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tra\Documents\EPSIC\110_Analyses_Donn&#233;es\Final\Gam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tra\Documents\EPSIC\110_Analyses_Donn&#233;es\Final\Gam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tra\Documents\EPSIC\110_Analyses_Donn&#233;es\Final\Gam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[Games.xlsx]Jeu par genre!PivotTable4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kern="1200" spc="0" baseline="0" dirty="0">
                <a:solidFill>
                  <a:schemeClr val="tx1"/>
                </a:solidFill>
              </a:rPr>
              <a:t>Genre les plus </a:t>
            </a:r>
            <a:r>
              <a:rPr lang="en-GB" sz="1400" b="0" i="0" u="none" strike="noStrike" kern="1200" spc="0" baseline="0" dirty="0" err="1">
                <a:solidFill>
                  <a:schemeClr val="tx1"/>
                </a:solidFill>
              </a:rPr>
              <a:t>joués</a:t>
            </a:r>
            <a:r>
              <a:rPr lang="en-GB" sz="1400" b="0" i="0" u="none" strike="noStrike" kern="1200" spc="0" baseline="0" dirty="0">
                <a:solidFill>
                  <a:schemeClr val="tx1"/>
                </a:solidFill>
              </a:rPr>
              <a:t> dans les 400 </a:t>
            </a:r>
            <a:r>
              <a:rPr lang="en-GB" sz="1400" b="0" i="0" u="none" strike="noStrike" kern="1200" spc="0" baseline="0" dirty="0" err="1">
                <a:solidFill>
                  <a:schemeClr val="tx1"/>
                </a:solidFill>
              </a:rPr>
              <a:t>meilleurs</a:t>
            </a:r>
            <a:r>
              <a:rPr lang="en-GB" sz="1400" b="0" i="0" u="none" strike="noStrike" kern="1200" spc="0" baseline="0" dirty="0">
                <a:solidFill>
                  <a:schemeClr val="tx1"/>
                </a:solidFill>
              </a:rPr>
              <a:t> jeu</a:t>
            </a:r>
            <a:endParaRPr 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12862203751008933"/>
          <c:y val="5.9175182124539344E-2"/>
          <c:w val="0.69986842309500363"/>
          <c:h val="0.85810547658243419"/>
        </c:manualLayout>
      </c:layout>
      <c:pieChart>
        <c:varyColors val="1"/>
        <c:ser>
          <c:idx val="0"/>
          <c:order val="0"/>
          <c:tx>
            <c:strRef>
              <c:f>'Jeu par genre'!$C$3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C2D-4743-8250-53C453A4543B}"/>
              </c:ext>
            </c:extLst>
          </c:dPt>
          <c:dPt>
            <c:idx val="1"/>
            <c:bubble3D val="0"/>
            <c:spPr>
              <a:solidFill>
                <a:schemeClr val="accent2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C2D-4743-8250-53C453A4543B}"/>
              </c:ext>
            </c:extLst>
          </c:dPt>
          <c:dPt>
            <c:idx val="2"/>
            <c:bubble3D val="0"/>
            <c:spPr>
              <a:solidFill>
                <a:schemeClr val="accent3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C2D-4743-8250-53C453A4543B}"/>
              </c:ext>
            </c:extLst>
          </c:dPt>
          <c:dPt>
            <c:idx val="3"/>
            <c:bubble3D val="0"/>
            <c:spPr>
              <a:solidFill>
                <a:schemeClr val="accent4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C2D-4743-8250-53C453A4543B}"/>
              </c:ext>
            </c:extLst>
          </c:dPt>
          <c:dPt>
            <c:idx val="4"/>
            <c:bubble3D val="0"/>
            <c:spPr>
              <a:solidFill>
                <a:schemeClr val="accent5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C2D-4743-8250-53C453A4543B}"/>
              </c:ext>
            </c:extLst>
          </c:dPt>
          <c:dPt>
            <c:idx val="5"/>
            <c:bubble3D val="0"/>
            <c:spPr>
              <a:solidFill>
                <a:schemeClr val="accent6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C2D-4743-8250-53C453A4543B}"/>
              </c:ext>
            </c:extLst>
          </c:dPt>
          <c:dPt>
            <c:idx val="6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C2D-4743-8250-53C453A4543B}"/>
              </c:ext>
            </c:extLst>
          </c:dPt>
          <c:dPt>
            <c:idx val="7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C2D-4743-8250-53C453A4543B}"/>
              </c:ext>
            </c:extLst>
          </c:dPt>
          <c:dPt>
            <c:idx val="8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DC2D-4743-8250-53C453A4543B}"/>
              </c:ext>
            </c:extLst>
          </c:dPt>
          <c:dPt>
            <c:idx val="9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DC2D-4743-8250-53C453A4543B}"/>
              </c:ext>
            </c:extLst>
          </c:dPt>
          <c:dPt>
            <c:idx val="10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DC2D-4743-8250-53C453A4543B}"/>
              </c:ext>
            </c:extLst>
          </c:dPt>
          <c:dPt>
            <c:idx val="11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DC2D-4743-8250-53C453A4543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'Jeu par genre'!$B$4:$B$16</c:f>
              <c:strCache>
                <c:ptCount val="12"/>
                <c:pt idx="0">
                  <c:v>Action</c:v>
                </c:pt>
                <c:pt idx="1">
                  <c:v>Adventure</c:v>
                </c:pt>
                <c:pt idx="2">
                  <c:v>Arcade</c:v>
                </c:pt>
                <c:pt idx="3">
                  <c:v>Fighting</c:v>
                </c:pt>
                <c:pt idx="4">
                  <c:v>Platformer</c:v>
                </c:pt>
                <c:pt idx="5">
                  <c:v>Puzzle</c:v>
                </c:pt>
                <c:pt idx="6">
                  <c:v>Racing</c:v>
                </c:pt>
                <c:pt idx="7">
                  <c:v>RPG</c:v>
                </c:pt>
                <c:pt idx="8">
                  <c:v>Shooter</c:v>
                </c:pt>
                <c:pt idx="9">
                  <c:v>Simulation</c:v>
                </c:pt>
                <c:pt idx="10">
                  <c:v>Sports</c:v>
                </c:pt>
                <c:pt idx="11">
                  <c:v>Strategy</c:v>
                </c:pt>
              </c:strCache>
            </c:strRef>
          </c:cat>
          <c:val>
            <c:numRef>
              <c:f>'Jeu par genre'!$C$4:$C$16</c:f>
              <c:numCache>
                <c:formatCode>General</c:formatCode>
                <c:ptCount val="12"/>
                <c:pt idx="0">
                  <c:v>207</c:v>
                </c:pt>
                <c:pt idx="1">
                  <c:v>32</c:v>
                </c:pt>
                <c:pt idx="2">
                  <c:v>7</c:v>
                </c:pt>
                <c:pt idx="3">
                  <c:v>8</c:v>
                </c:pt>
                <c:pt idx="4">
                  <c:v>8</c:v>
                </c:pt>
                <c:pt idx="5">
                  <c:v>4</c:v>
                </c:pt>
                <c:pt idx="6">
                  <c:v>16</c:v>
                </c:pt>
                <c:pt idx="7">
                  <c:v>46</c:v>
                </c:pt>
                <c:pt idx="8">
                  <c:v>12</c:v>
                </c:pt>
                <c:pt idx="9">
                  <c:v>4</c:v>
                </c:pt>
                <c:pt idx="10">
                  <c:v>12</c:v>
                </c:pt>
                <c:pt idx="11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DC2D-4743-8250-53C453A454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[Games.xlsx]Choix Genre!PivotTable5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'Choix Genre'!$C$3</c:f>
              <c:strCache>
                <c:ptCount val="1"/>
                <c:pt idx="0">
                  <c:v>Moyenne metacritic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'Choix Genre'!$B$4:$B$15</c:f>
              <c:strCache>
                <c:ptCount val="11"/>
                <c:pt idx="0">
                  <c:v>Adventure</c:v>
                </c:pt>
                <c:pt idx="1">
                  <c:v>Arcade</c:v>
                </c:pt>
                <c:pt idx="2">
                  <c:v>Educational</c:v>
                </c:pt>
                <c:pt idx="3">
                  <c:v>Fighting</c:v>
                </c:pt>
                <c:pt idx="4">
                  <c:v>Platformer</c:v>
                </c:pt>
                <c:pt idx="5">
                  <c:v>Puzzle</c:v>
                </c:pt>
                <c:pt idx="6">
                  <c:v>Racing</c:v>
                </c:pt>
                <c:pt idx="7">
                  <c:v>RPG</c:v>
                </c:pt>
                <c:pt idx="8">
                  <c:v>Simulation</c:v>
                </c:pt>
                <c:pt idx="9">
                  <c:v>Sports</c:v>
                </c:pt>
                <c:pt idx="10">
                  <c:v>Strategy</c:v>
                </c:pt>
              </c:strCache>
            </c:strRef>
          </c:cat>
          <c:val>
            <c:numRef>
              <c:f>'Choix Genre'!$C$4:$C$15</c:f>
              <c:numCache>
                <c:formatCode>0.0</c:formatCode>
                <c:ptCount val="11"/>
                <c:pt idx="0">
                  <c:v>92.333333333333329</c:v>
                </c:pt>
                <c:pt idx="1">
                  <c:v>89</c:v>
                </c:pt>
                <c:pt idx="2">
                  <c:v>92</c:v>
                </c:pt>
                <c:pt idx="3">
                  <c:v>92</c:v>
                </c:pt>
                <c:pt idx="4">
                  <c:v>90.166666666666671</c:v>
                </c:pt>
                <c:pt idx="5">
                  <c:v>90.666666666666671</c:v>
                </c:pt>
                <c:pt idx="6">
                  <c:v>89</c:v>
                </c:pt>
                <c:pt idx="7">
                  <c:v>91.5</c:v>
                </c:pt>
                <c:pt idx="8">
                  <c:v>89</c:v>
                </c:pt>
                <c:pt idx="9">
                  <c:v>92</c:v>
                </c:pt>
                <c:pt idx="10">
                  <c:v>89.5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B1-4FE1-BEBD-2CE2E31B80D5}"/>
            </c:ext>
          </c:extLst>
        </c:ser>
        <c:ser>
          <c:idx val="1"/>
          <c:order val="1"/>
          <c:tx>
            <c:strRef>
              <c:f>'Choix Genre'!$D$3</c:f>
              <c:strCache>
                <c:ptCount val="1"/>
                <c:pt idx="0">
                  <c:v>Min. Metacritic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'Choix Genre'!$B$4:$B$15</c:f>
              <c:strCache>
                <c:ptCount val="11"/>
                <c:pt idx="0">
                  <c:v>Adventure</c:v>
                </c:pt>
                <c:pt idx="1">
                  <c:v>Arcade</c:v>
                </c:pt>
                <c:pt idx="2">
                  <c:v>Educational</c:v>
                </c:pt>
                <c:pt idx="3">
                  <c:v>Fighting</c:v>
                </c:pt>
                <c:pt idx="4">
                  <c:v>Platformer</c:v>
                </c:pt>
                <c:pt idx="5">
                  <c:v>Puzzle</c:v>
                </c:pt>
                <c:pt idx="6">
                  <c:v>Racing</c:v>
                </c:pt>
                <c:pt idx="7">
                  <c:v>RPG</c:v>
                </c:pt>
                <c:pt idx="8">
                  <c:v>Simulation</c:v>
                </c:pt>
                <c:pt idx="9">
                  <c:v>Sports</c:v>
                </c:pt>
                <c:pt idx="10">
                  <c:v>Strategy</c:v>
                </c:pt>
              </c:strCache>
            </c:strRef>
          </c:cat>
          <c:val>
            <c:numRef>
              <c:f>'Choix Genre'!$D$4:$D$15</c:f>
              <c:numCache>
                <c:formatCode>0.0</c:formatCode>
                <c:ptCount val="11"/>
                <c:pt idx="0">
                  <c:v>88</c:v>
                </c:pt>
                <c:pt idx="1">
                  <c:v>88</c:v>
                </c:pt>
                <c:pt idx="2">
                  <c:v>92</c:v>
                </c:pt>
                <c:pt idx="3">
                  <c:v>91</c:v>
                </c:pt>
                <c:pt idx="4">
                  <c:v>88</c:v>
                </c:pt>
                <c:pt idx="5">
                  <c:v>89</c:v>
                </c:pt>
                <c:pt idx="6">
                  <c:v>89</c:v>
                </c:pt>
                <c:pt idx="7">
                  <c:v>88</c:v>
                </c:pt>
                <c:pt idx="8">
                  <c:v>89</c:v>
                </c:pt>
                <c:pt idx="9">
                  <c:v>92</c:v>
                </c:pt>
                <c:pt idx="10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B1-4FE1-BEBD-2CE2E31B80D5}"/>
            </c:ext>
          </c:extLst>
        </c:ser>
        <c:ser>
          <c:idx val="2"/>
          <c:order val="2"/>
          <c:tx>
            <c:strRef>
              <c:f>'Choix Genre'!$E$3</c:f>
              <c:strCache>
                <c:ptCount val="1"/>
                <c:pt idx="0">
                  <c:v>Max. Metacritic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'Choix Genre'!$B$4:$B$15</c:f>
              <c:strCache>
                <c:ptCount val="11"/>
                <c:pt idx="0">
                  <c:v>Adventure</c:v>
                </c:pt>
                <c:pt idx="1">
                  <c:v>Arcade</c:v>
                </c:pt>
                <c:pt idx="2">
                  <c:v>Educational</c:v>
                </c:pt>
                <c:pt idx="3">
                  <c:v>Fighting</c:v>
                </c:pt>
                <c:pt idx="4">
                  <c:v>Platformer</c:v>
                </c:pt>
                <c:pt idx="5">
                  <c:v>Puzzle</c:v>
                </c:pt>
                <c:pt idx="6">
                  <c:v>Racing</c:v>
                </c:pt>
                <c:pt idx="7">
                  <c:v>RPG</c:v>
                </c:pt>
                <c:pt idx="8">
                  <c:v>Simulation</c:v>
                </c:pt>
                <c:pt idx="9">
                  <c:v>Sports</c:v>
                </c:pt>
                <c:pt idx="10">
                  <c:v>Strategy</c:v>
                </c:pt>
              </c:strCache>
            </c:strRef>
          </c:cat>
          <c:val>
            <c:numRef>
              <c:f>'Choix Genre'!$E$4:$E$15</c:f>
              <c:numCache>
                <c:formatCode>0.0</c:formatCode>
                <c:ptCount val="11"/>
                <c:pt idx="0">
                  <c:v>97</c:v>
                </c:pt>
                <c:pt idx="1">
                  <c:v>90</c:v>
                </c:pt>
                <c:pt idx="2">
                  <c:v>92</c:v>
                </c:pt>
                <c:pt idx="3">
                  <c:v>93</c:v>
                </c:pt>
                <c:pt idx="4">
                  <c:v>94</c:v>
                </c:pt>
                <c:pt idx="5">
                  <c:v>96</c:v>
                </c:pt>
                <c:pt idx="6">
                  <c:v>89</c:v>
                </c:pt>
                <c:pt idx="7">
                  <c:v>99</c:v>
                </c:pt>
                <c:pt idx="8">
                  <c:v>89</c:v>
                </c:pt>
                <c:pt idx="9">
                  <c:v>92</c:v>
                </c:pt>
                <c:pt idx="10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B1-4FE1-BEBD-2CE2E31B80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11677215"/>
        <c:axId val="911687295"/>
      </c:barChart>
      <c:catAx>
        <c:axId val="911677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11687295"/>
        <c:crosses val="autoZero"/>
        <c:auto val="1"/>
        <c:lblAlgn val="ctr"/>
        <c:lblOffset val="100"/>
        <c:noMultiLvlLbl val="0"/>
      </c:catAx>
      <c:valAx>
        <c:axId val="911687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11677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[Games.xlsx]Platform!PivotTable6</c:name>
    <c:fmtId val="22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Platform!$B$3:$B$4</c:f>
              <c:strCache>
                <c:ptCount val="1"/>
                <c:pt idx="0">
                  <c:v>Android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Platform!$A$5:$A$17</c:f>
              <c:strCache>
                <c:ptCount val="12"/>
                <c:pt idx="0">
                  <c:v>Action</c:v>
                </c:pt>
                <c:pt idx="1">
                  <c:v>Adventure</c:v>
                </c:pt>
                <c:pt idx="2">
                  <c:v>Arcade</c:v>
                </c:pt>
                <c:pt idx="3">
                  <c:v>Fighting</c:v>
                </c:pt>
                <c:pt idx="4">
                  <c:v>Platformer</c:v>
                </c:pt>
                <c:pt idx="5">
                  <c:v>Puzzle</c:v>
                </c:pt>
                <c:pt idx="6">
                  <c:v>Racing</c:v>
                </c:pt>
                <c:pt idx="7">
                  <c:v>RPG</c:v>
                </c:pt>
                <c:pt idx="8">
                  <c:v>Shooter</c:v>
                </c:pt>
                <c:pt idx="9">
                  <c:v>Simulation</c:v>
                </c:pt>
                <c:pt idx="10">
                  <c:v>Sports</c:v>
                </c:pt>
                <c:pt idx="11">
                  <c:v>Strategy</c:v>
                </c:pt>
              </c:strCache>
            </c:strRef>
          </c:cat>
          <c:val>
            <c:numRef>
              <c:f>Platform!$B$5:$B$17</c:f>
              <c:numCache>
                <c:formatCode>General</c:formatCode>
                <c:ptCount val="12"/>
                <c:pt idx="0">
                  <c:v>4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B3-46B2-B83C-E6B2B4A1A801}"/>
            </c:ext>
          </c:extLst>
        </c:ser>
        <c:ser>
          <c:idx val="1"/>
          <c:order val="1"/>
          <c:tx>
            <c:strRef>
              <c:f>Platform!$C$3:$C$4</c:f>
              <c:strCache>
                <c:ptCount val="1"/>
                <c:pt idx="0">
                  <c:v>iOS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Platform!$A$5:$A$17</c:f>
              <c:strCache>
                <c:ptCount val="12"/>
                <c:pt idx="0">
                  <c:v>Action</c:v>
                </c:pt>
                <c:pt idx="1">
                  <c:v>Adventure</c:v>
                </c:pt>
                <c:pt idx="2">
                  <c:v>Arcade</c:v>
                </c:pt>
                <c:pt idx="3">
                  <c:v>Fighting</c:v>
                </c:pt>
                <c:pt idx="4">
                  <c:v>Platformer</c:v>
                </c:pt>
                <c:pt idx="5">
                  <c:v>Puzzle</c:v>
                </c:pt>
                <c:pt idx="6">
                  <c:v>Racing</c:v>
                </c:pt>
                <c:pt idx="7">
                  <c:v>RPG</c:v>
                </c:pt>
                <c:pt idx="8">
                  <c:v>Shooter</c:v>
                </c:pt>
                <c:pt idx="9">
                  <c:v>Simulation</c:v>
                </c:pt>
                <c:pt idx="10">
                  <c:v>Sports</c:v>
                </c:pt>
                <c:pt idx="11">
                  <c:v>Strategy</c:v>
                </c:pt>
              </c:strCache>
            </c:strRef>
          </c:cat>
          <c:val>
            <c:numRef>
              <c:f>Platform!$C$5:$C$17</c:f>
              <c:numCache>
                <c:formatCode>General</c:formatCode>
                <c:ptCount val="12"/>
                <c:pt idx="0">
                  <c:v>4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4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B3-46B2-B83C-E6B2B4A1A801}"/>
            </c:ext>
          </c:extLst>
        </c:ser>
        <c:ser>
          <c:idx val="2"/>
          <c:order val="2"/>
          <c:tx>
            <c:strRef>
              <c:f>Platform!$D$3:$D$4</c:f>
              <c:strCache>
                <c:ptCount val="1"/>
                <c:pt idx="0">
                  <c:v>Nintendo 3DS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Platform!$A$5:$A$17</c:f>
              <c:strCache>
                <c:ptCount val="12"/>
                <c:pt idx="0">
                  <c:v>Action</c:v>
                </c:pt>
                <c:pt idx="1">
                  <c:v>Adventure</c:v>
                </c:pt>
                <c:pt idx="2">
                  <c:v>Arcade</c:v>
                </c:pt>
                <c:pt idx="3">
                  <c:v>Fighting</c:v>
                </c:pt>
                <c:pt idx="4">
                  <c:v>Platformer</c:v>
                </c:pt>
                <c:pt idx="5">
                  <c:v>Puzzle</c:v>
                </c:pt>
                <c:pt idx="6">
                  <c:v>Racing</c:v>
                </c:pt>
                <c:pt idx="7">
                  <c:v>RPG</c:v>
                </c:pt>
                <c:pt idx="8">
                  <c:v>Shooter</c:v>
                </c:pt>
                <c:pt idx="9">
                  <c:v>Simulation</c:v>
                </c:pt>
                <c:pt idx="10">
                  <c:v>Sports</c:v>
                </c:pt>
                <c:pt idx="11">
                  <c:v>Strategy</c:v>
                </c:pt>
              </c:strCache>
            </c:strRef>
          </c:cat>
          <c:val>
            <c:numRef>
              <c:f>Platform!$D$5:$D$17</c:f>
              <c:numCache>
                <c:formatCode>General</c:formatCode>
                <c:ptCount val="12"/>
                <c:pt idx="0">
                  <c:v>2</c:v>
                </c:pt>
                <c:pt idx="1">
                  <c:v>3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B3-46B2-B83C-E6B2B4A1A801}"/>
            </c:ext>
          </c:extLst>
        </c:ser>
        <c:ser>
          <c:idx val="3"/>
          <c:order val="3"/>
          <c:tx>
            <c:strRef>
              <c:f>Platform!$E$3:$E$4</c:f>
              <c:strCache>
                <c:ptCount val="1"/>
                <c:pt idx="0">
                  <c:v>Nintendo DS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Platform!$A$5:$A$17</c:f>
              <c:strCache>
                <c:ptCount val="12"/>
                <c:pt idx="0">
                  <c:v>Action</c:v>
                </c:pt>
                <c:pt idx="1">
                  <c:v>Adventure</c:v>
                </c:pt>
                <c:pt idx="2">
                  <c:v>Arcade</c:v>
                </c:pt>
                <c:pt idx="3">
                  <c:v>Fighting</c:v>
                </c:pt>
                <c:pt idx="4">
                  <c:v>Platformer</c:v>
                </c:pt>
                <c:pt idx="5">
                  <c:v>Puzzle</c:v>
                </c:pt>
                <c:pt idx="6">
                  <c:v>Racing</c:v>
                </c:pt>
                <c:pt idx="7">
                  <c:v>RPG</c:v>
                </c:pt>
                <c:pt idx="8">
                  <c:v>Shooter</c:v>
                </c:pt>
                <c:pt idx="9">
                  <c:v>Simulation</c:v>
                </c:pt>
                <c:pt idx="10">
                  <c:v>Sports</c:v>
                </c:pt>
                <c:pt idx="11">
                  <c:v>Strategy</c:v>
                </c:pt>
              </c:strCache>
            </c:strRef>
          </c:cat>
          <c:val>
            <c:numRef>
              <c:f>Platform!$E$5:$E$17</c:f>
              <c:numCache>
                <c:formatCode>General</c:formatCode>
                <c:ptCount val="12"/>
                <c:pt idx="0">
                  <c:v>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EB3-46B2-B83C-E6B2B4A1A801}"/>
            </c:ext>
          </c:extLst>
        </c:ser>
        <c:ser>
          <c:idx val="4"/>
          <c:order val="4"/>
          <c:tx>
            <c:strRef>
              <c:f>Platform!$F$3:$F$4</c:f>
              <c:strCache>
                <c:ptCount val="1"/>
                <c:pt idx="0">
                  <c:v>Nintendo Switch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Platform!$A$5:$A$17</c:f>
              <c:strCache>
                <c:ptCount val="12"/>
                <c:pt idx="0">
                  <c:v>Action</c:v>
                </c:pt>
                <c:pt idx="1">
                  <c:v>Adventure</c:v>
                </c:pt>
                <c:pt idx="2">
                  <c:v>Arcade</c:v>
                </c:pt>
                <c:pt idx="3">
                  <c:v>Fighting</c:v>
                </c:pt>
                <c:pt idx="4">
                  <c:v>Platformer</c:v>
                </c:pt>
                <c:pt idx="5">
                  <c:v>Puzzle</c:v>
                </c:pt>
                <c:pt idx="6">
                  <c:v>Racing</c:v>
                </c:pt>
                <c:pt idx="7">
                  <c:v>RPG</c:v>
                </c:pt>
                <c:pt idx="8">
                  <c:v>Shooter</c:v>
                </c:pt>
                <c:pt idx="9">
                  <c:v>Simulation</c:v>
                </c:pt>
                <c:pt idx="10">
                  <c:v>Sports</c:v>
                </c:pt>
                <c:pt idx="11">
                  <c:v>Strategy</c:v>
                </c:pt>
              </c:strCache>
            </c:strRef>
          </c:cat>
          <c:val>
            <c:numRef>
              <c:f>Platform!$F$5:$F$17</c:f>
              <c:numCache>
                <c:formatCode>General</c:formatCode>
                <c:ptCount val="12"/>
                <c:pt idx="0">
                  <c:v>13</c:v>
                </c:pt>
                <c:pt idx="1">
                  <c:v>5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4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B3-46B2-B83C-E6B2B4A1A801}"/>
            </c:ext>
          </c:extLst>
        </c:ser>
        <c:ser>
          <c:idx val="5"/>
          <c:order val="5"/>
          <c:tx>
            <c:strRef>
              <c:f>Platform!$G$3:$G$4</c:f>
              <c:strCache>
                <c:ptCount val="1"/>
                <c:pt idx="0">
                  <c:v>PC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Platform!$A$5:$A$17</c:f>
              <c:strCache>
                <c:ptCount val="12"/>
                <c:pt idx="0">
                  <c:v>Action</c:v>
                </c:pt>
                <c:pt idx="1">
                  <c:v>Adventure</c:v>
                </c:pt>
                <c:pt idx="2">
                  <c:v>Arcade</c:v>
                </c:pt>
                <c:pt idx="3">
                  <c:v>Fighting</c:v>
                </c:pt>
                <c:pt idx="4">
                  <c:v>Platformer</c:v>
                </c:pt>
                <c:pt idx="5">
                  <c:v>Puzzle</c:v>
                </c:pt>
                <c:pt idx="6">
                  <c:v>Racing</c:v>
                </c:pt>
                <c:pt idx="7">
                  <c:v>RPG</c:v>
                </c:pt>
                <c:pt idx="8">
                  <c:v>Shooter</c:v>
                </c:pt>
                <c:pt idx="9">
                  <c:v>Simulation</c:v>
                </c:pt>
                <c:pt idx="10">
                  <c:v>Sports</c:v>
                </c:pt>
                <c:pt idx="11">
                  <c:v>Strategy</c:v>
                </c:pt>
              </c:strCache>
            </c:strRef>
          </c:cat>
          <c:val>
            <c:numRef>
              <c:f>Platform!$G$5:$G$17</c:f>
              <c:numCache>
                <c:formatCode>General</c:formatCode>
                <c:ptCount val="12"/>
                <c:pt idx="0">
                  <c:v>43</c:v>
                </c:pt>
                <c:pt idx="1">
                  <c:v>9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16</c:v>
                </c:pt>
                <c:pt idx="8">
                  <c:v>2</c:v>
                </c:pt>
                <c:pt idx="9">
                  <c:v>1</c:v>
                </c:pt>
                <c:pt idx="10">
                  <c:v>2</c:v>
                </c:pt>
                <c:pt idx="11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EB3-46B2-B83C-E6B2B4A1A801}"/>
            </c:ext>
          </c:extLst>
        </c:ser>
        <c:ser>
          <c:idx val="6"/>
          <c:order val="6"/>
          <c:tx>
            <c:strRef>
              <c:f>Platform!$H$3:$H$4</c:f>
              <c:strCache>
                <c:ptCount val="1"/>
                <c:pt idx="0">
                  <c:v>PlayStation 4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Platform!$A$5:$A$17</c:f>
              <c:strCache>
                <c:ptCount val="12"/>
                <c:pt idx="0">
                  <c:v>Action</c:v>
                </c:pt>
                <c:pt idx="1">
                  <c:v>Adventure</c:v>
                </c:pt>
                <c:pt idx="2">
                  <c:v>Arcade</c:v>
                </c:pt>
                <c:pt idx="3">
                  <c:v>Fighting</c:v>
                </c:pt>
                <c:pt idx="4">
                  <c:v>Platformer</c:v>
                </c:pt>
                <c:pt idx="5">
                  <c:v>Puzzle</c:v>
                </c:pt>
                <c:pt idx="6">
                  <c:v>Racing</c:v>
                </c:pt>
                <c:pt idx="7">
                  <c:v>RPG</c:v>
                </c:pt>
                <c:pt idx="8">
                  <c:v>Shooter</c:v>
                </c:pt>
                <c:pt idx="9">
                  <c:v>Simulation</c:v>
                </c:pt>
                <c:pt idx="10">
                  <c:v>Sports</c:v>
                </c:pt>
                <c:pt idx="11">
                  <c:v>Strategy</c:v>
                </c:pt>
              </c:strCache>
            </c:strRef>
          </c:cat>
          <c:val>
            <c:numRef>
              <c:f>Platform!$H$5:$H$17</c:f>
              <c:numCache>
                <c:formatCode>General</c:formatCode>
                <c:ptCount val="12"/>
                <c:pt idx="0">
                  <c:v>21</c:v>
                </c:pt>
                <c:pt idx="1">
                  <c:v>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EB3-46B2-B83C-E6B2B4A1A801}"/>
            </c:ext>
          </c:extLst>
        </c:ser>
        <c:ser>
          <c:idx val="7"/>
          <c:order val="7"/>
          <c:tx>
            <c:strRef>
              <c:f>Platform!$I$3:$I$4</c:f>
              <c:strCache>
                <c:ptCount val="1"/>
                <c:pt idx="0">
                  <c:v>PlayStation 5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Platform!$A$5:$A$17</c:f>
              <c:strCache>
                <c:ptCount val="12"/>
                <c:pt idx="0">
                  <c:v>Action</c:v>
                </c:pt>
                <c:pt idx="1">
                  <c:v>Adventure</c:v>
                </c:pt>
                <c:pt idx="2">
                  <c:v>Arcade</c:v>
                </c:pt>
                <c:pt idx="3">
                  <c:v>Fighting</c:v>
                </c:pt>
                <c:pt idx="4">
                  <c:v>Platformer</c:v>
                </c:pt>
                <c:pt idx="5">
                  <c:v>Puzzle</c:v>
                </c:pt>
                <c:pt idx="6">
                  <c:v>Racing</c:v>
                </c:pt>
                <c:pt idx="7">
                  <c:v>RPG</c:v>
                </c:pt>
                <c:pt idx="8">
                  <c:v>Shooter</c:v>
                </c:pt>
                <c:pt idx="9">
                  <c:v>Simulation</c:v>
                </c:pt>
                <c:pt idx="10">
                  <c:v>Sports</c:v>
                </c:pt>
                <c:pt idx="11">
                  <c:v>Strategy</c:v>
                </c:pt>
              </c:strCache>
            </c:strRef>
          </c:cat>
          <c:val>
            <c:numRef>
              <c:f>Platform!$I$5:$I$17</c:f>
              <c:numCache>
                <c:formatCode>General</c:formatCode>
                <c:ptCount val="12"/>
                <c:pt idx="0">
                  <c:v>4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EB3-46B2-B83C-E6B2B4A1A801}"/>
            </c:ext>
          </c:extLst>
        </c:ser>
        <c:ser>
          <c:idx val="8"/>
          <c:order val="8"/>
          <c:tx>
            <c:strRef>
              <c:f>Platform!$J$3:$J$4</c:f>
              <c:strCache>
                <c:ptCount val="1"/>
                <c:pt idx="0">
                  <c:v>Xbox One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Platform!$A$5:$A$17</c:f>
              <c:strCache>
                <c:ptCount val="12"/>
                <c:pt idx="0">
                  <c:v>Action</c:v>
                </c:pt>
                <c:pt idx="1">
                  <c:v>Adventure</c:v>
                </c:pt>
                <c:pt idx="2">
                  <c:v>Arcade</c:v>
                </c:pt>
                <c:pt idx="3">
                  <c:v>Fighting</c:v>
                </c:pt>
                <c:pt idx="4">
                  <c:v>Platformer</c:v>
                </c:pt>
                <c:pt idx="5">
                  <c:v>Puzzle</c:v>
                </c:pt>
                <c:pt idx="6">
                  <c:v>Racing</c:v>
                </c:pt>
                <c:pt idx="7">
                  <c:v>RPG</c:v>
                </c:pt>
                <c:pt idx="8">
                  <c:v>Shooter</c:v>
                </c:pt>
                <c:pt idx="9">
                  <c:v>Simulation</c:v>
                </c:pt>
                <c:pt idx="10">
                  <c:v>Sports</c:v>
                </c:pt>
                <c:pt idx="11">
                  <c:v>Strategy</c:v>
                </c:pt>
              </c:strCache>
            </c:strRef>
          </c:cat>
          <c:val>
            <c:numRef>
              <c:f>Platform!$J$5:$J$17</c:f>
              <c:numCache>
                <c:formatCode>General</c:formatCode>
                <c:ptCount val="12"/>
                <c:pt idx="0">
                  <c:v>22</c:v>
                </c:pt>
                <c:pt idx="1">
                  <c:v>3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1</c:v>
                </c:pt>
                <c:pt idx="10">
                  <c:v>2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EB3-46B2-B83C-E6B2B4A1A801}"/>
            </c:ext>
          </c:extLst>
        </c:ser>
        <c:ser>
          <c:idx val="9"/>
          <c:order val="9"/>
          <c:tx>
            <c:strRef>
              <c:f>Platform!$K$3:$K$4</c:f>
              <c:strCache>
                <c:ptCount val="1"/>
                <c:pt idx="0">
                  <c:v>Xbox Series S/X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Platform!$A$5:$A$17</c:f>
              <c:strCache>
                <c:ptCount val="12"/>
                <c:pt idx="0">
                  <c:v>Action</c:v>
                </c:pt>
                <c:pt idx="1">
                  <c:v>Adventure</c:v>
                </c:pt>
                <c:pt idx="2">
                  <c:v>Arcade</c:v>
                </c:pt>
                <c:pt idx="3">
                  <c:v>Fighting</c:v>
                </c:pt>
                <c:pt idx="4">
                  <c:v>Platformer</c:v>
                </c:pt>
                <c:pt idx="5">
                  <c:v>Puzzle</c:v>
                </c:pt>
                <c:pt idx="6">
                  <c:v>Racing</c:v>
                </c:pt>
                <c:pt idx="7">
                  <c:v>RPG</c:v>
                </c:pt>
                <c:pt idx="8">
                  <c:v>Shooter</c:v>
                </c:pt>
                <c:pt idx="9">
                  <c:v>Simulation</c:v>
                </c:pt>
                <c:pt idx="10">
                  <c:v>Sports</c:v>
                </c:pt>
                <c:pt idx="11">
                  <c:v>Strategy</c:v>
                </c:pt>
              </c:strCache>
            </c:strRef>
          </c:cat>
          <c:val>
            <c:numRef>
              <c:f>Platform!$K$5:$K$17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EB3-46B2-B83C-E6B2B4A1A8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94532543"/>
        <c:axId val="894534943"/>
      </c:barChart>
      <c:catAx>
        <c:axId val="8945325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94534943"/>
        <c:crosses val="autoZero"/>
        <c:auto val="1"/>
        <c:lblAlgn val="ctr"/>
        <c:lblOffset val="100"/>
        <c:noMultiLvlLbl val="0"/>
      </c:catAx>
      <c:valAx>
        <c:axId val="894534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945325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C7F10-EFCB-DD78-695C-3DB6AFEF7B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Quel</a:t>
            </a:r>
            <a:r>
              <a:rPr lang="en-GB" dirty="0"/>
              <a:t> genre pour </a:t>
            </a:r>
            <a:r>
              <a:rPr lang="en-GB" dirty="0" err="1"/>
              <a:t>notre</a:t>
            </a:r>
            <a:r>
              <a:rPr lang="en-GB" dirty="0"/>
              <a:t> prochain jeu ?</a:t>
            </a:r>
            <a:endParaRPr lang="fr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27E0A-F83A-1CA3-C1F1-BC5527BBE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Comment </a:t>
            </a:r>
            <a:r>
              <a:rPr lang="en-GB" dirty="0" err="1"/>
              <a:t>atteindre</a:t>
            </a:r>
            <a:r>
              <a:rPr lang="en-GB" dirty="0"/>
              <a:t> un public large et </a:t>
            </a:r>
            <a:r>
              <a:rPr lang="en-GB" dirty="0" err="1"/>
              <a:t>marquer</a:t>
            </a:r>
            <a:r>
              <a:rPr lang="en-GB" dirty="0"/>
              <a:t> les esprits pour </a:t>
            </a:r>
            <a:r>
              <a:rPr lang="en-GB" dirty="0" err="1"/>
              <a:t>nos</a:t>
            </a:r>
            <a:r>
              <a:rPr lang="en-GB" dirty="0"/>
              <a:t> sorties futures ?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3410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472CA8-69C1-4C4C-99DA-E3B5A6560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4E62145-8A0A-453A-AAA6-52E1C6BB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F6449E-E563-905D-BD75-BD78D3565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FFFFFF"/>
                </a:solidFill>
              </a:rPr>
              <a:t>Comment </a:t>
            </a:r>
            <a:r>
              <a:rPr lang="en-GB" sz="3200" dirty="0" err="1">
                <a:solidFill>
                  <a:srgbClr val="FFFFFF"/>
                </a:solidFill>
              </a:rPr>
              <a:t>atteindre</a:t>
            </a:r>
            <a:r>
              <a:rPr lang="en-GB" sz="3200" dirty="0">
                <a:solidFill>
                  <a:srgbClr val="FFFFFF"/>
                </a:solidFill>
              </a:rPr>
              <a:t> le plus grand public possible ?</a:t>
            </a:r>
            <a:br>
              <a:rPr lang="en-GB" sz="1400" dirty="0">
                <a:solidFill>
                  <a:srgbClr val="FFFFFF"/>
                </a:solidFill>
              </a:rPr>
            </a:br>
            <a:br>
              <a:rPr lang="en-GB" sz="1400" dirty="0">
                <a:solidFill>
                  <a:srgbClr val="FFFFFF"/>
                </a:solidFill>
              </a:rPr>
            </a:br>
            <a:r>
              <a:rPr lang="en-GB" sz="1400" dirty="0">
                <a:solidFill>
                  <a:srgbClr val="FFFFFF"/>
                </a:solidFill>
              </a:rPr>
              <a:t>Action (53%)</a:t>
            </a:r>
            <a:br>
              <a:rPr lang="en-GB" sz="1400" dirty="0">
                <a:solidFill>
                  <a:srgbClr val="FFFFFF"/>
                </a:solidFill>
              </a:rPr>
            </a:br>
            <a:r>
              <a:rPr lang="en-GB" sz="1400" dirty="0">
                <a:solidFill>
                  <a:srgbClr val="FFFFFF"/>
                </a:solidFill>
              </a:rPr>
              <a:t>RPG (12%)</a:t>
            </a:r>
            <a:br>
              <a:rPr lang="en-GB" sz="1400" dirty="0">
                <a:solidFill>
                  <a:srgbClr val="FFFFFF"/>
                </a:solidFill>
              </a:rPr>
            </a:br>
            <a:r>
              <a:rPr lang="en-GB" sz="1400" dirty="0" err="1">
                <a:solidFill>
                  <a:srgbClr val="FFFFFF"/>
                </a:solidFill>
              </a:rPr>
              <a:t>Stratégie</a:t>
            </a:r>
            <a:r>
              <a:rPr lang="en-GB" sz="1400" dirty="0">
                <a:solidFill>
                  <a:srgbClr val="FFFFFF"/>
                </a:solidFill>
              </a:rPr>
              <a:t> (9%)</a:t>
            </a:r>
            <a:br>
              <a:rPr lang="en-GB" sz="1400" dirty="0">
                <a:solidFill>
                  <a:srgbClr val="FFFFFF"/>
                </a:solidFill>
              </a:rPr>
            </a:br>
            <a:r>
              <a:rPr lang="en-GB" sz="1400" dirty="0" err="1">
                <a:solidFill>
                  <a:srgbClr val="FFFFFF"/>
                </a:solidFill>
              </a:rPr>
              <a:t>Aventure</a:t>
            </a:r>
            <a:r>
              <a:rPr lang="en-GB" sz="1400" dirty="0">
                <a:solidFill>
                  <a:srgbClr val="FFFFFF"/>
                </a:solidFill>
              </a:rPr>
              <a:t> (8%)</a:t>
            </a:r>
            <a:endParaRPr lang="fr-CH" sz="1400" dirty="0">
              <a:solidFill>
                <a:srgbClr val="FFFFFF"/>
              </a:solidFill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91B612B9-B553-5A24-41D2-97344B6607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000040"/>
              </p:ext>
            </p:extLst>
          </p:nvPr>
        </p:nvGraphicFramePr>
        <p:xfrm>
          <a:off x="4290647" y="398585"/>
          <a:ext cx="7215552" cy="5884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89403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472CA8-69C1-4C4C-99DA-E3B5A6560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E62145-8A0A-453A-AAA6-52E1C6BB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4BB59B-3A17-46BC-FC28-18D1A810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Les notes </a:t>
            </a:r>
            <a:r>
              <a:rPr lang="en-GB" dirty="0" err="1">
                <a:solidFill>
                  <a:srgbClr val="FFFFFF"/>
                </a:solidFill>
              </a:rPr>
              <a:t>metacritic</a:t>
            </a:r>
            <a:br>
              <a:rPr lang="en-GB" dirty="0">
                <a:solidFill>
                  <a:srgbClr val="FFFFFF"/>
                </a:solidFill>
              </a:rPr>
            </a:br>
            <a:br>
              <a:rPr lang="en-GB" dirty="0">
                <a:solidFill>
                  <a:srgbClr val="FFFFFF"/>
                </a:solidFill>
              </a:rPr>
            </a:br>
            <a:br>
              <a:rPr lang="en-GB" dirty="0">
                <a:solidFill>
                  <a:srgbClr val="FFFFFF"/>
                </a:solidFill>
              </a:rPr>
            </a:br>
            <a:r>
              <a:rPr lang="en-GB" sz="1400" dirty="0" err="1">
                <a:solidFill>
                  <a:srgbClr val="FFFFFF"/>
                </a:solidFill>
              </a:rPr>
              <a:t>Quel</a:t>
            </a:r>
            <a:r>
              <a:rPr lang="en-GB" sz="1400" dirty="0">
                <a:solidFill>
                  <a:srgbClr val="FFFFFF"/>
                </a:solidFill>
              </a:rPr>
              <a:t> </a:t>
            </a:r>
            <a:r>
              <a:rPr lang="en-GB" sz="1400" dirty="0" err="1">
                <a:solidFill>
                  <a:srgbClr val="FFFFFF"/>
                </a:solidFill>
              </a:rPr>
              <a:t>sont</a:t>
            </a:r>
            <a:r>
              <a:rPr lang="en-GB" sz="1400" dirty="0">
                <a:solidFill>
                  <a:srgbClr val="FFFFFF"/>
                </a:solidFill>
              </a:rPr>
              <a:t> les notes minimum, maximum et </a:t>
            </a:r>
            <a:r>
              <a:rPr lang="en-GB" sz="1400" dirty="0" err="1">
                <a:solidFill>
                  <a:srgbClr val="FFFFFF"/>
                </a:solidFill>
              </a:rPr>
              <a:t>leurs</a:t>
            </a:r>
            <a:r>
              <a:rPr lang="en-GB" sz="1400" dirty="0">
                <a:solidFill>
                  <a:srgbClr val="FFFFFF"/>
                </a:solidFill>
              </a:rPr>
              <a:t> Moyenne.</a:t>
            </a:r>
            <a:br>
              <a:rPr lang="en-GB" sz="1400" dirty="0">
                <a:solidFill>
                  <a:srgbClr val="FFFFFF"/>
                </a:solidFill>
              </a:rPr>
            </a:br>
            <a:br>
              <a:rPr lang="en-GB" sz="1400" dirty="0">
                <a:solidFill>
                  <a:srgbClr val="FFFFFF"/>
                </a:solidFill>
              </a:rPr>
            </a:br>
            <a:r>
              <a:rPr lang="en-GB" sz="1400" dirty="0">
                <a:solidFill>
                  <a:srgbClr val="FFFFFF"/>
                </a:solidFill>
              </a:rPr>
              <a:t>Notes </a:t>
            </a:r>
            <a:r>
              <a:rPr lang="en-GB" sz="1400" dirty="0" err="1">
                <a:solidFill>
                  <a:srgbClr val="FFFFFF"/>
                </a:solidFill>
              </a:rPr>
              <a:t>prisent</a:t>
            </a:r>
            <a:r>
              <a:rPr lang="en-GB" sz="1400" dirty="0">
                <a:solidFill>
                  <a:srgbClr val="FFFFFF"/>
                </a:solidFill>
              </a:rPr>
              <a:t> sur les 400 </a:t>
            </a:r>
            <a:r>
              <a:rPr lang="en-GB" sz="1400" dirty="0" err="1">
                <a:solidFill>
                  <a:srgbClr val="FFFFFF"/>
                </a:solidFill>
              </a:rPr>
              <a:t>meilleurs</a:t>
            </a:r>
            <a:r>
              <a:rPr lang="en-GB" sz="1400" dirty="0">
                <a:solidFill>
                  <a:srgbClr val="FFFFFF"/>
                </a:solidFill>
              </a:rPr>
              <a:t> jeux all time</a:t>
            </a:r>
            <a:endParaRPr lang="fr-CH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9C39A1-0D22-8FC3-6FAC-FFA1446782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7332263"/>
              </p:ext>
            </p:extLst>
          </p:nvPr>
        </p:nvGraphicFramePr>
        <p:xfrm>
          <a:off x="4808601" y="1123288"/>
          <a:ext cx="6545201" cy="4040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324">
                  <a:extLst>
                    <a:ext uri="{9D8B030D-6E8A-4147-A177-3AD203B41FA5}">
                      <a16:colId xmlns:a16="http://schemas.microsoft.com/office/drawing/2014/main" val="3960703051"/>
                    </a:ext>
                  </a:extLst>
                </a:gridCol>
                <a:gridCol w="2019008">
                  <a:extLst>
                    <a:ext uri="{9D8B030D-6E8A-4147-A177-3AD203B41FA5}">
                      <a16:colId xmlns:a16="http://schemas.microsoft.com/office/drawing/2014/main" val="1724341395"/>
                    </a:ext>
                  </a:extLst>
                </a:gridCol>
                <a:gridCol w="1555930">
                  <a:extLst>
                    <a:ext uri="{9D8B030D-6E8A-4147-A177-3AD203B41FA5}">
                      <a16:colId xmlns:a16="http://schemas.microsoft.com/office/drawing/2014/main" val="3159326016"/>
                    </a:ext>
                  </a:extLst>
                </a:gridCol>
                <a:gridCol w="1590939">
                  <a:extLst>
                    <a:ext uri="{9D8B030D-6E8A-4147-A177-3AD203B41FA5}">
                      <a16:colId xmlns:a16="http://schemas.microsoft.com/office/drawing/2014/main" val="2993174777"/>
                    </a:ext>
                  </a:extLst>
                </a:gridCol>
              </a:tblGrid>
              <a:tr h="336693">
                <a:tc>
                  <a:txBody>
                    <a:bodyPr/>
                    <a:lstStyle/>
                    <a:p>
                      <a:pPr algn="l" fontAlgn="b"/>
                      <a:r>
                        <a:rPr lang="fr-CH" sz="1700" u="none" strike="noStrike">
                          <a:effectLst/>
                        </a:rPr>
                        <a:t>Row Labels</a:t>
                      </a:r>
                      <a:endParaRPr lang="fr-CH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04" marR="15004" marT="15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700" u="none" strike="noStrike" dirty="0">
                          <a:effectLst/>
                        </a:rPr>
                        <a:t>Moyenne </a:t>
                      </a:r>
                      <a:r>
                        <a:rPr lang="fr-CH" sz="1700" u="none" strike="noStrike" dirty="0" err="1">
                          <a:effectLst/>
                        </a:rPr>
                        <a:t>Metacritic</a:t>
                      </a:r>
                      <a:endParaRPr lang="fr-CH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04" marR="15004" marT="15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700" u="none" strike="noStrike">
                          <a:effectLst/>
                        </a:rPr>
                        <a:t>Min. Metacritic</a:t>
                      </a:r>
                      <a:endParaRPr lang="fr-CH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04" marR="15004" marT="15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700" u="none" strike="noStrike">
                          <a:effectLst/>
                        </a:rPr>
                        <a:t>Max. Metacritic</a:t>
                      </a:r>
                      <a:endParaRPr lang="fr-CH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04" marR="15004" marT="15004" marB="0" anchor="b"/>
                </a:tc>
                <a:extLst>
                  <a:ext uri="{0D108BD9-81ED-4DB2-BD59-A6C34878D82A}">
                    <a16:rowId xmlns:a16="http://schemas.microsoft.com/office/drawing/2014/main" val="3787588526"/>
                  </a:ext>
                </a:extLst>
              </a:tr>
              <a:tr h="336693">
                <a:tc>
                  <a:txBody>
                    <a:bodyPr/>
                    <a:lstStyle/>
                    <a:p>
                      <a:pPr algn="l" fontAlgn="b"/>
                      <a:r>
                        <a:rPr lang="fr-CH" sz="1700" u="none" strike="noStrike">
                          <a:effectLst/>
                        </a:rPr>
                        <a:t>Adventure</a:t>
                      </a:r>
                      <a:endParaRPr lang="fr-CH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04" marR="15004" marT="15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u="none" strike="noStrike" dirty="0">
                          <a:effectLst/>
                        </a:rPr>
                        <a:t>92,3</a:t>
                      </a:r>
                      <a:endParaRPr lang="fr-CH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04" marR="15004" marT="15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u="none" strike="noStrike" dirty="0">
                          <a:effectLst/>
                        </a:rPr>
                        <a:t>88,0</a:t>
                      </a:r>
                      <a:endParaRPr lang="fr-CH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04" marR="15004" marT="15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u="none" strike="noStrike" dirty="0">
                          <a:effectLst/>
                        </a:rPr>
                        <a:t>97,0</a:t>
                      </a:r>
                      <a:endParaRPr lang="fr-CH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04" marR="15004" marT="15004" marB="0" anchor="b"/>
                </a:tc>
                <a:extLst>
                  <a:ext uri="{0D108BD9-81ED-4DB2-BD59-A6C34878D82A}">
                    <a16:rowId xmlns:a16="http://schemas.microsoft.com/office/drawing/2014/main" val="4248002387"/>
                  </a:ext>
                </a:extLst>
              </a:tr>
              <a:tr h="336693">
                <a:tc>
                  <a:txBody>
                    <a:bodyPr/>
                    <a:lstStyle/>
                    <a:p>
                      <a:pPr algn="l" fontAlgn="b"/>
                      <a:r>
                        <a:rPr lang="fr-CH" sz="1700" u="none" strike="noStrike">
                          <a:effectLst/>
                        </a:rPr>
                        <a:t>Arcade</a:t>
                      </a:r>
                      <a:endParaRPr lang="fr-CH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04" marR="15004" marT="15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u="none" strike="noStrike">
                          <a:effectLst/>
                        </a:rPr>
                        <a:t>89,0</a:t>
                      </a:r>
                      <a:endParaRPr lang="fr-CH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04" marR="15004" marT="15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u="none" strike="noStrike">
                          <a:effectLst/>
                        </a:rPr>
                        <a:t>88,0</a:t>
                      </a:r>
                      <a:endParaRPr lang="fr-CH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04" marR="15004" marT="15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u="none" strike="noStrike" dirty="0">
                          <a:effectLst/>
                        </a:rPr>
                        <a:t>90,0</a:t>
                      </a:r>
                      <a:endParaRPr lang="fr-CH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04" marR="15004" marT="15004" marB="0" anchor="b"/>
                </a:tc>
                <a:extLst>
                  <a:ext uri="{0D108BD9-81ED-4DB2-BD59-A6C34878D82A}">
                    <a16:rowId xmlns:a16="http://schemas.microsoft.com/office/drawing/2014/main" val="396934941"/>
                  </a:ext>
                </a:extLst>
              </a:tr>
              <a:tr h="336693">
                <a:tc>
                  <a:txBody>
                    <a:bodyPr/>
                    <a:lstStyle/>
                    <a:p>
                      <a:pPr algn="l" fontAlgn="b"/>
                      <a:r>
                        <a:rPr lang="fr-CH" sz="1700" u="none" strike="noStrike">
                          <a:effectLst/>
                        </a:rPr>
                        <a:t>Educational</a:t>
                      </a:r>
                      <a:endParaRPr lang="fr-CH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04" marR="15004" marT="15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u="none" strike="noStrike">
                          <a:effectLst/>
                        </a:rPr>
                        <a:t>92,0</a:t>
                      </a:r>
                      <a:endParaRPr lang="fr-CH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04" marR="15004" marT="15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u="none" strike="noStrike">
                          <a:effectLst/>
                        </a:rPr>
                        <a:t>92,0</a:t>
                      </a:r>
                      <a:endParaRPr lang="fr-CH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04" marR="15004" marT="15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u="none" strike="noStrike" dirty="0">
                          <a:effectLst/>
                        </a:rPr>
                        <a:t>92,0</a:t>
                      </a:r>
                      <a:endParaRPr lang="fr-CH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04" marR="15004" marT="15004" marB="0" anchor="b"/>
                </a:tc>
                <a:extLst>
                  <a:ext uri="{0D108BD9-81ED-4DB2-BD59-A6C34878D82A}">
                    <a16:rowId xmlns:a16="http://schemas.microsoft.com/office/drawing/2014/main" val="3739845548"/>
                  </a:ext>
                </a:extLst>
              </a:tr>
              <a:tr h="336693">
                <a:tc>
                  <a:txBody>
                    <a:bodyPr/>
                    <a:lstStyle/>
                    <a:p>
                      <a:pPr algn="l" fontAlgn="b"/>
                      <a:r>
                        <a:rPr lang="fr-CH" sz="1700" u="none" strike="noStrike">
                          <a:effectLst/>
                        </a:rPr>
                        <a:t>Fighting</a:t>
                      </a:r>
                      <a:endParaRPr lang="fr-CH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04" marR="15004" marT="15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u="none" strike="noStrike">
                          <a:effectLst/>
                        </a:rPr>
                        <a:t>92,0</a:t>
                      </a:r>
                      <a:endParaRPr lang="fr-CH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04" marR="15004" marT="15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u="none" strike="noStrike">
                          <a:effectLst/>
                        </a:rPr>
                        <a:t>91,0</a:t>
                      </a:r>
                      <a:endParaRPr lang="fr-CH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04" marR="15004" marT="15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u="none" strike="noStrike" dirty="0">
                          <a:effectLst/>
                        </a:rPr>
                        <a:t>93,0</a:t>
                      </a:r>
                      <a:endParaRPr lang="fr-CH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04" marR="15004" marT="15004" marB="0" anchor="b"/>
                </a:tc>
                <a:extLst>
                  <a:ext uri="{0D108BD9-81ED-4DB2-BD59-A6C34878D82A}">
                    <a16:rowId xmlns:a16="http://schemas.microsoft.com/office/drawing/2014/main" val="472131753"/>
                  </a:ext>
                </a:extLst>
              </a:tr>
              <a:tr h="336693">
                <a:tc>
                  <a:txBody>
                    <a:bodyPr/>
                    <a:lstStyle/>
                    <a:p>
                      <a:pPr algn="l" fontAlgn="b"/>
                      <a:r>
                        <a:rPr lang="fr-CH" sz="1700" u="none" strike="noStrike">
                          <a:effectLst/>
                        </a:rPr>
                        <a:t>Platformer</a:t>
                      </a:r>
                      <a:endParaRPr lang="fr-CH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04" marR="15004" marT="15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u="none" strike="noStrike">
                          <a:effectLst/>
                        </a:rPr>
                        <a:t>90,2</a:t>
                      </a:r>
                      <a:endParaRPr lang="fr-CH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04" marR="15004" marT="15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u="none" strike="noStrike">
                          <a:effectLst/>
                        </a:rPr>
                        <a:t>88,0</a:t>
                      </a:r>
                      <a:endParaRPr lang="fr-CH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04" marR="15004" marT="15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u="none" strike="noStrike" dirty="0">
                          <a:effectLst/>
                        </a:rPr>
                        <a:t>94,0</a:t>
                      </a:r>
                      <a:endParaRPr lang="fr-CH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04" marR="15004" marT="15004" marB="0" anchor="b"/>
                </a:tc>
                <a:extLst>
                  <a:ext uri="{0D108BD9-81ED-4DB2-BD59-A6C34878D82A}">
                    <a16:rowId xmlns:a16="http://schemas.microsoft.com/office/drawing/2014/main" val="2583522850"/>
                  </a:ext>
                </a:extLst>
              </a:tr>
              <a:tr h="336693">
                <a:tc>
                  <a:txBody>
                    <a:bodyPr/>
                    <a:lstStyle/>
                    <a:p>
                      <a:pPr algn="l" fontAlgn="b"/>
                      <a:r>
                        <a:rPr lang="fr-CH" sz="1700" u="none" strike="noStrike">
                          <a:effectLst/>
                        </a:rPr>
                        <a:t>Puzzle</a:t>
                      </a:r>
                      <a:endParaRPr lang="fr-CH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04" marR="15004" marT="15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u="none" strike="noStrike">
                          <a:effectLst/>
                        </a:rPr>
                        <a:t>90,7</a:t>
                      </a:r>
                      <a:endParaRPr lang="fr-CH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04" marR="15004" marT="15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u="none" strike="noStrike">
                          <a:effectLst/>
                        </a:rPr>
                        <a:t>89,0</a:t>
                      </a:r>
                      <a:endParaRPr lang="fr-CH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04" marR="15004" marT="15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u="none" strike="noStrike">
                          <a:effectLst/>
                        </a:rPr>
                        <a:t>96,0</a:t>
                      </a:r>
                      <a:endParaRPr lang="fr-CH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04" marR="15004" marT="15004" marB="0" anchor="b"/>
                </a:tc>
                <a:extLst>
                  <a:ext uri="{0D108BD9-81ED-4DB2-BD59-A6C34878D82A}">
                    <a16:rowId xmlns:a16="http://schemas.microsoft.com/office/drawing/2014/main" val="976473278"/>
                  </a:ext>
                </a:extLst>
              </a:tr>
              <a:tr h="336693">
                <a:tc>
                  <a:txBody>
                    <a:bodyPr/>
                    <a:lstStyle/>
                    <a:p>
                      <a:pPr algn="l" fontAlgn="b"/>
                      <a:r>
                        <a:rPr lang="fr-CH" sz="1700" u="none" strike="noStrike">
                          <a:effectLst/>
                        </a:rPr>
                        <a:t>Racing</a:t>
                      </a:r>
                      <a:endParaRPr lang="fr-CH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04" marR="15004" marT="15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u="none" strike="noStrike">
                          <a:effectLst/>
                        </a:rPr>
                        <a:t>89,0</a:t>
                      </a:r>
                      <a:endParaRPr lang="fr-CH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04" marR="15004" marT="15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u="none" strike="noStrike">
                          <a:effectLst/>
                        </a:rPr>
                        <a:t>89,0</a:t>
                      </a:r>
                      <a:endParaRPr lang="fr-CH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04" marR="15004" marT="15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u="none" strike="noStrike" dirty="0">
                          <a:effectLst/>
                        </a:rPr>
                        <a:t>89,0</a:t>
                      </a:r>
                      <a:endParaRPr lang="fr-CH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04" marR="15004" marT="15004" marB="0" anchor="b"/>
                </a:tc>
                <a:extLst>
                  <a:ext uri="{0D108BD9-81ED-4DB2-BD59-A6C34878D82A}">
                    <a16:rowId xmlns:a16="http://schemas.microsoft.com/office/drawing/2014/main" val="2565105881"/>
                  </a:ext>
                </a:extLst>
              </a:tr>
              <a:tr h="336693">
                <a:tc>
                  <a:txBody>
                    <a:bodyPr/>
                    <a:lstStyle/>
                    <a:p>
                      <a:pPr algn="l" fontAlgn="b"/>
                      <a:r>
                        <a:rPr lang="fr-CH" sz="1700" u="none" strike="noStrike">
                          <a:effectLst/>
                        </a:rPr>
                        <a:t>RPG</a:t>
                      </a:r>
                      <a:endParaRPr lang="fr-CH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04" marR="15004" marT="15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u="none" strike="noStrike">
                          <a:effectLst/>
                        </a:rPr>
                        <a:t>91,5</a:t>
                      </a:r>
                      <a:endParaRPr lang="fr-CH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04" marR="15004" marT="15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u="none" strike="noStrike">
                          <a:effectLst/>
                        </a:rPr>
                        <a:t>88,0</a:t>
                      </a:r>
                      <a:endParaRPr lang="fr-CH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04" marR="15004" marT="15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u="none" strike="noStrike" dirty="0">
                          <a:effectLst/>
                        </a:rPr>
                        <a:t>99,0</a:t>
                      </a:r>
                      <a:endParaRPr lang="fr-CH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04" marR="15004" marT="15004" marB="0" anchor="b"/>
                </a:tc>
                <a:extLst>
                  <a:ext uri="{0D108BD9-81ED-4DB2-BD59-A6C34878D82A}">
                    <a16:rowId xmlns:a16="http://schemas.microsoft.com/office/drawing/2014/main" val="1865245551"/>
                  </a:ext>
                </a:extLst>
              </a:tr>
              <a:tr h="336693">
                <a:tc>
                  <a:txBody>
                    <a:bodyPr/>
                    <a:lstStyle/>
                    <a:p>
                      <a:pPr algn="l" fontAlgn="b"/>
                      <a:r>
                        <a:rPr lang="fr-CH" sz="1700" u="none" strike="noStrike">
                          <a:effectLst/>
                        </a:rPr>
                        <a:t>Simulation</a:t>
                      </a:r>
                      <a:endParaRPr lang="fr-CH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04" marR="15004" marT="15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u="none" strike="noStrike">
                          <a:effectLst/>
                        </a:rPr>
                        <a:t>89,0</a:t>
                      </a:r>
                      <a:endParaRPr lang="fr-CH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04" marR="15004" marT="15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u="none" strike="noStrike">
                          <a:effectLst/>
                        </a:rPr>
                        <a:t>89,0</a:t>
                      </a:r>
                      <a:endParaRPr lang="fr-CH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04" marR="15004" marT="15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u="none" strike="noStrike" dirty="0">
                          <a:effectLst/>
                        </a:rPr>
                        <a:t>89,0</a:t>
                      </a:r>
                      <a:endParaRPr lang="fr-CH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04" marR="15004" marT="15004" marB="0" anchor="b"/>
                </a:tc>
                <a:extLst>
                  <a:ext uri="{0D108BD9-81ED-4DB2-BD59-A6C34878D82A}">
                    <a16:rowId xmlns:a16="http://schemas.microsoft.com/office/drawing/2014/main" val="2746321018"/>
                  </a:ext>
                </a:extLst>
              </a:tr>
              <a:tr h="336693">
                <a:tc>
                  <a:txBody>
                    <a:bodyPr/>
                    <a:lstStyle/>
                    <a:p>
                      <a:pPr algn="l" fontAlgn="b"/>
                      <a:r>
                        <a:rPr lang="fr-CH" sz="1700" u="none" strike="noStrike">
                          <a:effectLst/>
                        </a:rPr>
                        <a:t>Sports</a:t>
                      </a:r>
                      <a:endParaRPr lang="fr-CH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04" marR="15004" marT="15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u="none" strike="noStrike">
                          <a:effectLst/>
                        </a:rPr>
                        <a:t>92,0</a:t>
                      </a:r>
                      <a:endParaRPr lang="fr-CH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04" marR="15004" marT="15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u="none" strike="noStrike">
                          <a:effectLst/>
                        </a:rPr>
                        <a:t>92,0</a:t>
                      </a:r>
                      <a:endParaRPr lang="fr-CH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04" marR="15004" marT="15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u="none" strike="noStrike" dirty="0">
                          <a:effectLst/>
                        </a:rPr>
                        <a:t>92,0</a:t>
                      </a:r>
                      <a:endParaRPr lang="fr-CH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04" marR="15004" marT="15004" marB="0" anchor="b"/>
                </a:tc>
                <a:extLst>
                  <a:ext uri="{0D108BD9-81ED-4DB2-BD59-A6C34878D82A}">
                    <a16:rowId xmlns:a16="http://schemas.microsoft.com/office/drawing/2014/main" val="4112565152"/>
                  </a:ext>
                </a:extLst>
              </a:tr>
              <a:tr h="336693">
                <a:tc>
                  <a:txBody>
                    <a:bodyPr/>
                    <a:lstStyle/>
                    <a:p>
                      <a:pPr algn="l" fontAlgn="b"/>
                      <a:r>
                        <a:rPr lang="fr-CH" sz="1700" u="none" strike="noStrike">
                          <a:effectLst/>
                        </a:rPr>
                        <a:t>Strategy</a:t>
                      </a:r>
                      <a:endParaRPr lang="fr-CH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04" marR="15004" marT="15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u="none" strike="noStrike">
                          <a:effectLst/>
                        </a:rPr>
                        <a:t>89,5</a:t>
                      </a:r>
                      <a:endParaRPr lang="fr-CH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04" marR="15004" marT="15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u="none" strike="noStrike">
                          <a:effectLst/>
                        </a:rPr>
                        <a:t>89,0</a:t>
                      </a:r>
                      <a:endParaRPr lang="fr-CH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04" marR="15004" marT="15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u="none" strike="noStrike" dirty="0">
                          <a:effectLst/>
                        </a:rPr>
                        <a:t>90,0</a:t>
                      </a:r>
                      <a:endParaRPr lang="fr-CH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04" marR="15004" marT="15004" marB="0" anchor="b"/>
                </a:tc>
                <a:extLst>
                  <a:ext uri="{0D108BD9-81ED-4DB2-BD59-A6C34878D82A}">
                    <a16:rowId xmlns:a16="http://schemas.microsoft.com/office/drawing/2014/main" val="799188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71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0C142C-D9B1-4E06-BEF3-8EDC28ED4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429CE2-5BEF-47D1-A08A-3BF63EA69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2930CB-1D67-4249-821B-69788484D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2BEA8AD-13E9-4572-813B-21EBE63DB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0" y="0"/>
            <a:ext cx="12188825" cy="2284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75434-4C33-BD82-70D5-F4A98F45B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3142"/>
            <a:ext cx="10131425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400" dirty="0">
                <a:solidFill>
                  <a:srgbClr val="FFFFFF"/>
                </a:solidFill>
              </a:rPr>
              <a:t>Le choix du 2ème genre pour </a:t>
            </a:r>
            <a:r>
              <a:rPr lang="en-GB" sz="4400" dirty="0" err="1">
                <a:solidFill>
                  <a:srgbClr val="FFFFFF"/>
                </a:solidFill>
              </a:rPr>
              <a:t>notre</a:t>
            </a:r>
            <a:r>
              <a:rPr lang="en-GB" sz="4400" dirty="0">
                <a:solidFill>
                  <a:srgbClr val="FFFFFF"/>
                </a:solidFill>
              </a:rPr>
              <a:t> jeu</a:t>
            </a:r>
            <a:br>
              <a:rPr lang="en-GB" sz="4400" dirty="0">
                <a:solidFill>
                  <a:srgbClr val="FFFFFF"/>
                </a:solidFill>
              </a:rPr>
            </a:br>
            <a:r>
              <a:rPr lang="en-GB" sz="1600" dirty="0" err="1">
                <a:solidFill>
                  <a:srgbClr val="FFFFFF"/>
                </a:solidFill>
              </a:rPr>
              <a:t>aTTention</a:t>
            </a:r>
            <a:r>
              <a:rPr lang="en-GB" sz="1600" dirty="0">
                <a:solidFill>
                  <a:srgbClr val="FFFFFF"/>
                </a:solidFill>
              </a:rPr>
              <a:t> aux grosses differences entre la </a:t>
            </a:r>
            <a:r>
              <a:rPr lang="en-GB" sz="1600" dirty="0" err="1">
                <a:solidFill>
                  <a:srgbClr val="FFFFFF"/>
                </a:solidFill>
              </a:rPr>
              <a:t>moins</a:t>
            </a:r>
            <a:r>
              <a:rPr lang="en-GB" sz="1600" dirty="0">
                <a:solidFill>
                  <a:srgbClr val="FFFFFF"/>
                </a:solidFill>
              </a:rPr>
              <a:t> bonne et la </a:t>
            </a:r>
            <a:r>
              <a:rPr lang="en-GB" sz="1600" dirty="0" err="1">
                <a:solidFill>
                  <a:srgbClr val="FFFFFF"/>
                </a:solidFill>
              </a:rPr>
              <a:t>meilleure</a:t>
            </a:r>
            <a:r>
              <a:rPr lang="en-GB" sz="1600" dirty="0">
                <a:solidFill>
                  <a:srgbClr val="FFFFFF"/>
                </a:solidFill>
              </a:rPr>
              <a:t> note</a:t>
            </a:r>
            <a:endParaRPr lang="fr-CH" sz="4400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1F090B-D858-F295-BA1C-5616CA8E77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558297"/>
              </p:ext>
            </p:extLst>
          </p:nvPr>
        </p:nvGraphicFramePr>
        <p:xfrm>
          <a:off x="1028700" y="2743200"/>
          <a:ext cx="10131425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60466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AC22F2-A890-3021-54F8-658338FEA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00200"/>
            <a:ext cx="4061691" cy="1371600"/>
          </a:xfrm>
        </p:spPr>
        <p:txBody>
          <a:bodyPr/>
          <a:lstStyle/>
          <a:p>
            <a:r>
              <a:rPr lang="en-GB" dirty="0"/>
              <a:t>Meilleur platform par genre</a:t>
            </a:r>
            <a:endParaRPr lang="fr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61174A-BA7D-B4B3-5CD6-715FB4D76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4061691" cy="1828800"/>
          </a:xfrm>
        </p:spPr>
        <p:txBody>
          <a:bodyPr/>
          <a:lstStyle/>
          <a:p>
            <a:r>
              <a:rPr lang="en-GB" dirty="0"/>
              <a:t>Shooter et </a:t>
            </a:r>
            <a:r>
              <a:rPr lang="en-GB" dirty="0" err="1"/>
              <a:t>Stratégie</a:t>
            </a:r>
            <a:r>
              <a:rPr lang="en-GB" dirty="0"/>
              <a:t>, peu original sur PC</a:t>
            </a:r>
          </a:p>
          <a:p>
            <a:r>
              <a:rPr lang="en-GB" dirty="0"/>
              <a:t>Une raison que </a:t>
            </a:r>
            <a:r>
              <a:rPr lang="en-GB" dirty="0" err="1"/>
              <a:t>certains</a:t>
            </a:r>
            <a:r>
              <a:rPr lang="en-GB" dirty="0"/>
              <a:t> genre ne </a:t>
            </a:r>
            <a:r>
              <a:rPr lang="en-GB" dirty="0" err="1"/>
              <a:t>soient</a:t>
            </a:r>
            <a:r>
              <a:rPr lang="en-GB" dirty="0"/>
              <a:t> pas sur PC</a:t>
            </a:r>
            <a:endParaRPr lang="fr-CH" dirty="0"/>
          </a:p>
        </p:txBody>
      </p:sp>
      <p:graphicFrame>
        <p:nvGraphicFramePr>
          <p:cNvPr id="7" name="Picture Placeholder 6">
            <a:extLst>
              <a:ext uri="{FF2B5EF4-FFF2-40B4-BE49-F238E27FC236}">
                <a16:creationId xmlns:a16="http://schemas.microsoft.com/office/drawing/2014/main" id="{33782A8D-F78D-5AF5-F253-422CC826CFCC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1323062306"/>
              </p:ext>
            </p:extLst>
          </p:nvPr>
        </p:nvGraphicFramePr>
        <p:xfrm>
          <a:off x="5514109" y="914400"/>
          <a:ext cx="5303116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43451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385</TotalTime>
  <Words>184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Quel genre pour notre prochain jeu ?</vt:lpstr>
      <vt:lpstr>Comment atteindre le plus grand public possible ?  Action (53%) RPG (12%) Stratégie (9%) Aventure (8%)</vt:lpstr>
      <vt:lpstr>Les notes metacritic   Quel sont les notes minimum, maximum et leurs Moyenne.  Notes prisent sur les 400 meilleurs jeux all time</vt:lpstr>
      <vt:lpstr>Le choix du 2ème genre pour notre jeu aTTention aux grosses differences entre la moins bonne et la meilleure note</vt:lpstr>
      <vt:lpstr>Meilleur platform par genre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Thumelin Jocelin</dc:creator>
  <cp:lastModifiedBy>Thumelin Jocelin</cp:lastModifiedBy>
  <cp:revision>8</cp:revision>
  <dcterms:created xsi:type="dcterms:W3CDTF">2024-10-07T06:27:28Z</dcterms:created>
  <dcterms:modified xsi:type="dcterms:W3CDTF">2024-10-07T12:53:21Z</dcterms:modified>
</cp:coreProperties>
</file>