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1" d="100"/>
          <a:sy n="21" d="100"/>
        </p:scale>
        <p:origin x="18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2-4B4F-AC85-8184493801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C2-4B4F-AC85-8184493801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C2-4B4F-AC85-818449380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19234352"/>
        <c:axId val="419234912"/>
      </c:barChart>
      <c:catAx>
        <c:axId val="41923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34912"/>
        <c:crosses val="autoZero"/>
        <c:auto val="1"/>
        <c:lblAlgn val="ctr"/>
        <c:lblOffset val="100"/>
        <c:noMultiLvlLbl val="0"/>
      </c:catAx>
      <c:valAx>
        <c:axId val="4192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23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/>
            <a:t>Controlled variables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/>
            <a:t>These are kept the same throughout your experiments</a:t>
          </a:r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B92700A2-FB38-4467-8A2E-6B17FD5FB43C}">
      <dgm:prSet phldrT="[Text]" custT="1"/>
      <dgm:spPr/>
      <dgm:t>
        <a:bodyPr/>
        <a:lstStyle/>
        <a:p>
          <a:r>
            <a:rPr lang="en-US" sz="2800" dirty="0"/>
            <a:t>Decide how you will measure the change</a:t>
          </a:r>
        </a:p>
      </dgm:t>
    </dgm:pt>
    <dgm:pt modelId="{A308112E-A697-4E6A-A0C4-5392D47FD2DE}" type="sibTrans" cxnId="{401C8A76-0402-439A-A771-D9B2BC35018E}">
      <dgm:prSet/>
      <dgm:spPr/>
      <dgm:t>
        <a:bodyPr/>
        <a:lstStyle/>
        <a:p>
          <a:endParaRPr lang="en-US" sz="2800"/>
        </a:p>
      </dgm:t>
    </dgm:pt>
    <dgm:pt modelId="{D455CBAE-1EFE-4677-A720-D37D3C7C79C7}" type="parTrans" cxnId="{401C8A76-0402-439A-A771-D9B2BC35018E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en-US" sz="2800" dirty="0"/>
            <a:t>The measure of change observed because of independent variable</a:t>
          </a:r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en-US" sz="2800" dirty="0"/>
            <a:t>Dependent variable</a:t>
          </a:r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/>
            <a:t>Independent variable</a:t>
          </a:r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/>
            <a:t>The </a:t>
          </a:r>
          <a:r>
            <a:rPr lang="en-US" sz="2800" b="1" dirty="0"/>
            <a:t>one</a:t>
          </a:r>
          <a:r>
            <a:rPr lang="en-US" sz="2800" dirty="0"/>
            <a:t> variable you purposely change and test</a:t>
          </a:r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766F4955-F53D-4E5F-A7D9-8AE86DDD9794}" type="presOf" srcId="{B92700A2-FB38-4467-8A2E-6B17FD5FB43C}" destId="{98860936-C475-4184-9A9D-2F4B5D8B0BC7}" srcOrd="0" destOrd="1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401C8A76-0402-439A-A771-D9B2BC35018E}" srcId="{2F8ECEAC-FAA3-4503-A169-57F41A503807}" destId="{B92700A2-FB38-4467-8A2E-6B17FD5FB43C}" srcOrd="1" destOrd="0" parTransId="{D455CBAE-1EFE-4677-A720-D37D3C7C79C7}" sibTransId="{A308112E-A697-4E6A-A0C4-5392D47FD2DE}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Research Databases.</a:t>
          </a:r>
        </a:p>
        <a:p>
          <a:r>
            <a:rPr lang="en-US" dirty="0"/>
            <a:t>MySQL</a:t>
          </a:r>
        </a:p>
        <a:p>
          <a:r>
            <a:rPr lang="en-US" dirty="0"/>
            <a:t>Vs No-SQL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Parse Data into the database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Find USSD code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Remove errors from the database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extLst/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Controlled variables</a:t>
          </a:r>
        </a:p>
      </dsp:txBody>
      <dsp:txXfrm>
        <a:off x="4000" y="1352158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These are kept the same throughout your experiments</a:t>
          </a:r>
        </a:p>
      </dsp:txBody>
      <dsp:txXfrm>
        <a:off x="4000" y="2912353"/>
        <a:ext cx="3900487" cy="3033224"/>
      </dsp:txXfrm>
    </dsp:sp>
    <dsp:sp modelId="{E01B3154-0666-4584-9FC4-432DE00CC402}">
      <dsp:nvSpPr>
        <dsp:cNvPr id="0" name=""/>
        <dsp:cNvSpPr/>
      </dsp:nvSpPr>
      <dsp:spPr>
        <a:xfrm>
          <a:off x="4450556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Independent variable</a:t>
          </a:r>
        </a:p>
      </dsp:txBody>
      <dsp:txXfrm>
        <a:off x="4450556" y="1352158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 </a:t>
          </a:r>
          <a:r>
            <a:rPr lang="en-US" sz="2800" b="1" kern="1200" dirty="0"/>
            <a:t>one</a:t>
          </a:r>
          <a:r>
            <a:rPr lang="en-US" sz="2800" kern="1200" dirty="0"/>
            <a:t> variable you purposely change and test</a:t>
          </a:r>
        </a:p>
      </dsp:txBody>
      <dsp:txXfrm>
        <a:off x="4450556" y="2912353"/>
        <a:ext cx="3900487" cy="3033224"/>
      </dsp:txXfrm>
    </dsp:sp>
    <dsp:sp modelId="{64DD6D48-227C-4434-BED8-F49C9D4F4F7E}">
      <dsp:nvSpPr>
        <dsp:cNvPr id="0" name=""/>
        <dsp:cNvSpPr/>
      </dsp:nvSpPr>
      <dsp:spPr>
        <a:xfrm>
          <a:off x="8897112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Dependent variable</a:t>
          </a:r>
        </a:p>
      </dsp:txBody>
      <dsp:txXfrm>
        <a:off x="8897112" y="1352158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2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The measure of change observed because of independent variable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Decide how you will measure the change</a:t>
          </a:r>
        </a:p>
      </dsp:txBody>
      <dsp:txXfrm>
        <a:off x="8897112" y="2912353"/>
        <a:ext cx="3900487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Describe this step in your experiment</a:t>
          </a:r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</a:t>
          </a:r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Describe this step in your experiment</a:t>
          </a:r>
          <a:endParaRPr lang="en-US" sz="36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Describe this step in your experiment</a:t>
          </a:r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Describe this step in your experiment</a:t>
          </a:r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4</a:t>
          </a:r>
        </a:p>
      </dsp:txBody>
      <dsp:txXfrm>
        <a:off x="10001487" y="549157"/>
        <a:ext cx="2798086" cy="559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Research Databases.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MySQL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Vs No-SQL</a:t>
          </a:r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1</a:t>
          </a:r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Parse Data into the database</a:t>
          </a:r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 USSD code functionality</a:t>
          </a:r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Remove errors from the database</a:t>
          </a:r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Step 4</a:t>
          </a:r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chart" Target="../charts/chart1.xml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7.JPG"/><Relationship Id="rId10" Type="http://schemas.openxmlformats.org/officeDocument/2006/relationships/diagramColors" Target="../diagrams/colors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Framework for the analysis of Mobile Network CDRs for the analysis of Subscriber behaviour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Conor Donohue | 13404068 | National University of Ireland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Create a framework to provide statistical analysis and the creation of prediction models to classify wealth amongst users in a mobile dataset.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en-US" dirty="0"/>
              <a:t>Python &amp; </a:t>
            </a:r>
            <a:r>
              <a:rPr lang="en-US" dirty="0" err="1"/>
              <a:t>Pymongo</a:t>
            </a:r>
            <a:r>
              <a:rPr lang="en-US" dirty="0"/>
              <a:t>		Weka</a:t>
            </a:r>
          </a:p>
          <a:p>
            <a:r>
              <a:rPr lang="en-US" dirty="0"/>
              <a:t>MongoDB		Sci-Kit Learn</a:t>
            </a:r>
          </a:p>
          <a:p>
            <a:r>
              <a:rPr lang="en-US" dirty="0" err="1"/>
              <a:t>Gephi</a:t>
            </a:r>
            <a:r>
              <a:rPr lang="en-US" dirty="0"/>
              <a:t>		</a:t>
            </a:r>
          </a:p>
          <a:p>
            <a:r>
              <a:rPr lang="en-US" dirty="0" err="1"/>
              <a:t>Matlab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50383440" y="30840970"/>
            <a:ext cx="12801600" cy="602746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USSD Codes</a:t>
            </a:r>
          </a:p>
        </p:txBody>
      </p:sp>
      <p:graphicFrame>
        <p:nvGraphicFramePr>
          <p:cNvPr id="72" name="Content Placeholder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72988359"/>
              </p:ext>
            </p:extLst>
          </p:nvPr>
        </p:nvGraphicFramePr>
        <p:xfrm>
          <a:off x="1038498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USSD Codes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Procedure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302216694"/>
              </p:ext>
            </p:extLst>
          </p:nvPr>
        </p:nvGraphicFramePr>
        <p:xfrm>
          <a:off x="15544800" y="15773400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Communities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3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443" y="24526176"/>
            <a:ext cx="9939131" cy="7012977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Predictions of Wealth</a:t>
            </a:r>
          </a:p>
        </p:txBody>
      </p:sp>
      <p:graphicFrame>
        <p:nvGraphicFramePr>
          <p:cNvPr id="19" name="Content Placeholder 18" descr="Clustered column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151009361"/>
              </p:ext>
            </p:extLst>
          </p:nvPr>
        </p:nvGraphicFramePr>
        <p:xfrm>
          <a:off x="29900563" y="7113588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/>
              <a:t>Include results based on your experiments</a:t>
            </a:r>
          </a:p>
          <a:p>
            <a:r>
              <a:rPr lang="en-US"/>
              <a:t>Result 2</a:t>
            </a:r>
          </a:p>
          <a:p>
            <a:r>
              <a:rPr lang="en-US"/>
              <a:t>Result 3</a:t>
            </a:r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en-US"/>
              <a:t>Brief summary of what you discovered based on results</a:t>
            </a:r>
          </a:p>
          <a:p>
            <a:r>
              <a:rPr lang="en-US"/>
              <a:t>Indicate and explain whether or not the data supports your hypothesis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I’d like to thank my supervisor, Mr. Liam </a:t>
            </a:r>
            <a:r>
              <a:rPr lang="en-US" dirty="0" err="1"/>
              <a:t>Kilmartin</a:t>
            </a:r>
            <a:r>
              <a:rPr lang="en-US" dirty="0"/>
              <a:t>, for all his help and advice throughout the project</a:t>
            </a:r>
          </a:p>
          <a:p>
            <a:r>
              <a:rPr lang="en-US" dirty="0"/>
              <a:t>I’d also like to mention and thank Professor Gearoid </a:t>
            </a:r>
            <a:r>
              <a:rPr lang="en-US" dirty="0" err="1"/>
              <a:t>O’Laighin</a:t>
            </a:r>
            <a:r>
              <a:rPr lang="en-US" dirty="0"/>
              <a:t>, my co-supervisor</a:t>
            </a:r>
          </a:p>
          <a:p>
            <a:r>
              <a:rPr lang="en-US" dirty="0"/>
              <a:t>Finally, Mr. Martin Burke and Mr. Myles Meehan must also be thanked for their help over the past academic year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53" y="1"/>
            <a:ext cx="12558548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5" y="16459197"/>
            <a:ext cx="9" cy="6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27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482" y="7253131"/>
            <a:ext cx="12155557" cy="3736270"/>
          </a:xfrm>
        </p:spPr>
      </p:pic>
      <p:graphicFrame>
        <p:nvGraphicFramePr>
          <p:cNvPr id="32" name="Content Placeholder 2" descr="Title Picture Lineup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8414"/>
              </p:ext>
            </p:extLst>
          </p:nvPr>
        </p:nvGraphicFramePr>
        <p:xfrm>
          <a:off x="1113604" y="16420352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4040461328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254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Science Poster</vt:lpstr>
      <vt:lpstr>A Framework for the analysis of Mobile Network CDRs for the analysis of Subscriber behaviour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2017-03-07T12:03:11Z</dcterms:created>
  <dcterms:modified xsi:type="dcterms:W3CDTF">2017-03-09T10:55:18Z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