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2121"/>
    <a:srgbClr val="FF0000"/>
    <a:srgbClr val="872323"/>
    <a:srgbClr val="185C25"/>
    <a:srgbClr val="238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3T21:40:33.71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6T20:33:04.100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89984-27CC-76F4-7A16-45D107A9D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70F403-F2C0-1200-3566-261F10C1F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D6C344-EF45-350E-0C9D-165FB037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8B31-CEBF-4B24-9FA4-389BD8AF1200}" type="datetimeFigureOut">
              <a:rPr lang="es-CO" smtClean="0"/>
              <a:t>2/03/2024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90BBEE-0E0D-B225-85CB-4346E18F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B61E35-C064-B32E-DF7D-AA4EAA5A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43C2-E924-49C0-82A4-62DD49BB31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543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7015">
        <p14:reveal/>
      </p:transition>
    </mc:Choice>
    <mc:Fallback xmlns="">
      <p:transition spd="slow" advTm="27015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DE8E0-B8FD-CED2-7BDD-E5D0A5CC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2629E7-7235-064B-33DB-A3D1959B5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7D0ABB-4BD0-3CD6-8E0F-412BD49D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8B31-CEBF-4B24-9FA4-389BD8AF1200}" type="datetimeFigureOut">
              <a:rPr lang="es-CO" smtClean="0"/>
              <a:t>2/03/2024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B90FDC-0ED9-7758-143F-A364509B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1D61DF-A28D-D49A-56E0-C8DEB56D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43C2-E924-49C0-82A4-62DD49BB31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22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7015">
        <p14:reveal/>
      </p:transition>
    </mc:Choice>
    <mc:Fallback xmlns="">
      <p:transition spd="slow" advTm="27015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3260FB-B7F6-A368-81ED-1E235B227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E9A5A2-F210-16E7-50E1-596286379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EE1FCA-05E0-8C1A-DBAC-CA3E4009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8B31-CEBF-4B24-9FA4-389BD8AF1200}" type="datetimeFigureOut">
              <a:rPr lang="es-CO" smtClean="0"/>
              <a:t>2/03/2024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43A444-4BE6-6BBB-3D0F-41E8C93A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B4B125-5204-2746-C98F-A22AEC66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43C2-E924-49C0-82A4-62DD49BB31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3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7015">
        <p14:reveal/>
      </p:transition>
    </mc:Choice>
    <mc:Fallback xmlns="">
      <p:transition spd="slow" advTm="27015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00FDF-0330-33FB-8E4A-E1F1E772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C7615C-F3CA-9911-7AB5-E83275794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8B8B14-AD60-CDD1-D827-EC2590EC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8B31-CEBF-4B24-9FA4-389BD8AF1200}" type="datetimeFigureOut">
              <a:rPr lang="es-CO" smtClean="0"/>
              <a:t>2/03/2024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19CE98-A1D9-2112-E9D8-72D6ECB78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9CE992-B9FE-C0FF-47DF-4F7425C3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43C2-E924-49C0-82A4-62DD49BB31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050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7015">
        <p14:reveal/>
      </p:transition>
    </mc:Choice>
    <mc:Fallback xmlns="">
      <p:transition spd="slow" advTm="27015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9B308-91B2-805D-C422-DA0A3633E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145E49-57BC-F3A4-3972-AE5D96612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8D4260-3062-081B-2A7B-1FD12D72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8B31-CEBF-4B24-9FA4-389BD8AF1200}" type="datetimeFigureOut">
              <a:rPr lang="es-CO" smtClean="0"/>
              <a:t>2/03/2024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F5F53D-2623-60B8-2EFA-D1C4F3F0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74A336-F25E-63A8-55F1-81E27693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43C2-E924-49C0-82A4-62DD49BB31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642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7015">
        <p14:reveal/>
      </p:transition>
    </mc:Choice>
    <mc:Fallback xmlns="">
      <p:transition spd="slow" advTm="27015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F96D3-33A1-195F-C42D-317ED8007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16E5EE-66C0-1AD1-B540-A73B23439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384C51-B6DC-55A5-3EF6-0A9DDB5C3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0FDCD8-59AE-7AE0-DC74-A0F8C54A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8B31-CEBF-4B24-9FA4-389BD8AF1200}" type="datetimeFigureOut">
              <a:rPr lang="es-CO" smtClean="0"/>
              <a:t>2/03/2024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E42419-0776-4526-5EAF-42F76D0B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F5A613-E99B-AAF6-DF92-D75C3A90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43C2-E924-49C0-82A4-62DD49BB31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051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7015">
        <p14:reveal/>
      </p:transition>
    </mc:Choice>
    <mc:Fallback xmlns="">
      <p:transition spd="slow" advTm="27015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D098A-0512-4484-DC91-A1C15710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1AE50C-AA2A-0816-F7C9-C6E6280CA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A6FB04-3E0C-25E7-9284-027096D48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C452336-8213-A31A-8FC5-3E772526D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03D711-027B-C2C6-C3B3-DA9CE4252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6434A1C-8B80-E214-9395-772C050AB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8B31-CEBF-4B24-9FA4-389BD8AF1200}" type="datetimeFigureOut">
              <a:rPr lang="es-CO" smtClean="0"/>
              <a:t>2/03/2024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EDFB808-FE05-34AE-0CE2-796DE05A9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F026E4-2C67-5C7C-1EA8-CC9EE128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43C2-E924-49C0-82A4-62DD49BB31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876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7015">
        <p14:reveal/>
      </p:transition>
    </mc:Choice>
    <mc:Fallback xmlns="">
      <p:transition spd="slow" advTm="27015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F8C4D-5AE6-7924-6B90-E271B0C4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27B966-F68E-741C-26DC-5D99D005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8B31-CEBF-4B24-9FA4-389BD8AF1200}" type="datetimeFigureOut">
              <a:rPr lang="es-CO" smtClean="0"/>
              <a:t>2/03/2024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964FDF-1351-CE32-D16A-9A0A868F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9B8956-93B8-D3B3-E890-2E085161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43C2-E924-49C0-82A4-62DD49BB31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689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7015">
        <p14:reveal/>
      </p:transition>
    </mc:Choice>
    <mc:Fallback xmlns="">
      <p:transition spd="slow" advTm="27015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3A7E2B4-0654-3C38-8ECA-A85F87B9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8B31-CEBF-4B24-9FA4-389BD8AF1200}" type="datetimeFigureOut">
              <a:rPr lang="es-CO" smtClean="0"/>
              <a:t>2/03/2024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1663A8-45BC-4576-B950-D21A49D7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BEBC6B-8B49-FF01-174F-F4039767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43C2-E924-49C0-82A4-62DD49BB31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889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7015">
        <p14:reveal/>
      </p:transition>
    </mc:Choice>
    <mc:Fallback xmlns="">
      <p:transition spd="slow" advTm="27015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DB5E0-4D58-C490-984D-F358FD11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94A755-50B2-EEC7-D198-62F849AB8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4D425F-76FD-70D6-194F-B355B24EA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9EBDA1-F551-2485-5A33-2C4C3AA1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8B31-CEBF-4B24-9FA4-389BD8AF1200}" type="datetimeFigureOut">
              <a:rPr lang="es-CO" smtClean="0"/>
              <a:t>2/03/2024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1EC93E-D218-E83D-DE2A-16495CE2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A316F1-EE9E-FCAE-82E1-6B9AEFA5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43C2-E924-49C0-82A4-62DD49BB31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74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7015">
        <p14:reveal/>
      </p:transition>
    </mc:Choice>
    <mc:Fallback xmlns="">
      <p:transition spd="slow" advTm="27015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C5FE6-383F-F033-4676-02D5EA20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86A50C-AAEC-48A6-9533-9814AE1FF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564BF-BD55-7F21-8EE9-93696F047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72425F-AD3A-4B0F-5BD9-061825FF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8B31-CEBF-4B24-9FA4-389BD8AF1200}" type="datetimeFigureOut">
              <a:rPr lang="es-CO" smtClean="0"/>
              <a:t>2/03/2024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6FF758-88D9-783C-9F3A-02D745DA3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EBCFD5-3735-5D1A-9322-110B1DBF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43C2-E924-49C0-82A4-62DD49BB31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496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7015">
        <p14:reveal/>
      </p:transition>
    </mc:Choice>
    <mc:Fallback xmlns="">
      <p:transition spd="slow" advTm="27015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">
              <a:schemeClr val="tx1">
                <a:alpha val="93000"/>
                <a:lumMod val="93000"/>
                <a:lumOff val="7000"/>
              </a:schemeClr>
            </a:gs>
            <a:gs pos="26000">
              <a:schemeClr val="tx1">
                <a:lumMod val="95000"/>
                <a:lumOff val="5000"/>
              </a:schemeClr>
            </a:gs>
            <a:gs pos="100000">
              <a:schemeClr val="tx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882309A-AA9D-6B2D-7493-37FF066D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0B4091-16BC-7C49-9784-BA1ADEF01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8BA784-CDB8-5061-72CF-4342153F5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C58B31-CEBF-4B24-9FA4-389BD8AF1200}" type="datetimeFigureOut">
              <a:rPr lang="es-CO" smtClean="0"/>
              <a:t>2/03/2024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168AB9-5B26-62B8-84CE-9BCE2FCB9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4E9B22-3FFE-4DAE-3977-043EE11EC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1C43C2-E924-49C0-82A4-62DD49BB31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802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Tm="27015">
        <p14:reveal/>
      </p:transition>
    </mc:Choice>
    <mc:Fallback xmlns="">
      <p:transition spd="slow" advTm="27015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0SS10/GitHub-Actions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71C10-3975-3329-6B9A-F4A106E6F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6291" y="1669906"/>
            <a:ext cx="5818909" cy="3518188"/>
          </a:xfrm>
        </p:spPr>
        <p:txBody>
          <a:bodyPr>
            <a:noAutofit/>
          </a:bodyPr>
          <a:lstStyle/>
          <a:p>
            <a:r>
              <a:rPr lang="es-CO" sz="125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GitHub </a:t>
            </a:r>
            <a:r>
              <a:rPr lang="es-CO" sz="12500" dirty="0" err="1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Actions</a:t>
            </a:r>
            <a:endParaRPr lang="es-CO" sz="12500" dirty="0">
              <a:solidFill>
                <a:schemeClr val="bg1">
                  <a:lumMod val="85000"/>
                </a:schemeClr>
              </a:solidFill>
              <a:latin typeface="Aptos" panose="020B0004020202020204" pitchFamily="34" charset="0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18B29D68-2F1B-2C1F-F62B-E1D6E5E475CA}"/>
              </a:ext>
            </a:extLst>
          </p:cNvPr>
          <p:cNvGrpSpPr/>
          <p:nvPr/>
        </p:nvGrpSpPr>
        <p:grpSpPr>
          <a:xfrm>
            <a:off x="8200573" y="2045731"/>
            <a:ext cx="2641601" cy="2511755"/>
            <a:chOff x="8490857" y="1973160"/>
            <a:chExt cx="2641601" cy="2511755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9C0EC99A-B166-96FD-C899-19E3D527405B}"/>
                </a:ext>
              </a:extLst>
            </p:cNvPr>
            <p:cNvSpPr/>
            <p:nvPr/>
          </p:nvSpPr>
          <p:spPr>
            <a:xfrm>
              <a:off x="8490857" y="1973160"/>
              <a:ext cx="2641601" cy="2511755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5" name="Gráfico 4">
              <a:extLst>
                <a:ext uri="{FF2B5EF4-FFF2-40B4-BE49-F238E27FC236}">
                  <a16:creationId xmlns:a16="http://schemas.microsoft.com/office/drawing/2014/main" id="{25B8D3EA-7968-527E-88A9-140848956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89818" y="2016702"/>
              <a:ext cx="2438400" cy="2381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4317549"/>
      </p:ext>
    </p:extLst>
  </p:cSld>
  <p:clrMapOvr>
    <a:masterClrMapping/>
  </p:clrMapOvr>
  <p:transition spd="slow" advTm="27015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E0F72D9D-51BF-7B90-6AFD-EAFD077B3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4945" y="2470584"/>
            <a:ext cx="1916831" cy="191683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E668AB8-7782-0D6B-557B-69E317B6EC85}"/>
              </a:ext>
            </a:extLst>
          </p:cNvPr>
          <p:cNvSpPr txBox="1"/>
          <p:nvPr/>
        </p:nvSpPr>
        <p:spPr>
          <a:xfrm>
            <a:off x="5746437" y="791246"/>
            <a:ext cx="3893127" cy="76944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CO"/>
            </a:defPPr>
            <a:lvl1pPr algn="ctr">
              <a:defRPr sz="4000" b="1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CO" sz="4400" dirty="0"/>
              <a:t>AUTOMATIZA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0EA317-85F6-6666-4624-3EAEBFCE58B9}"/>
              </a:ext>
            </a:extLst>
          </p:cNvPr>
          <p:cNvSpPr txBox="1"/>
          <p:nvPr/>
        </p:nvSpPr>
        <p:spPr>
          <a:xfrm>
            <a:off x="5679520" y="1904580"/>
            <a:ext cx="4026957" cy="7078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CO"/>
            </a:defPPr>
            <a:lvl1pPr algn="ctr">
              <a:defRPr sz="4400" b="1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CO" sz="4000" dirty="0"/>
              <a:t>PERSONALIZA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25427BC-638B-5156-339E-794ACFF8B92B}"/>
              </a:ext>
            </a:extLst>
          </p:cNvPr>
          <p:cNvSpPr txBox="1"/>
          <p:nvPr/>
        </p:nvSpPr>
        <p:spPr>
          <a:xfrm>
            <a:off x="6321400" y="2983928"/>
            <a:ext cx="2743200" cy="7078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CO"/>
            </a:defPPr>
            <a:lvl1pPr algn="ctr">
              <a:defRPr sz="4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s-CO" dirty="0"/>
              <a:t>EJECUTA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8B1931A1-CB79-FB4F-E454-C24D60B24EA8}"/>
              </a:ext>
            </a:extLst>
          </p:cNvPr>
          <p:cNvSpPr/>
          <p:nvPr/>
        </p:nvSpPr>
        <p:spPr>
          <a:xfrm>
            <a:off x="5114029" y="4330108"/>
            <a:ext cx="5157941" cy="1736646"/>
          </a:xfrm>
          <a:prstGeom prst="roundRect">
            <a:avLst/>
          </a:prstGeom>
          <a:solidFill>
            <a:srgbClr val="238636"/>
          </a:solidFill>
          <a:ln w="38100">
            <a:noFill/>
          </a:ln>
          <a:effectLst>
            <a:softEdge rad="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200" dirty="0">
                <a:solidFill>
                  <a:schemeClr val="bg1"/>
                </a:solidFill>
              </a:rPr>
              <a:t>Tus flujos de trabajo directamente en tus repositorios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102A6424-6ACD-892D-19B4-F6A296D55837}"/>
                  </a:ext>
                </a:extLst>
              </p14:cNvPr>
              <p14:cNvContentPartPr/>
              <p14:nvPr/>
            </p14:nvContentPartPr>
            <p14:xfrm>
              <a:off x="3599417" y="667200"/>
              <a:ext cx="360" cy="360"/>
            </p14:xfrm>
          </p:contentPart>
        </mc:Choice>
        <mc:Fallback xmlns=""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102A6424-6ACD-892D-19B4-F6A296D558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81777" y="559560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31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7015">
        <p14:reveal/>
      </p:transition>
    </mc:Choice>
    <mc:Fallback xmlns="">
      <p:transition spd="slow" advTm="2701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B352B07F-7D12-ADB0-C7D4-B747BE4F1BD9}"/>
              </a:ext>
            </a:extLst>
          </p:cNvPr>
          <p:cNvSpPr/>
          <p:nvPr/>
        </p:nvSpPr>
        <p:spPr>
          <a:xfrm>
            <a:off x="1151909" y="740229"/>
            <a:ext cx="3891148" cy="16256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5400" b="1" dirty="0"/>
              <a:t>COSTO</a:t>
            </a:r>
          </a:p>
        </p:txBody>
      </p:sp>
      <p:pic>
        <p:nvPicPr>
          <p:cNvPr id="19" name="Gráfico 18">
            <a:extLst>
              <a:ext uri="{FF2B5EF4-FFF2-40B4-BE49-F238E27FC236}">
                <a16:creationId xmlns:a16="http://schemas.microsoft.com/office/drawing/2014/main" id="{56441D8F-F851-9E92-EA22-9827BCBAB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972" y="987601"/>
            <a:ext cx="1181469" cy="1130856"/>
          </a:xfrm>
          <a:prstGeom prst="rect">
            <a:avLst/>
          </a:prstGeom>
        </p:spPr>
      </p:pic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1F76B7D8-9E7B-D90E-72DB-C0AD78951789}"/>
              </a:ext>
            </a:extLst>
          </p:cNvPr>
          <p:cNvSpPr/>
          <p:nvPr/>
        </p:nvSpPr>
        <p:spPr>
          <a:xfrm>
            <a:off x="1151908" y="2714172"/>
            <a:ext cx="4680857" cy="16256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5400" b="1" dirty="0"/>
              <a:t>EVENTOS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978CB0A1-18F5-BD38-2B42-CC358663C44B}"/>
              </a:ext>
            </a:extLst>
          </p:cNvPr>
          <p:cNvSpPr/>
          <p:nvPr/>
        </p:nvSpPr>
        <p:spPr>
          <a:xfrm>
            <a:off x="1151909" y="4688115"/>
            <a:ext cx="5054928" cy="16256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5400" b="1" dirty="0"/>
              <a:t>ACCIONES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7F60BF66-904A-3C36-56D5-AA53BB172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9118" y="2961544"/>
            <a:ext cx="1181469" cy="1130856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4728FBCA-4B5F-4A69-AF9A-C41536D57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5263" y="4921632"/>
            <a:ext cx="1181469" cy="1130856"/>
          </a:xfrm>
          <a:prstGeom prst="rect">
            <a:avLst/>
          </a:prstGeom>
        </p:spPr>
      </p:pic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0DA8E99E-6CCA-D428-F2EA-F56E0F65C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522" y="740229"/>
            <a:ext cx="4582642" cy="557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2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7015">
        <p14:reveal/>
      </p:transition>
    </mc:Choice>
    <mc:Fallback xmlns="">
      <p:transition spd="slow" advTm="2701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CDF92E4-4AB2-229C-ED44-022E391C474C}"/>
              </a:ext>
            </a:extLst>
          </p:cNvPr>
          <p:cNvSpPr/>
          <p:nvPr/>
        </p:nvSpPr>
        <p:spPr>
          <a:xfrm>
            <a:off x="1627911" y="651165"/>
            <a:ext cx="3893128" cy="177338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b="1" dirty="0"/>
              <a:t>FLUJOS DE TRABAJO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FFC7EA7-7BCE-535D-8C3B-12AC1F14818A}"/>
              </a:ext>
            </a:extLst>
          </p:cNvPr>
          <p:cNvSpPr/>
          <p:nvPr/>
        </p:nvSpPr>
        <p:spPr>
          <a:xfrm>
            <a:off x="7606143" y="4257076"/>
            <a:ext cx="2237509" cy="110143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b="1" dirty="0"/>
              <a:t>YAML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A2D0E23-2747-6BC0-8CC2-A60A38988EC0}"/>
              </a:ext>
            </a:extLst>
          </p:cNvPr>
          <p:cNvSpPr txBox="1"/>
          <p:nvPr/>
        </p:nvSpPr>
        <p:spPr>
          <a:xfrm>
            <a:off x="1749139" y="2680855"/>
            <a:ext cx="3650671" cy="2677656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85000"/>
                  </a:schemeClr>
                </a:solidFill>
              </a:rPr>
              <a:t>Los flujos de trabajo son procesos automatizados que ejecutan una o varias tareas. </a:t>
            </a:r>
          </a:p>
          <a:p>
            <a:endParaRPr lang="es-CO" sz="24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s-CO" sz="2400" b="1" dirty="0">
                <a:solidFill>
                  <a:schemeClr val="bg1">
                    <a:lumMod val="85000"/>
                  </a:schemeClr>
                </a:solidFill>
              </a:rPr>
              <a:t>Se pueden tener varios por repositorio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A04C55A-D82F-DAB9-1951-1FDD36824B34}"/>
              </a:ext>
            </a:extLst>
          </p:cNvPr>
          <p:cNvSpPr txBox="1"/>
          <p:nvPr/>
        </p:nvSpPr>
        <p:spPr>
          <a:xfrm>
            <a:off x="6670963" y="2680855"/>
            <a:ext cx="4107872" cy="1200329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85000"/>
                  </a:schemeClr>
                </a:solidFill>
              </a:rPr>
              <a:t>Utilizamos un archivo ‘YAML’ para configurar los distintos flujos de trabajo</a:t>
            </a:r>
          </a:p>
        </p:txBody>
      </p:sp>
      <p:pic>
        <p:nvPicPr>
          <p:cNvPr id="14" name="Gráfico 13" descr="Lista de comprobación contorno">
            <a:extLst>
              <a:ext uri="{FF2B5EF4-FFF2-40B4-BE49-F238E27FC236}">
                <a16:creationId xmlns:a16="http://schemas.microsoft.com/office/drawing/2014/main" id="{D9259197-5F96-AB6F-71F3-069E322A4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7697" y="1390563"/>
            <a:ext cx="914400" cy="914400"/>
          </a:xfrm>
          <a:prstGeom prst="rect">
            <a:avLst/>
          </a:prstGeom>
        </p:spPr>
      </p:pic>
      <p:pic>
        <p:nvPicPr>
          <p:cNvPr id="16" name="Gráfico 15" descr="Diagrama de red con relleno sólido">
            <a:extLst>
              <a:ext uri="{FF2B5EF4-FFF2-40B4-BE49-F238E27FC236}">
                <a16:creationId xmlns:a16="http://schemas.microsoft.com/office/drawing/2014/main" id="{3EF83FFE-F9D8-D630-2C59-43E97DEFB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1047" y="56148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3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7015">
        <p14:reveal/>
      </p:transition>
    </mc:Choice>
    <mc:Fallback xmlns="">
      <p:transition spd="slow" advTm="2701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4F10825-9183-AF89-3614-2C3ED7A9F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804" y="490809"/>
            <a:ext cx="3587560" cy="198597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FD6589B-0A6A-E10C-C6A9-452B8F06F8C8}"/>
              </a:ext>
            </a:extLst>
          </p:cNvPr>
          <p:cNvSpPr txBox="1"/>
          <p:nvPr/>
        </p:nvSpPr>
        <p:spPr>
          <a:xfrm>
            <a:off x="1080651" y="1022129"/>
            <a:ext cx="4821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85000"/>
                  </a:schemeClr>
                </a:solidFill>
              </a:rPr>
              <a:t>Lo primero es darle un norme a nuestro flujo de trabajo y configurar el evento que iniciara la tarea.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F0F4DF3-BDC6-7537-3256-ABECDBF7A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803" y="2857008"/>
            <a:ext cx="3587559" cy="325586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861AC43-98A3-AA56-D46C-DD25964AF26F}"/>
              </a:ext>
            </a:extLst>
          </p:cNvPr>
          <p:cNvSpPr txBox="1"/>
          <p:nvPr/>
        </p:nvSpPr>
        <p:spPr>
          <a:xfrm>
            <a:off x="1080651" y="2857008"/>
            <a:ext cx="482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85000"/>
                  </a:schemeClr>
                </a:solidFill>
              </a:rPr>
              <a:t>Luego, se define una etiqueta ‘</a:t>
            </a:r>
            <a:r>
              <a:rPr lang="es-CO" b="1" dirty="0" err="1">
                <a:solidFill>
                  <a:schemeClr val="bg1">
                    <a:lumMod val="85000"/>
                  </a:schemeClr>
                </a:solidFill>
              </a:rPr>
              <a:t>jobs</a:t>
            </a:r>
            <a:r>
              <a:rPr lang="es-CO" b="1" dirty="0">
                <a:solidFill>
                  <a:schemeClr val="bg1">
                    <a:lumMod val="85000"/>
                  </a:schemeClr>
                </a:solidFill>
              </a:rPr>
              <a:t>’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E7E3915-9A12-A9FB-97E3-5A6C19EBBA01}"/>
              </a:ext>
            </a:extLst>
          </p:cNvPr>
          <p:cNvSpPr txBox="1"/>
          <p:nvPr/>
        </p:nvSpPr>
        <p:spPr>
          <a:xfrm>
            <a:off x="1080651" y="3327464"/>
            <a:ext cx="482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85000"/>
                  </a:schemeClr>
                </a:solidFill>
              </a:rPr>
              <a:t>Nombramos el conjunto de tareas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86DABB3-FCF7-01B0-1211-7A3AAACCB312}"/>
              </a:ext>
            </a:extLst>
          </p:cNvPr>
          <p:cNvSpPr txBox="1"/>
          <p:nvPr/>
        </p:nvSpPr>
        <p:spPr>
          <a:xfrm>
            <a:off x="1080651" y="3789339"/>
            <a:ext cx="482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85000"/>
                  </a:schemeClr>
                </a:solidFill>
              </a:rPr>
              <a:t>Seleccionamos la máquina virtual donde ejecutaremos el </a:t>
            </a:r>
            <a:r>
              <a:rPr lang="es-CO" b="1" dirty="0" err="1">
                <a:solidFill>
                  <a:schemeClr val="bg1">
                    <a:lumMod val="85000"/>
                  </a:schemeClr>
                </a:solidFill>
              </a:rPr>
              <a:t>workflow</a:t>
            </a:r>
            <a:r>
              <a:rPr lang="es-CO" b="1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97CDEDD-2154-4CFE-DBAB-0FA75776E0AC}"/>
              </a:ext>
            </a:extLst>
          </p:cNvPr>
          <p:cNvSpPr txBox="1"/>
          <p:nvPr/>
        </p:nvSpPr>
        <p:spPr>
          <a:xfrm>
            <a:off x="1080651" y="4724873"/>
            <a:ext cx="482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85000"/>
                  </a:schemeClr>
                </a:solidFill>
              </a:rPr>
              <a:t>Posteriormente, agregamos la etiqueta </a:t>
            </a:r>
            <a:r>
              <a:rPr lang="es-CO" b="1" dirty="0" err="1">
                <a:solidFill>
                  <a:schemeClr val="bg1">
                    <a:lumMod val="85000"/>
                  </a:schemeClr>
                </a:solidFill>
              </a:rPr>
              <a:t>steps</a:t>
            </a:r>
            <a:endParaRPr lang="es-CO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CBAD756-0C5D-D52C-257A-5310616C3C4A}"/>
              </a:ext>
            </a:extLst>
          </p:cNvPr>
          <p:cNvSpPr txBox="1"/>
          <p:nvPr/>
        </p:nvSpPr>
        <p:spPr>
          <a:xfrm>
            <a:off x="1080651" y="5466539"/>
            <a:ext cx="482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1">
                    <a:lumMod val="85000"/>
                  </a:schemeClr>
                </a:solidFill>
              </a:rPr>
              <a:t>Dentro de ‘</a:t>
            </a:r>
            <a:r>
              <a:rPr lang="es-CO" b="1" dirty="0" err="1">
                <a:solidFill>
                  <a:schemeClr val="bg1">
                    <a:lumMod val="85000"/>
                  </a:schemeClr>
                </a:solidFill>
              </a:rPr>
              <a:t>steps</a:t>
            </a:r>
            <a:r>
              <a:rPr lang="es-CO" b="1" dirty="0">
                <a:solidFill>
                  <a:schemeClr val="bg1">
                    <a:lumMod val="85000"/>
                  </a:schemeClr>
                </a:solidFill>
              </a:rPr>
              <a:t>’ deberán estar las acciones para automatizar el proceso.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5E99212-A88A-FE6D-598E-0D8D2144B1F3}"/>
              </a:ext>
            </a:extLst>
          </p:cNvPr>
          <p:cNvCxnSpPr/>
          <p:nvPr/>
        </p:nvCxnSpPr>
        <p:spPr>
          <a:xfrm>
            <a:off x="6096000" y="1483794"/>
            <a:ext cx="1152000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0C585DC-2453-EEEE-1CA8-18D991B8D4DA}"/>
              </a:ext>
            </a:extLst>
          </p:cNvPr>
          <p:cNvCxnSpPr/>
          <p:nvPr/>
        </p:nvCxnSpPr>
        <p:spPr>
          <a:xfrm>
            <a:off x="5181595" y="3077069"/>
            <a:ext cx="2016000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F082FAE-A8DB-4DC5-715B-21D5FDF97F7A}"/>
              </a:ext>
            </a:extLst>
          </p:cNvPr>
          <p:cNvCxnSpPr/>
          <p:nvPr/>
        </p:nvCxnSpPr>
        <p:spPr>
          <a:xfrm>
            <a:off x="5209302" y="3520419"/>
            <a:ext cx="1980000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E5A8657-FF1F-90E4-2DE1-8A37BF357C03}"/>
              </a:ext>
            </a:extLst>
          </p:cNvPr>
          <p:cNvCxnSpPr/>
          <p:nvPr/>
        </p:nvCxnSpPr>
        <p:spPr>
          <a:xfrm>
            <a:off x="5735777" y="4046896"/>
            <a:ext cx="1512000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21C323D1-F19D-8E74-07CD-A0C5F1E24449}"/>
              </a:ext>
            </a:extLst>
          </p:cNvPr>
          <p:cNvCxnSpPr/>
          <p:nvPr/>
        </p:nvCxnSpPr>
        <p:spPr>
          <a:xfrm>
            <a:off x="5608469" y="4966326"/>
            <a:ext cx="1584000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D9A1FEF-0319-A363-A8DF-48D0F16A2C6B}"/>
              </a:ext>
            </a:extLst>
          </p:cNvPr>
          <p:cNvCxnSpPr/>
          <p:nvPr/>
        </p:nvCxnSpPr>
        <p:spPr>
          <a:xfrm>
            <a:off x="5366831" y="5672908"/>
            <a:ext cx="1980000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72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7015">
        <p14:reveal/>
      </p:transition>
    </mc:Choice>
    <mc:Fallback xmlns="">
      <p:transition spd="slow" advTm="2701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88385D9-65D1-5E57-803A-516BCDF2459B}"/>
              </a:ext>
            </a:extLst>
          </p:cNvPr>
          <p:cNvSpPr/>
          <p:nvPr/>
        </p:nvSpPr>
        <p:spPr>
          <a:xfrm>
            <a:off x="4420591" y="1109561"/>
            <a:ext cx="3350818" cy="95002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b="1" dirty="0"/>
              <a:t>EJEMPLO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C5D5184-495C-D432-3CFD-581181B6893B}"/>
              </a:ext>
            </a:extLst>
          </p:cNvPr>
          <p:cNvSpPr/>
          <p:nvPr/>
        </p:nvSpPr>
        <p:spPr>
          <a:xfrm>
            <a:off x="8078191" y="3115294"/>
            <a:ext cx="3350818" cy="95002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b="1" dirty="0"/>
              <a:t>COMO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8A32FD1-06CC-A00C-7626-0A69125331B3}"/>
              </a:ext>
            </a:extLst>
          </p:cNvPr>
          <p:cNvSpPr/>
          <p:nvPr/>
        </p:nvSpPr>
        <p:spPr>
          <a:xfrm>
            <a:off x="4420591" y="5071547"/>
            <a:ext cx="3350818" cy="95002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b="1" dirty="0"/>
              <a:t>DONDE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777FBFC-72DD-2360-822A-79AA8ED638AF}"/>
              </a:ext>
            </a:extLst>
          </p:cNvPr>
          <p:cNvSpPr/>
          <p:nvPr/>
        </p:nvSpPr>
        <p:spPr>
          <a:xfrm>
            <a:off x="762991" y="3115294"/>
            <a:ext cx="3350818" cy="95002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b="1" dirty="0"/>
              <a:t>CUANDO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FC6AF5C5-17B5-A1DA-02BF-5C19F5422352}"/>
                  </a:ext>
                </a:extLst>
              </p14:cNvPr>
              <p14:cNvContentPartPr/>
              <p14:nvPr/>
            </p14:nvContentPartPr>
            <p14:xfrm>
              <a:off x="3144949" y="4405735"/>
              <a:ext cx="360" cy="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FC6AF5C5-17B5-A1DA-02BF-5C19F54223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81949" y="4027735"/>
                <a:ext cx="126000" cy="75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" name="Conector: curvado 2">
            <a:extLst>
              <a:ext uri="{FF2B5EF4-FFF2-40B4-BE49-F238E27FC236}">
                <a16:creationId xmlns:a16="http://schemas.microsoft.com/office/drawing/2014/main" id="{7F81FB05-8CFA-DE61-C49C-03355846578D}"/>
              </a:ext>
            </a:extLst>
          </p:cNvPr>
          <p:cNvCxnSpPr>
            <a:stCxn id="7" idx="2"/>
            <a:endCxn id="6" idx="1"/>
          </p:cNvCxnSpPr>
          <p:nvPr/>
        </p:nvCxnSpPr>
        <p:spPr>
          <a:xfrm rot="16200000" flipH="1">
            <a:off x="2688875" y="3814844"/>
            <a:ext cx="1481240" cy="1982191"/>
          </a:xfrm>
          <a:prstGeom prst="curvedConnector2">
            <a:avLst/>
          </a:prstGeom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50B81C12-1135-A284-DE42-2299417FBA64}"/>
              </a:ext>
            </a:extLst>
          </p:cNvPr>
          <p:cNvCxnSpPr>
            <a:cxnSpLocks/>
          </p:cNvCxnSpPr>
          <p:nvPr/>
        </p:nvCxnSpPr>
        <p:spPr>
          <a:xfrm flipV="1">
            <a:off x="7772400" y="4065320"/>
            <a:ext cx="1982191" cy="1481240"/>
          </a:xfrm>
          <a:prstGeom prst="curvedConnector2">
            <a:avLst/>
          </a:prstGeom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26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7015">
        <p14:reveal/>
      </p:transition>
    </mc:Choice>
    <mc:Fallback xmlns="">
      <p:transition spd="slow" advTm="2701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 descr="Señal de pulgar hacia arriba  con relleno sólido">
            <a:extLst>
              <a:ext uri="{FF2B5EF4-FFF2-40B4-BE49-F238E27FC236}">
                <a16:creationId xmlns:a16="http://schemas.microsoft.com/office/drawing/2014/main" id="{56F1D4B8-E3CF-471E-039A-8530D3467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9293" y="5548748"/>
            <a:ext cx="914400" cy="914400"/>
          </a:xfrm>
          <a:prstGeom prst="rect">
            <a:avLst/>
          </a:prstGeom>
        </p:spPr>
      </p:pic>
      <p:pic>
        <p:nvPicPr>
          <p:cNvPr id="6" name="Gráfico 5" descr="Pulgar hacia abajo con relleno sólido">
            <a:extLst>
              <a:ext uri="{FF2B5EF4-FFF2-40B4-BE49-F238E27FC236}">
                <a16:creationId xmlns:a16="http://schemas.microsoft.com/office/drawing/2014/main" id="{8E68F757-7F40-7FCC-2EBF-8F9543C26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8307" y="4925289"/>
            <a:ext cx="914400" cy="914400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F3961A9-98BB-E869-407C-A0713E492764}"/>
              </a:ext>
            </a:extLst>
          </p:cNvPr>
          <p:cNvSpPr/>
          <p:nvPr/>
        </p:nvSpPr>
        <p:spPr>
          <a:xfrm>
            <a:off x="748998" y="1506920"/>
            <a:ext cx="4694989" cy="919401"/>
          </a:xfrm>
          <a:prstGeom prst="roundRect">
            <a:avLst/>
          </a:prstGeom>
          <a:solidFill>
            <a:srgbClr val="238636"/>
          </a:solidFill>
          <a:ln w="38100">
            <a:noFill/>
          </a:ln>
          <a:effectLst>
            <a:softEdge rad="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solidFill>
                  <a:schemeClr val="bg1"/>
                </a:solidFill>
              </a:rPr>
              <a:t>Automatización de tareas repetitivas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BE8D3FA-3E50-22DC-31E0-BF757222E41C}"/>
              </a:ext>
            </a:extLst>
          </p:cNvPr>
          <p:cNvSpPr/>
          <p:nvPr/>
        </p:nvSpPr>
        <p:spPr>
          <a:xfrm>
            <a:off x="6748013" y="1170716"/>
            <a:ext cx="4694989" cy="919401"/>
          </a:xfrm>
          <a:prstGeom prst="roundRect">
            <a:avLst/>
          </a:prstGeom>
          <a:solidFill>
            <a:srgbClr val="872323"/>
          </a:solidFill>
          <a:ln w="38100">
            <a:solidFill>
              <a:srgbClr val="DF2121"/>
            </a:solidFill>
          </a:ln>
          <a:effectLst>
            <a:softEdge rad="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solidFill>
                  <a:schemeClr val="bg1"/>
                </a:solidFill>
              </a:rPr>
              <a:t>Difícil de usar para usuarios con poca experiencia en Git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4C4010B-23F2-C7CB-C509-DB8EBEDC2B06}"/>
              </a:ext>
            </a:extLst>
          </p:cNvPr>
          <p:cNvSpPr/>
          <p:nvPr/>
        </p:nvSpPr>
        <p:spPr>
          <a:xfrm>
            <a:off x="748998" y="2833645"/>
            <a:ext cx="4694989" cy="919401"/>
          </a:xfrm>
          <a:prstGeom prst="roundRect">
            <a:avLst/>
          </a:prstGeom>
          <a:solidFill>
            <a:srgbClr val="238636"/>
          </a:solidFill>
          <a:ln w="38100">
            <a:noFill/>
          </a:ln>
          <a:effectLst>
            <a:softEdge rad="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solidFill>
                  <a:schemeClr val="bg1"/>
                </a:solidFill>
              </a:rPr>
              <a:t>Sincronización con el repositorio de tu proyecto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38D5FC3-6C9D-A5A0-1C3E-5CE61CB1454B}"/>
              </a:ext>
            </a:extLst>
          </p:cNvPr>
          <p:cNvSpPr/>
          <p:nvPr/>
        </p:nvSpPr>
        <p:spPr>
          <a:xfrm>
            <a:off x="748998" y="588818"/>
            <a:ext cx="4694989" cy="510778"/>
          </a:xfrm>
          <a:prstGeom prst="roundRect">
            <a:avLst/>
          </a:prstGeom>
          <a:solidFill>
            <a:srgbClr val="238636"/>
          </a:solidFill>
          <a:ln w="38100">
            <a:noFill/>
          </a:ln>
          <a:effectLst>
            <a:softEdge rad="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solidFill>
                  <a:schemeClr val="bg1"/>
                </a:solidFill>
              </a:rPr>
              <a:t>Capa gratuita bastante amplia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07145B5-EC6E-F407-659B-7E99D8B98988}"/>
              </a:ext>
            </a:extLst>
          </p:cNvPr>
          <p:cNvSpPr/>
          <p:nvPr/>
        </p:nvSpPr>
        <p:spPr>
          <a:xfrm>
            <a:off x="748998" y="4160370"/>
            <a:ext cx="4694989" cy="919401"/>
          </a:xfrm>
          <a:prstGeom prst="roundRect">
            <a:avLst/>
          </a:prstGeom>
          <a:solidFill>
            <a:srgbClr val="238636"/>
          </a:solidFill>
          <a:ln w="38100">
            <a:noFill/>
          </a:ln>
          <a:effectLst>
            <a:softEdge rad="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solidFill>
                  <a:schemeClr val="bg1"/>
                </a:solidFill>
              </a:rPr>
              <a:t>Interoperabilidad con plataformas de IC/DC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9A39831A-DC3F-A641-D075-EAC8E8FAEFC2}"/>
              </a:ext>
            </a:extLst>
          </p:cNvPr>
          <p:cNvSpPr/>
          <p:nvPr/>
        </p:nvSpPr>
        <p:spPr>
          <a:xfrm>
            <a:off x="6748013" y="2403772"/>
            <a:ext cx="4694989" cy="510778"/>
          </a:xfrm>
          <a:prstGeom prst="roundRect">
            <a:avLst/>
          </a:prstGeom>
          <a:solidFill>
            <a:srgbClr val="872323"/>
          </a:solidFill>
          <a:ln w="38100">
            <a:solidFill>
              <a:srgbClr val="DF2121"/>
            </a:solidFill>
          </a:ln>
          <a:effectLst>
            <a:softEdge rad="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solidFill>
                  <a:schemeClr val="bg1"/>
                </a:solidFill>
              </a:rPr>
              <a:t>Tus registros son públicos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F3F39F6-36E2-86C6-9B36-239C2F3690A3}"/>
              </a:ext>
            </a:extLst>
          </p:cNvPr>
          <p:cNvSpPr/>
          <p:nvPr/>
        </p:nvSpPr>
        <p:spPr>
          <a:xfrm>
            <a:off x="6748013" y="3228205"/>
            <a:ext cx="4694989" cy="1328023"/>
          </a:xfrm>
          <a:prstGeom prst="roundRect">
            <a:avLst/>
          </a:prstGeom>
          <a:solidFill>
            <a:srgbClr val="872323"/>
          </a:solidFill>
          <a:ln w="38100">
            <a:solidFill>
              <a:srgbClr val="DF2121"/>
            </a:solidFill>
          </a:ln>
          <a:effectLst>
            <a:softEdge rad="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solidFill>
                  <a:schemeClr val="bg1"/>
                </a:solidFill>
              </a:rPr>
              <a:t>Gestionar una gran cantidad de flujos de trabajo puede ser costoso.</a:t>
            </a:r>
          </a:p>
        </p:txBody>
      </p:sp>
    </p:spTree>
    <p:extLst>
      <p:ext uri="{BB962C8B-B14F-4D97-AF65-F5344CB8AC3E}">
        <p14:creationId xmlns:p14="http://schemas.microsoft.com/office/powerpoint/2010/main" val="348780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7015">
        <p14:reveal/>
      </p:transition>
    </mc:Choice>
    <mc:Fallback xmlns="">
      <p:transition spd="slow" advTm="2701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 animBg="1"/>
      <p:bldP spid="3" grpId="0" animBg="1"/>
      <p:bldP spid="5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F102A8C-12E0-6501-B233-C14DC9CE5AD4}"/>
              </a:ext>
            </a:extLst>
          </p:cNvPr>
          <p:cNvSpPr txBox="1"/>
          <p:nvPr/>
        </p:nvSpPr>
        <p:spPr>
          <a:xfrm>
            <a:off x="665016" y="6151420"/>
            <a:ext cx="10861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>
                    <a:lumMod val="85000"/>
                  </a:schemeClr>
                </a:solidFill>
              </a:rPr>
              <a:t>https://docs.github.com/es/actions/learn-github-actions/understanding-github-actions</a:t>
            </a:r>
          </a:p>
        </p:txBody>
      </p:sp>
      <p:pic>
        <p:nvPicPr>
          <p:cNvPr id="10" name="Imagen 9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167FE72-8649-251B-190E-249F150D4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716" y="426031"/>
            <a:ext cx="6406567" cy="461702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98EA65CA-DB2A-AA14-95D4-28B62B8631D8}"/>
              </a:ext>
            </a:extLst>
          </p:cNvPr>
          <p:cNvSpPr txBox="1"/>
          <p:nvPr/>
        </p:nvSpPr>
        <p:spPr>
          <a:xfrm>
            <a:off x="1513606" y="5564319"/>
            <a:ext cx="9164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>
                    <a:lumMod val="8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C0SS10/GitHub-</a:t>
            </a:r>
            <a:r>
              <a:rPr lang="es-MX" b="1" dirty="0" err="1">
                <a:solidFill>
                  <a:schemeClr val="bg1">
                    <a:lumMod val="8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Actions</a:t>
            </a:r>
            <a:r>
              <a:rPr lang="es-MX" b="1" dirty="0">
                <a:solidFill>
                  <a:schemeClr val="bg1">
                    <a:lumMod val="8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🔧 Repositorio para hacer pruebas con las </a:t>
            </a:r>
            <a:r>
              <a:rPr lang="es-MX" b="1" dirty="0" err="1">
                <a:solidFill>
                  <a:schemeClr val="bg1">
                    <a:lumMod val="8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s-MX" b="1" dirty="0">
                <a:solidFill>
                  <a:schemeClr val="bg1">
                    <a:lumMod val="8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b="1" dirty="0" err="1">
                <a:solidFill>
                  <a:schemeClr val="bg1">
                    <a:lumMod val="8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actions</a:t>
            </a:r>
            <a:endParaRPr lang="es-CO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68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7015">
        <p14:reveal/>
      </p:transition>
    </mc:Choice>
    <mc:Fallback xmlns="">
      <p:transition spd="slow" advTm="27015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Github">
      <a:majorFont>
        <a:latin typeface="Sans Serif Collection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F9163DE-0E5F-46C9-975E-3D12513D6FC2}">
  <we:reference id="wa200005566" version="3.0.0.2" store="es-E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196</Words>
  <Application>Microsoft Office PowerPoint</Application>
  <PresentationFormat>Panorámica</PresentationFormat>
  <Paragraphs>33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Aptos</vt:lpstr>
      <vt:lpstr>Arial</vt:lpstr>
      <vt:lpstr>Sans Serif Collection</vt:lpstr>
      <vt:lpstr>Segoe UI</vt:lpstr>
      <vt:lpstr>Tema de Office</vt:lpstr>
      <vt:lpstr>GitHub Actions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Actions</dc:title>
  <dc:creator>Susana Fernandez</dc:creator>
  <cp:lastModifiedBy>Esteban C</cp:lastModifiedBy>
  <cp:revision>9</cp:revision>
  <dcterms:created xsi:type="dcterms:W3CDTF">2024-02-23T20:40:04Z</dcterms:created>
  <dcterms:modified xsi:type="dcterms:W3CDTF">2024-03-02T23:00:30Z</dcterms:modified>
</cp:coreProperties>
</file>