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3"/>
  </p:notesMasterIdLst>
  <p:sldIdLst>
    <p:sldId id="256" r:id="rId2"/>
    <p:sldId id="268" r:id="rId3"/>
    <p:sldId id="269" r:id="rId4"/>
    <p:sldId id="258" r:id="rId5"/>
    <p:sldId id="259" r:id="rId6"/>
    <p:sldId id="260" r:id="rId7"/>
    <p:sldId id="267" r:id="rId8"/>
    <p:sldId id="261" r:id="rId9"/>
    <p:sldId id="270" r:id="rId10"/>
    <p:sldId id="271" r:id="rId11"/>
    <p:sldId id="27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D5F374-46E7-4626-AD8C-80DF04A1A56F}" type="datetimeFigureOut">
              <a:rPr lang="en-US" smtClean="0"/>
              <a:t>8/25/2015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8FE454-FEC9-4E31-BBA1-7784A6EFB9FD}" type="slidenum">
              <a:rPr lang="en-US" smtClean="0"/>
              <a:t>‹#›</a:t>
            </a:fld>
            <a:endParaRPr lang="en-US" dirty="0"/>
          </a:p>
        </p:txBody>
      </p:sp>
    </p:spTree>
    <p:extLst>
      <p:ext uri="{BB962C8B-B14F-4D97-AF65-F5344CB8AC3E}">
        <p14:creationId xmlns:p14="http://schemas.microsoft.com/office/powerpoint/2010/main" val="2665579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28FE454-FEC9-4E31-BBA1-7784A6EFB9FD}" type="slidenum">
              <a:rPr lang="en-US" smtClean="0"/>
              <a:t>1</a:t>
            </a:fld>
            <a:endParaRPr lang="en-US"/>
          </a:p>
        </p:txBody>
      </p:sp>
    </p:spTree>
    <p:extLst>
      <p:ext uri="{BB962C8B-B14F-4D97-AF65-F5344CB8AC3E}">
        <p14:creationId xmlns:p14="http://schemas.microsoft.com/office/powerpoint/2010/main" val="1177922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8FE454-FEC9-4E31-BBA1-7784A6EFB9FD}" type="slidenum">
              <a:rPr lang="en-US" smtClean="0"/>
              <a:t>2</a:t>
            </a:fld>
            <a:endParaRPr lang="en-US" dirty="0"/>
          </a:p>
        </p:txBody>
      </p:sp>
    </p:spTree>
    <p:extLst>
      <p:ext uri="{BB962C8B-B14F-4D97-AF65-F5344CB8AC3E}">
        <p14:creationId xmlns:p14="http://schemas.microsoft.com/office/powerpoint/2010/main" val="3248473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8FE454-FEC9-4E31-BBA1-7784A6EFB9FD}" type="slidenum">
              <a:rPr lang="en-US" smtClean="0"/>
              <a:t>3</a:t>
            </a:fld>
            <a:endParaRPr lang="en-US" dirty="0"/>
          </a:p>
        </p:txBody>
      </p:sp>
    </p:spTree>
    <p:extLst>
      <p:ext uri="{BB962C8B-B14F-4D97-AF65-F5344CB8AC3E}">
        <p14:creationId xmlns:p14="http://schemas.microsoft.com/office/powerpoint/2010/main" val="3248473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1D8BD707-D9CF-40AE-B4C6-C98DA3205C09}" type="datetimeFigureOut">
              <a:rPr lang="en-US" smtClean="0"/>
              <a:pPr/>
              <a:t>8/25/2015</a:t>
            </a:fld>
            <a:endParaRPr lang="en-US" dirty="0"/>
          </a:p>
        </p:txBody>
      </p:sp>
      <p:sp>
        <p:nvSpPr>
          <p:cNvPr id="17" name="Footer Placeholder 16"/>
          <p:cNvSpPr>
            <a:spLocks noGrp="1"/>
          </p:cNvSpPr>
          <p:nvPr>
            <p:ph type="ftr" sz="quarter" idx="11"/>
          </p:nvPr>
        </p:nvSpPr>
        <p:spPr>
          <a:xfrm>
            <a:off x="5410200" y="4205288"/>
            <a:ext cx="1295400" cy="457200"/>
          </a:xfrm>
        </p:spPr>
        <p:txBody>
          <a:bodyPr/>
          <a:lstStyle/>
          <a:p>
            <a:endParaRPr lang="en-US" dirty="0"/>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8/25/2015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1D8BD707-D9CF-40AE-B4C6-C98DA3205C09}" type="datetimeFigureOut">
              <a:rPr lang="en-US" smtClean="0"/>
              <a:pPr/>
              <a:t>8/25/2015</a:t>
            </a:fld>
            <a:endParaRPr lang="en-US" dirty="0"/>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dirty="0"/>
          </a:p>
        </p:txBody>
      </p:sp>
      <p:sp>
        <p:nvSpPr>
          <p:cNvPr id="28" name="Footer Placeholder 27"/>
          <p:cNvSpPr>
            <a:spLocks noGrp="1"/>
          </p:cNvSpPr>
          <p:nvPr>
            <p:ph type="ftr" sz="quarter" idx="12"/>
          </p:nvPr>
        </p:nvSpPr>
        <p:spPr/>
        <p:txBody>
          <a:bodyPr rtlCol="0"/>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1D8BD707-D9CF-40AE-B4C6-C98DA3205C09}" type="datetimeFigureOut">
              <a:rPr lang="en-US" smtClean="0"/>
              <a:pPr/>
              <a:t>8/25/2015</a:t>
            </a:fld>
            <a:endParaRPr lang="en-US" dirty="0"/>
          </a:p>
        </p:txBody>
      </p:sp>
      <p:sp>
        <p:nvSpPr>
          <p:cNvPr id="4" name="Footer Placeholder 3"/>
          <p:cNvSpPr>
            <a:spLocks noGrp="1"/>
          </p:cNvSpPr>
          <p:nvPr>
            <p:ph type="ftr" sz="quarter" idx="11"/>
          </p:nvPr>
        </p:nvSpPr>
        <p:spPr>
          <a:xfrm>
            <a:off x="5257800" y="612648"/>
            <a:ext cx="1325880" cy="457200"/>
          </a:xfrm>
        </p:spPr>
        <p:txBody>
          <a:bodyPr/>
          <a:lstStyle/>
          <a:p>
            <a:endParaRPr lang="en-US" dirty="0"/>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8/25/2015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8/25/2015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D8BD707-D9CF-40AE-B4C6-C98DA3205C09}" type="datetimeFigureOut">
              <a:rPr lang="en-US" smtClean="0"/>
              <a:pPr/>
              <a:t>8/25/2015</a:t>
            </a:fld>
            <a:endParaRPr lang="en-US" dirty="0"/>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dirty="0"/>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828800"/>
            <a:ext cx="8458200" cy="1774825"/>
          </a:xfrm>
        </p:spPr>
        <p:txBody>
          <a:bodyPr>
            <a:normAutofit fontScale="90000"/>
          </a:bodyPr>
          <a:lstStyle/>
          <a:p>
            <a:r>
              <a:rPr lang="en-US" dirty="0" smtClean="0"/>
              <a:t>Unit – </a:t>
            </a:r>
            <a:r>
              <a:rPr lang="en-US" dirty="0" smtClean="0"/>
              <a:t>2</a:t>
            </a:r>
            <a:r>
              <a:rPr lang="en-US" dirty="0" smtClean="0"/>
              <a:t/>
            </a:r>
            <a:br>
              <a:rPr lang="en-US" dirty="0" smtClean="0"/>
            </a:br>
            <a:r>
              <a:rPr lang="en-US" dirty="0" smtClean="0"/>
              <a:t>What is Open Standard?</a:t>
            </a:r>
            <a:br>
              <a:rPr lang="en-US" dirty="0" smtClean="0"/>
            </a:br>
            <a:r>
              <a:rPr lang="en-US" dirty="0" smtClean="0"/>
              <a:t>Why Open Standard?</a:t>
            </a:r>
            <a:endParaRPr lang="en-US" dirty="0"/>
          </a:p>
        </p:txBody>
      </p:sp>
      <p:sp>
        <p:nvSpPr>
          <p:cNvPr id="3" name="Subtitle 2"/>
          <p:cNvSpPr>
            <a:spLocks noGrp="1"/>
          </p:cNvSpPr>
          <p:nvPr>
            <p:ph type="subTitle" idx="1"/>
          </p:nvPr>
        </p:nvSpPr>
        <p:spPr/>
        <p:txBody>
          <a:bodyPr>
            <a:normAutofit/>
          </a:bodyPr>
          <a:lstStyle/>
          <a:p>
            <a:r>
              <a:rPr lang="en-US" dirty="0" smtClean="0"/>
              <a:t>By:- </a:t>
            </a:r>
            <a:r>
              <a:rPr lang="en-US" dirty="0" err="1" smtClean="0"/>
              <a:t>Jatin</a:t>
            </a:r>
            <a:r>
              <a:rPr lang="en-US" dirty="0" smtClean="0"/>
              <a:t> </a:t>
            </a:r>
            <a:r>
              <a:rPr lang="en-US" dirty="0" err="1" smtClean="0"/>
              <a:t>Sethi</a:t>
            </a:r>
            <a:endParaRPr lang="en-US" dirty="0" smtClean="0"/>
          </a:p>
          <a:p>
            <a:r>
              <a:rPr lang="en-US" dirty="0"/>
              <a:t>j</a:t>
            </a:r>
            <a:r>
              <a:rPr lang="en-US" dirty="0" smtClean="0"/>
              <a:t>sethi@ddn.upes.ac.in</a:t>
            </a:r>
            <a:endParaRPr lang="en-US" dirty="0"/>
          </a:p>
        </p:txBody>
      </p:sp>
    </p:spTree>
    <p:extLst>
      <p:ext uri="{BB962C8B-B14F-4D97-AF65-F5344CB8AC3E}">
        <p14:creationId xmlns:p14="http://schemas.microsoft.com/office/powerpoint/2010/main" val="30538167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a:bodyPr>
          <a:lstStyle/>
          <a:p>
            <a:r>
              <a:rPr lang="en-US" dirty="0" smtClean="0"/>
              <a:t>Open Standards and Open Source</a:t>
            </a:r>
            <a:endParaRPr lang="en-US" dirty="0"/>
          </a:p>
        </p:txBody>
      </p:sp>
      <p:sp>
        <p:nvSpPr>
          <p:cNvPr id="3" name="Content Placeholder 2"/>
          <p:cNvSpPr>
            <a:spLocks noGrp="1"/>
          </p:cNvSpPr>
          <p:nvPr>
            <p:ph idx="1"/>
          </p:nvPr>
        </p:nvSpPr>
        <p:spPr>
          <a:xfrm>
            <a:off x="457200" y="1389888"/>
            <a:ext cx="8229600" cy="5010912"/>
          </a:xfrm>
        </p:spPr>
        <p:txBody>
          <a:bodyPr>
            <a:normAutofit fontScale="40000" lnSpcReduction="20000"/>
          </a:bodyPr>
          <a:lstStyle/>
          <a:p>
            <a:pPr algn="just"/>
            <a:r>
              <a:rPr lang="en-US" sz="4500" dirty="0"/>
              <a:t>S</a:t>
            </a:r>
            <a:r>
              <a:rPr lang="en-US" sz="4500" dirty="0" smtClean="0"/>
              <a:t>oftware </a:t>
            </a:r>
            <a:r>
              <a:rPr lang="en-US" sz="4500" dirty="0"/>
              <a:t>very often implements Open Standards </a:t>
            </a:r>
            <a:r>
              <a:rPr lang="en-US" sz="4500" dirty="0" smtClean="0"/>
              <a:t>but Open </a:t>
            </a:r>
            <a:r>
              <a:rPr lang="en-US" sz="4500" dirty="0"/>
              <a:t>Standards do not usually depend on Open Source software. </a:t>
            </a:r>
            <a:endParaRPr lang="en-US" sz="4500" dirty="0" smtClean="0"/>
          </a:p>
          <a:p>
            <a:pPr algn="just"/>
            <a:endParaRPr lang="en-US" sz="4500" dirty="0"/>
          </a:p>
          <a:p>
            <a:pPr algn="just"/>
            <a:r>
              <a:rPr lang="en-US" sz="4500" dirty="0" smtClean="0"/>
              <a:t>Software </a:t>
            </a:r>
            <a:r>
              <a:rPr lang="en-US" sz="4500" dirty="0"/>
              <a:t>and applications </a:t>
            </a:r>
            <a:r>
              <a:rPr lang="en-US" sz="4500" dirty="0" smtClean="0"/>
              <a:t>can be </a:t>
            </a:r>
            <a:r>
              <a:rPr lang="en-US" sz="4500" dirty="0"/>
              <a:t>built on a solid foundation of Open Standards, regardless of whether the software </a:t>
            </a:r>
            <a:r>
              <a:rPr lang="en-US" sz="4500" dirty="0" smtClean="0"/>
              <a:t>and applications </a:t>
            </a:r>
            <a:r>
              <a:rPr lang="en-US" sz="4500" dirty="0"/>
              <a:t>are proprietary or Open Source</a:t>
            </a:r>
            <a:r>
              <a:rPr lang="en-US" sz="4500" dirty="0" smtClean="0"/>
              <a:t>.</a:t>
            </a:r>
          </a:p>
          <a:p>
            <a:pPr algn="just"/>
            <a:endParaRPr lang="en-US" sz="4500" dirty="0"/>
          </a:p>
          <a:p>
            <a:pPr algn="just"/>
            <a:r>
              <a:rPr lang="en-US" sz="4500" dirty="0"/>
              <a:t>An Open Standards organization must comply with anti-trust law and</a:t>
            </a:r>
            <a:br>
              <a:rPr lang="en-US" sz="4500" dirty="0"/>
            </a:br>
            <a:r>
              <a:rPr lang="en-US" sz="4500" dirty="0"/>
              <a:t>work to ensure a balance of interest in the standards development process. </a:t>
            </a:r>
            <a:endParaRPr lang="en-US" sz="4500" dirty="0" smtClean="0"/>
          </a:p>
          <a:p>
            <a:pPr algn="just"/>
            <a:endParaRPr lang="en-US" sz="4500" dirty="0"/>
          </a:p>
          <a:p>
            <a:pPr algn="just"/>
            <a:r>
              <a:rPr lang="en-US" sz="4500" dirty="0" smtClean="0"/>
              <a:t>Further</a:t>
            </a:r>
            <a:r>
              <a:rPr lang="en-US" sz="4500" dirty="0"/>
              <a:t>, a </a:t>
            </a:r>
            <a:r>
              <a:rPr lang="en-US" sz="4500" dirty="0" smtClean="0"/>
              <a:t>standards organization </a:t>
            </a:r>
            <a:r>
              <a:rPr lang="en-US" sz="4500" dirty="0"/>
              <a:t>must have a very well defined and rigorous intellectual property policy to insure </a:t>
            </a:r>
            <a:r>
              <a:rPr lang="en-US" sz="4500" dirty="0" smtClean="0"/>
              <a:t>that the </a:t>
            </a:r>
            <a:r>
              <a:rPr lang="en-US" sz="4500" dirty="0"/>
              <a:t>standards are unencumbered by patents or any other essential claims. </a:t>
            </a:r>
            <a:r>
              <a:rPr lang="en-US" sz="4500" dirty="0" smtClean="0"/>
              <a:t>Standards organizations </a:t>
            </a:r>
            <a:r>
              <a:rPr lang="en-US" sz="4500" dirty="0"/>
              <a:t>usually need to commit more staff and financial resources than Open </a:t>
            </a:r>
            <a:r>
              <a:rPr lang="en-US" sz="4500" dirty="0" smtClean="0"/>
              <a:t>Source organizations </a:t>
            </a:r>
            <a:r>
              <a:rPr lang="en-US" sz="4500" dirty="0"/>
              <a:t>to ensure that the intellectual property rights (IPR) policy is enforced and </a:t>
            </a:r>
            <a:r>
              <a:rPr lang="en-US" sz="4500" dirty="0" smtClean="0"/>
              <a:t>that standards </a:t>
            </a:r>
            <a:r>
              <a:rPr lang="en-US" sz="4500" dirty="0"/>
              <a:t>developed by the members remain royalty free</a:t>
            </a:r>
            <a:r>
              <a:rPr lang="en-US" sz="4500" dirty="0" smtClean="0"/>
              <a:t>. </a:t>
            </a:r>
          </a:p>
          <a:p>
            <a:pPr marL="109728" indent="0" algn="just">
              <a:buNone/>
            </a:pPr>
            <a:r>
              <a:rPr lang="en-US" dirty="0"/>
              <a:t/>
            </a:r>
            <a:br>
              <a:rPr lang="en-US" dirty="0"/>
            </a:br>
            <a:r>
              <a:rPr lang="en-US" dirty="0"/>
              <a:t/>
            </a:r>
            <a:br>
              <a:rPr lang="en-US" dirty="0"/>
            </a:br>
            <a:endParaRPr lang="en-US" b="1" dirty="0" smtClean="0"/>
          </a:p>
        </p:txBody>
      </p:sp>
    </p:spTree>
    <p:extLst>
      <p:ext uri="{BB962C8B-B14F-4D97-AF65-F5344CB8AC3E}">
        <p14:creationId xmlns:p14="http://schemas.microsoft.com/office/powerpoint/2010/main" val="10591188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a:bodyPr>
          <a:lstStyle/>
          <a:p>
            <a:r>
              <a:rPr lang="en-US" dirty="0" smtClean="0"/>
              <a:t>Open Standards Examples</a:t>
            </a:r>
            <a:endParaRPr lang="en-US" dirty="0"/>
          </a:p>
        </p:txBody>
      </p:sp>
      <p:sp>
        <p:nvSpPr>
          <p:cNvPr id="3" name="Content Placeholder 2"/>
          <p:cNvSpPr>
            <a:spLocks noGrp="1"/>
          </p:cNvSpPr>
          <p:nvPr>
            <p:ph idx="1"/>
          </p:nvPr>
        </p:nvSpPr>
        <p:spPr>
          <a:xfrm>
            <a:off x="457200" y="1389888"/>
            <a:ext cx="8229600" cy="5010912"/>
          </a:xfrm>
        </p:spPr>
        <p:txBody>
          <a:bodyPr>
            <a:normAutofit fontScale="32500" lnSpcReduction="20000"/>
          </a:bodyPr>
          <a:lstStyle/>
          <a:p>
            <a:pPr algn="just"/>
            <a:r>
              <a:rPr lang="en-US" sz="4500" dirty="0"/>
              <a:t>World Wide Web architecture specified by </a:t>
            </a:r>
            <a:r>
              <a:rPr lang="en-US" sz="4500" dirty="0" smtClean="0"/>
              <a:t>W3C</a:t>
            </a:r>
          </a:p>
          <a:p>
            <a:pPr algn="just"/>
            <a:endParaRPr lang="en-US" sz="4500" dirty="0"/>
          </a:p>
          <a:p>
            <a:pPr algn="just"/>
            <a:r>
              <a:rPr lang="en-US" sz="4500" dirty="0"/>
              <a:t>Peripheral Component Interconnect (PCI) (a specification by Intel Corporation for plug-in boards to IBM-architecture PCs</a:t>
            </a:r>
            <a:r>
              <a:rPr lang="en-US" sz="4500" dirty="0" smtClean="0"/>
              <a:t>)</a:t>
            </a:r>
          </a:p>
          <a:p>
            <a:pPr algn="just"/>
            <a:r>
              <a:rPr lang="en-US" sz="4500" dirty="0" smtClean="0"/>
              <a:t>Universal </a:t>
            </a:r>
            <a:r>
              <a:rPr lang="en-US" sz="4500" dirty="0"/>
              <a:t>Serial Bus (USB) (by USB Implementers Forum)</a:t>
            </a:r>
          </a:p>
          <a:p>
            <a:pPr algn="just"/>
            <a:r>
              <a:rPr lang="en-US" sz="4500" dirty="0"/>
              <a:t>PCI Industrial Computer Manufacturers Group (PICMG) (an industry consortium developing Open Standards specifications for computer architectures )</a:t>
            </a:r>
          </a:p>
          <a:p>
            <a:pPr algn="just"/>
            <a:endParaRPr lang="en-US" sz="4500" dirty="0" smtClean="0"/>
          </a:p>
          <a:p>
            <a:pPr algn="just"/>
            <a:r>
              <a:rPr lang="en-US" sz="4500" dirty="0" smtClean="0"/>
              <a:t>Hypertext </a:t>
            </a:r>
            <a:r>
              <a:rPr lang="en-US" sz="4500" dirty="0"/>
              <a:t>Markup Language (HTML), Extensible HTML (XHTML) and HTML5 (specifications of the W3C for structured hyperlinked document formatting)</a:t>
            </a:r>
          </a:p>
          <a:p>
            <a:pPr algn="just"/>
            <a:r>
              <a:rPr lang="en-US" sz="4500" dirty="0"/>
              <a:t>Portable Document Format (PDF/X) (a specification by Adobe Systems Incorporated for formatted documents, later approved by ISO as ISO </a:t>
            </a:r>
            <a:r>
              <a:rPr lang="en-US" sz="4500" dirty="0" smtClean="0"/>
              <a:t>15930-1:2001)</a:t>
            </a:r>
          </a:p>
          <a:p>
            <a:pPr algn="just"/>
            <a:endParaRPr lang="en-US" sz="4500" dirty="0" smtClean="0"/>
          </a:p>
          <a:p>
            <a:pPr algn="just"/>
            <a:r>
              <a:rPr lang="en-US" sz="4500" dirty="0" smtClean="0"/>
              <a:t>ANSI </a:t>
            </a:r>
            <a:r>
              <a:rPr lang="en-US" sz="4500" dirty="0"/>
              <a:t>C (a general-purpose programming language, approved by ISO as ISO/IEC 9899)</a:t>
            </a:r>
          </a:p>
          <a:p>
            <a:pPr algn="just"/>
            <a:r>
              <a:rPr lang="en-US" sz="4500" dirty="0"/>
              <a:t>Ada (a multi-paradigm programming language, defined by joint ISO/ANSI standard (ISO-8652:1995</a:t>
            </a:r>
            <a:r>
              <a:rPr lang="en-US" sz="4500" dirty="0" smtClean="0"/>
              <a:t>)</a:t>
            </a:r>
          </a:p>
          <a:p>
            <a:pPr algn="just"/>
            <a:endParaRPr lang="en-US" sz="4500" dirty="0" smtClean="0"/>
          </a:p>
          <a:p>
            <a:pPr algn="just"/>
            <a:r>
              <a:rPr lang="en-US" sz="4500" dirty="0" smtClean="0"/>
              <a:t>Internet </a:t>
            </a:r>
            <a:r>
              <a:rPr lang="en-US" sz="4500" dirty="0"/>
              <a:t>Protocol (IP) (a specification of the IETF for transmitting packets of data on a network - specifically, IETF RFC </a:t>
            </a:r>
            <a:r>
              <a:rPr lang="en-US" sz="4500" dirty="0" smtClean="0"/>
              <a:t>791</a:t>
            </a:r>
          </a:p>
          <a:p>
            <a:pPr algn="just"/>
            <a:r>
              <a:rPr lang="en-US" sz="4500" dirty="0"/>
              <a:t>Transmission Control Protocol (TCP) (a specification of the IETF for implementing streams of data on top of IP - specifically, IETF RFC 793)</a:t>
            </a:r>
          </a:p>
          <a:p>
            <a:pPr marL="109728" indent="0" algn="just">
              <a:buNone/>
            </a:pPr>
            <a:r>
              <a:rPr lang="en-US" dirty="0"/>
              <a:t/>
            </a:r>
            <a:br>
              <a:rPr lang="en-US" dirty="0"/>
            </a:br>
            <a:r>
              <a:rPr lang="en-US" dirty="0"/>
              <a:t/>
            </a:r>
            <a:br>
              <a:rPr lang="en-US" dirty="0"/>
            </a:br>
            <a:endParaRPr lang="en-US" b="1" dirty="0" smtClean="0"/>
          </a:p>
        </p:txBody>
      </p:sp>
    </p:spTree>
    <p:extLst>
      <p:ext uri="{BB962C8B-B14F-4D97-AF65-F5344CB8AC3E}">
        <p14:creationId xmlns:p14="http://schemas.microsoft.com/office/powerpoint/2010/main" val="1560354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smtClean="0"/>
              <a:t>What is Standardization? </a:t>
            </a:r>
            <a:endParaRPr lang="en-US" dirty="0"/>
          </a:p>
        </p:txBody>
      </p:sp>
      <p:sp>
        <p:nvSpPr>
          <p:cNvPr id="3" name="Content Placeholder 2"/>
          <p:cNvSpPr>
            <a:spLocks noGrp="1"/>
          </p:cNvSpPr>
          <p:nvPr>
            <p:ph idx="1"/>
          </p:nvPr>
        </p:nvSpPr>
        <p:spPr>
          <a:xfrm>
            <a:off x="457200" y="1389888"/>
            <a:ext cx="8229600" cy="5010912"/>
          </a:xfrm>
        </p:spPr>
        <p:txBody>
          <a:bodyPr>
            <a:normAutofit fontScale="77500" lnSpcReduction="20000"/>
          </a:bodyPr>
          <a:lstStyle/>
          <a:p>
            <a:r>
              <a:rPr lang="en-US" dirty="0"/>
              <a:t>S</a:t>
            </a:r>
            <a:r>
              <a:rPr lang="en-US" dirty="0" smtClean="0"/>
              <a:t>tandardization means</a:t>
            </a:r>
          </a:p>
          <a:p>
            <a:pPr marL="109728" indent="0">
              <a:buNone/>
            </a:pPr>
            <a:r>
              <a:rPr lang="en-US" dirty="0"/>
              <a:t/>
            </a:r>
            <a:br>
              <a:rPr lang="en-US" dirty="0"/>
            </a:br>
            <a:r>
              <a:rPr lang="en-US" dirty="0"/>
              <a:t>“agreeing on a common </a:t>
            </a:r>
            <a:r>
              <a:rPr lang="en-US" dirty="0" smtClean="0"/>
              <a:t>system”</a:t>
            </a:r>
          </a:p>
          <a:p>
            <a:pPr marL="109728" indent="0">
              <a:buNone/>
            </a:pPr>
            <a:endParaRPr lang="en-US" dirty="0"/>
          </a:p>
          <a:p>
            <a:pPr algn="just"/>
            <a:r>
              <a:rPr lang="en-US" dirty="0"/>
              <a:t>A standard documents the </a:t>
            </a:r>
            <a:r>
              <a:rPr lang="en-US" dirty="0" smtClean="0"/>
              <a:t>use of </a:t>
            </a:r>
            <a:r>
              <a:rPr lang="en-US" dirty="0"/>
              <a:t>rules, conditions, guidelines or characteristics for products or related processes and </a:t>
            </a:r>
            <a:r>
              <a:rPr lang="en-US" dirty="0" smtClean="0"/>
              <a:t>production methods.</a:t>
            </a:r>
          </a:p>
          <a:p>
            <a:pPr marL="109728" indent="0" algn="just">
              <a:buNone/>
            </a:pPr>
            <a:r>
              <a:rPr lang="en-US" dirty="0"/>
              <a:t/>
            </a:r>
            <a:br>
              <a:rPr lang="en-US" dirty="0"/>
            </a:br>
            <a:endParaRPr lang="en-US" dirty="0" smtClean="0"/>
          </a:p>
          <a:p>
            <a:pPr algn="just"/>
            <a:r>
              <a:rPr lang="en-US" dirty="0" smtClean="0"/>
              <a:t>Open </a:t>
            </a:r>
            <a:r>
              <a:rPr lang="en-US" dirty="0"/>
              <a:t>source is  the answer to the incompatible formats in proprietary </a:t>
            </a:r>
            <a:r>
              <a:rPr lang="en-US" dirty="0" smtClean="0"/>
              <a:t>software, because </a:t>
            </a:r>
            <a:r>
              <a:rPr lang="en-US" dirty="0"/>
              <a:t>it only uses open standards, that is, standards that are known or are accessible </a:t>
            </a:r>
            <a:r>
              <a:rPr lang="en-US" dirty="0" smtClean="0"/>
              <a:t>to all </a:t>
            </a:r>
            <a:r>
              <a:rPr lang="en-US" dirty="0"/>
              <a:t>the people. One such example is  OpenDocument Text (.</a:t>
            </a:r>
            <a:r>
              <a:rPr lang="en-US" dirty="0" err="1"/>
              <a:t>odt</a:t>
            </a:r>
            <a:r>
              <a:rPr lang="en-US" dirty="0"/>
              <a:t>), which is an open standard for word processor documents</a:t>
            </a:r>
            <a:r>
              <a:rPr lang="en-US" dirty="0" smtClean="0"/>
              <a:t>.</a:t>
            </a:r>
          </a:p>
          <a:p>
            <a:pPr marL="109728" indent="0" algn="just">
              <a:buNone/>
            </a:pPr>
            <a:r>
              <a:rPr lang="en-US" dirty="0"/>
              <a:t/>
            </a:r>
            <a:br>
              <a:rPr lang="en-US" dirty="0"/>
            </a:br>
            <a:endParaRPr lang="en-US" dirty="0"/>
          </a:p>
        </p:txBody>
      </p:sp>
    </p:spTree>
    <p:extLst>
      <p:ext uri="{BB962C8B-B14F-4D97-AF65-F5344CB8AC3E}">
        <p14:creationId xmlns:p14="http://schemas.microsoft.com/office/powerpoint/2010/main" val="37059709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smtClean="0"/>
              <a:t>Types of Standards</a:t>
            </a:r>
            <a:endParaRPr lang="en-US" dirty="0"/>
          </a:p>
        </p:txBody>
      </p:sp>
      <p:sp>
        <p:nvSpPr>
          <p:cNvPr id="3" name="Content Placeholder 2"/>
          <p:cNvSpPr>
            <a:spLocks noGrp="1"/>
          </p:cNvSpPr>
          <p:nvPr>
            <p:ph idx="1"/>
          </p:nvPr>
        </p:nvSpPr>
        <p:spPr>
          <a:xfrm>
            <a:off x="457200" y="1389888"/>
            <a:ext cx="8229600" cy="5010912"/>
          </a:xfrm>
        </p:spPr>
        <p:txBody>
          <a:bodyPr>
            <a:normAutofit lnSpcReduction="10000"/>
          </a:bodyPr>
          <a:lstStyle/>
          <a:p>
            <a:pPr algn="just"/>
            <a:r>
              <a:rPr lang="en-US" b="1" u="sng" dirty="0"/>
              <a:t>De jure standards</a:t>
            </a:r>
            <a:r>
              <a:rPr lang="en-US" dirty="0"/>
              <a:t>, or standards according to law, are endorsed by a formal standards organization. The organization ratifies each standard through its official procedures and gives the standard its stamp of approval</a:t>
            </a:r>
            <a:r>
              <a:rPr lang="en-US" dirty="0" smtClean="0"/>
              <a:t>.</a:t>
            </a:r>
          </a:p>
          <a:p>
            <a:pPr algn="just"/>
            <a:endParaRPr lang="en-US" dirty="0"/>
          </a:p>
          <a:p>
            <a:pPr algn="just"/>
            <a:r>
              <a:rPr lang="en-US" b="1" u="sng" dirty="0"/>
              <a:t>De facto standards</a:t>
            </a:r>
            <a:r>
              <a:rPr lang="en-US" dirty="0"/>
              <a:t>, or standards in actuality, are adopted widely by an industry and its customers. They are also known as market-driven standards. These standards arise when a critical mass simply likes them well enough to collectively use them.</a:t>
            </a:r>
            <a:endParaRPr lang="en-US" dirty="0"/>
          </a:p>
        </p:txBody>
      </p:sp>
    </p:spTree>
    <p:extLst>
      <p:ext uri="{BB962C8B-B14F-4D97-AF65-F5344CB8AC3E}">
        <p14:creationId xmlns:p14="http://schemas.microsoft.com/office/powerpoint/2010/main" val="2400548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smtClean="0"/>
              <a:t>Open </a:t>
            </a:r>
            <a:r>
              <a:rPr lang="en-US" dirty="0" smtClean="0"/>
              <a:t>Standard ?</a:t>
            </a:r>
            <a:endParaRPr lang="en-US" dirty="0"/>
          </a:p>
        </p:txBody>
      </p:sp>
      <p:sp>
        <p:nvSpPr>
          <p:cNvPr id="3" name="Content Placeholder 2"/>
          <p:cNvSpPr>
            <a:spLocks noGrp="1"/>
          </p:cNvSpPr>
          <p:nvPr>
            <p:ph idx="1"/>
          </p:nvPr>
        </p:nvSpPr>
        <p:spPr>
          <a:xfrm>
            <a:off x="457200" y="1389888"/>
            <a:ext cx="8229600" cy="5010912"/>
          </a:xfrm>
        </p:spPr>
        <p:txBody>
          <a:bodyPr>
            <a:noAutofit/>
          </a:bodyPr>
          <a:lstStyle/>
          <a:p>
            <a:pPr algn="just"/>
            <a:r>
              <a:rPr lang="en-US" sz="1800" dirty="0"/>
              <a:t>Freely and publicly available – They are available free of charge and unencumbered </a:t>
            </a:r>
            <a:r>
              <a:rPr lang="en-US" sz="1800" dirty="0" smtClean="0"/>
              <a:t>by patents </a:t>
            </a:r>
            <a:r>
              <a:rPr lang="en-US" sz="1800" dirty="0"/>
              <a:t>and other intellectual property</a:t>
            </a:r>
            <a:r>
              <a:rPr lang="en-US" sz="1800" dirty="0" smtClean="0"/>
              <a:t>.</a:t>
            </a:r>
          </a:p>
          <a:p>
            <a:pPr algn="just"/>
            <a:endParaRPr lang="en-US" sz="1800" dirty="0" smtClean="0"/>
          </a:p>
          <a:p>
            <a:pPr algn="just"/>
            <a:r>
              <a:rPr lang="en-US" sz="1800" dirty="0" smtClean="0"/>
              <a:t>Non </a:t>
            </a:r>
            <a:r>
              <a:rPr lang="en-US" sz="1800" dirty="0"/>
              <a:t>discriminatory – They are available to anyone, any organization, any time, anywhere </a:t>
            </a:r>
            <a:r>
              <a:rPr lang="en-US" sz="1800" dirty="0" smtClean="0"/>
              <a:t>with no </a:t>
            </a:r>
            <a:r>
              <a:rPr lang="en-US" sz="1800" dirty="0"/>
              <a:t>restrictions</a:t>
            </a:r>
            <a:r>
              <a:rPr lang="en-US" sz="1800" dirty="0" smtClean="0"/>
              <a:t>.</a:t>
            </a:r>
          </a:p>
          <a:p>
            <a:pPr algn="just"/>
            <a:endParaRPr lang="en-US" sz="1800" dirty="0"/>
          </a:p>
          <a:p>
            <a:pPr algn="just"/>
            <a:r>
              <a:rPr lang="en-US" sz="1800" dirty="0" smtClean="0"/>
              <a:t>No </a:t>
            </a:r>
            <a:r>
              <a:rPr lang="en-US" sz="1800" dirty="0"/>
              <a:t>license fees - There are no charges at any time for their use</a:t>
            </a:r>
            <a:r>
              <a:rPr lang="en-US" sz="1800" dirty="0" smtClean="0"/>
              <a:t>.</a:t>
            </a:r>
          </a:p>
          <a:p>
            <a:pPr algn="just"/>
            <a:endParaRPr lang="en-US" sz="1800" dirty="0"/>
          </a:p>
          <a:p>
            <a:pPr algn="just"/>
            <a:r>
              <a:rPr lang="en-US" sz="1800" dirty="0" smtClean="0"/>
              <a:t>Vendor </a:t>
            </a:r>
            <a:r>
              <a:rPr lang="en-US" sz="1800" dirty="0"/>
              <a:t>neutral - They are vendor neutral in terms of their content and </a:t>
            </a:r>
            <a:r>
              <a:rPr lang="en-US" sz="1800" dirty="0" smtClean="0"/>
              <a:t>implementation concept </a:t>
            </a:r>
            <a:r>
              <a:rPr lang="en-US" sz="1800" dirty="0"/>
              <a:t>and do not favor any vendor over another</a:t>
            </a:r>
            <a:r>
              <a:rPr lang="en-US" sz="1800" dirty="0" smtClean="0"/>
              <a:t>.</a:t>
            </a:r>
          </a:p>
          <a:p>
            <a:pPr algn="just"/>
            <a:endParaRPr lang="en-US" sz="1800" dirty="0"/>
          </a:p>
          <a:p>
            <a:pPr algn="just"/>
            <a:r>
              <a:rPr lang="en-US" sz="1800" dirty="0" smtClean="0"/>
              <a:t>Data </a:t>
            </a:r>
            <a:r>
              <a:rPr lang="en-US" sz="1800" dirty="0"/>
              <a:t>neutral – The standards are independent of any data storage model or </a:t>
            </a:r>
            <a:r>
              <a:rPr lang="en-US" sz="1800" dirty="0" smtClean="0"/>
              <a:t>format.</a:t>
            </a:r>
            <a:endParaRPr lang="en-US" sz="1800" dirty="0"/>
          </a:p>
          <a:p>
            <a:pPr algn="just"/>
            <a:endParaRPr lang="en-US" sz="1800" dirty="0"/>
          </a:p>
          <a:p>
            <a:pPr algn="just"/>
            <a:r>
              <a:rPr lang="en-US" sz="1800" dirty="0" smtClean="0"/>
              <a:t>Defined</a:t>
            </a:r>
            <a:r>
              <a:rPr lang="en-US" sz="1800" dirty="0"/>
              <a:t>, documented, and approved by a formal, member driven consensus process. </a:t>
            </a:r>
            <a:r>
              <a:rPr lang="en-US" sz="1800" dirty="0" smtClean="0"/>
              <a:t>The consensus </a:t>
            </a:r>
            <a:r>
              <a:rPr lang="en-US" sz="1800" dirty="0"/>
              <a:t>group remains in charge of changes and no single entity controls the standard</a:t>
            </a:r>
            <a:r>
              <a:rPr lang="en-US" sz="1800" dirty="0" smtClean="0"/>
              <a:t>.</a:t>
            </a:r>
          </a:p>
          <a:p>
            <a:pPr marL="109728" indent="0" algn="just">
              <a:buNone/>
            </a:pPr>
            <a:r>
              <a:rPr lang="en-US" sz="1600" dirty="0"/>
              <a:t/>
            </a:r>
            <a:br>
              <a:rPr lang="en-US" sz="1600" dirty="0"/>
            </a:br>
            <a:r>
              <a:rPr lang="en-US" sz="1600" dirty="0"/>
              <a:t/>
            </a:r>
            <a:br>
              <a:rPr lang="en-US" sz="1600" dirty="0"/>
            </a:br>
            <a:endParaRPr lang="en-US" sz="1600" dirty="0"/>
          </a:p>
        </p:txBody>
      </p:sp>
    </p:spTree>
    <p:extLst>
      <p:ext uri="{BB962C8B-B14F-4D97-AF65-F5344CB8AC3E}">
        <p14:creationId xmlns:p14="http://schemas.microsoft.com/office/powerpoint/2010/main" val="30653953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fontScale="90000"/>
          </a:bodyPr>
          <a:lstStyle/>
          <a:p>
            <a:r>
              <a:rPr lang="en-US" dirty="0" smtClean="0"/>
              <a:t>Open Source Standard Criteria </a:t>
            </a:r>
            <a:br>
              <a:rPr lang="en-US" dirty="0" smtClean="0"/>
            </a:br>
            <a:r>
              <a:rPr lang="en-US" dirty="0" smtClean="0"/>
              <a:t>(as per OSI)</a:t>
            </a:r>
            <a:endParaRPr lang="en-US" dirty="0"/>
          </a:p>
        </p:txBody>
      </p:sp>
      <p:sp>
        <p:nvSpPr>
          <p:cNvPr id="3" name="Content Placeholder 2"/>
          <p:cNvSpPr>
            <a:spLocks noGrp="1"/>
          </p:cNvSpPr>
          <p:nvPr>
            <p:ph idx="1"/>
          </p:nvPr>
        </p:nvSpPr>
        <p:spPr>
          <a:xfrm>
            <a:off x="457200" y="1389888"/>
            <a:ext cx="8229600" cy="5010912"/>
          </a:xfrm>
        </p:spPr>
        <p:txBody>
          <a:bodyPr>
            <a:normAutofit fontScale="25000" lnSpcReduction="20000"/>
          </a:bodyPr>
          <a:lstStyle/>
          <a:p>
            <a:pPr algn="just"/>
            <a:endParaRPr lang="en-US" sz="7200" dirty="0" smtClean="0"/>
          </a:p>
          <a:p>
            <a:pPr algn="just"/>
            <a:r>
              <a:rPr lang="en-US" sz="7200" dirty="0" smtClean="0"/>
              <a:t>To comply with the Open Standards requirement, an "open standard" must satisfy the following criteria. If an "open standard" does not meet these criteria, it will be discriminating against pen source developers.</a:t>
            </a:r>
          </a:p>
          <a:p>
            <a:pPr algn="just"/>
            <a:endParaRPr lang="en-US" sz="7200" dirty="0" smtClean="0"/>
          </a:p>
          <a:p>
            <a:pPr lvl="1" algn="just"/>
            <a:r>
              <a:rPr lang="en-US" sz="5600" b="1" u="sng" dirty="0"/>
              <a:t>No Intentional Secrets: </a:t>
            </a:r>
            <a:r>
              <a:rPr lang="en-US" sz="5600" dirty="0"/>
              <a:t>The standard MUST NOT withhold any detail necessary </a:t>
            </a:r>
            <a:r>
              <a:rPr lang="en-US" sz="5600" dirty="0" smtClean="0"/>
              <a:t>for interoperable </a:t>
            </a:r>
            <a:r>
              <a:rPr lang="en-US" sz="5600" dirty="0"/>
              <a:t>implementation. As flaws are inevitable, the standard MUST define a process </a:t>
            </a:r>
            <a:r>
              <a:rPr lang="en-US" sz="5600" dirty="0" smtClean="0"/>
              <a:t>for fixing </a:t>
            </a:r>
            <a:r>
              <a:rPr lang="en-US" sz="5600" dirty="0"/>
              <a:t>flaws identified during implementation and interoperability testing and to incorporate </a:t>
            </a:r>
            <a:r>
              <a:rPr lang="en-US" sz="5600" dirty="0" smtClean="0"/>
              <a:t>said changes </a:t>
            </a:r>
            <a:r>
              <a:rPr lang="en-US" sz="5600" dirty="0"/>
              <a:t>into a revised version or superseding version of the standard to be released </a:t>
            </a:r>
            <a:r>
              <a:rPr lang="en-US" sz="5600" dirty="0" smtClean="0"/>
              <a:t>under terms </a:t>
            </a:r>
            <a:r>
              <a:rPr lang="en-US" sz="5600" dirty="0"/>
              <a:t>that do not violate the </a:t>
            </a:r>
            <a:r>
              <a:rPr lang="en-US" sz="5600" dirty="0" smtClean="0"/>
              <a:t>OSR (Open Source Requirements).</a:t>
            </a:r>
          </a:p>
          <a:p>
            <a:pPr lvl="1" algn="just"/>
            <a:endParaRPr lang="en-US" sz="5600" dirty="0"/>
          </a:p>
          <a:p>
            <a:pPr lvl="1" algn="just"/>
            <a:r>
              <a:rPr lang="en-US" sz="5600" b="1" u="sng" dirty="0"/>
              <a:t>Availability: </a:t>
            </a:r>
            <a:r>
              <a:rPr lang="en-US" sz="5600" dirty="0"/>
              <a:t>The standard MUST be freely and publicly available (e.g., from a stable web </a:t>
            </a:r>
            <a:r>
              <a:rPr lang="en-US" sz="5600" dirty="0" smtClean="0"/>
              <a:t>site) under royalty ­free  </a:t>
            </a:r>
            <a:r>
              <a:rPr lang="en-US" sz="5600" dirty="0"/>
              <a:t>terms at reasonable and non­discriminatory cost</a:t>
            </a:r>
            <a:r>
              <a:rPr lang="en-US" sz="5600" dirty="0" smtClean="0"/>
              <a:t>.</a:t>
            </a:r>
          </a:p>
          <a:p>
            <a:pPr lvl="1" algn="just"/>
            <a:endParaRPr lang="en-US" sz="5600" dirty="0"/>
          </a:p>
          <a:p>
            <a:pPr lvl="1" algn="just"/>
            <a:r>
              <a:rPr lang="en-US" sz="5600" b="1" u="sng" dirty="0"/>
              <a:t>Patents</a:t>
            </a:r>
            <a:r>
              <a:rPr lang="en-US" sz="5600" dirty="0"/>
              <a:t>: All patents essential to implementation of the standard </a:t>
            </a:r>
            <a:r>
              <a:rPr lang="en-US" sz="5600" dirty="0" smtClean="0"/>
              <a:t>MUST:</a:t>
            </a:r>
          </a:p>
          <a:p>
            <a:pPr lvl="2" algn="just"/>
            <a:r>
              <a:rPr lang="en-US" sz="5600" dirty="0" smtClean="0"/>
              <a:t>be </a:t>
            </a:r>
            <a:r>
              <a:rPr lang="en-US" sz="5600" dirty="0"/>
              <a:t>licensed under </a:t>
            </a:r>
            <a:r>
              <a:rPr lang="en-US" sz="5600" dirty="0" smtClean="0"/>
              <a:t>royalty ­</a:t>
            </a:r>
            <a:r>
              <a:rPr lang="en-US" sz="5600" dirty="0"/>
              <a:t>free </a:t>
            </a:r>
            <a:r>
              <a:rPr lang="en-US" sz="5600" dirty="0" smtClean="0"/>
              <a:t> terms </a:t>
            </a:r>
            <a:r>
              <a:rPr lang="en-US" sz="5600" dirty="0"/>
              <a:t>for unrestricted use, </a:t>
            </a:r>
            <a:r>
              <a:rPr lang="en-US" sz="5600" dirty="0" smtClean="0"/>
              <a:t>or</a:t>
            </a:r>
          </a:p>
          <a:p>
            <a:pPr lvl="2" algn="just"/>
            <a:r>
              <a:rPr lang="en-US" sz="5600" dirty="0" smtClean="0"/>
              <a:t>be </a:t>
            </a:r>
            <a:r>
              <a:rPr lang="en-US" sz="5600" dirty="0"/>
              <a:t>covered by a promise of </a:t>
            </a:r>
            <a:r>
              <a:rPr lang="en-US" sz="5600" dirty="0" smtClean="0"/>
              <a:t>non­ assertion </a:t>
            </a:r>
            <a:r>
              <a:rPr lang="en-US" sz="5600" dirty="0"/>
              <a:t>when practiced by open source </a:t>
            </a:r>
            <a:r>
              <a:rPr lang="en-US" sz="5600" dirty="0" smtClean="0"/>
              <a:t>software</a:t>
            </a:r>
          </a:p>
          <a:p>
            <a:pPr lvl="2" algn="just"/>
            <a:endParaRPr lang="en-US" sz="5600" dirty="0"/>
          </a:p>
          <a:p>
            <a:pPr lvl="1" algn="just"/>
            <a:r>
              <a:rPr lang="en-US" sz="5600" b="1" u="sng" dirty="0"/>
              <a:t>No Agreements</a:t>
            </a:r>
            <a:r>
              <a:rPr lang="en-US" sz="5600" dirty="0"/>
              <a:t>: There MUST NOT be any requirement for execution of a license </a:t>
            </a:r>
            <a:r>
              <a:rPr lang="en-US" sz="5600" dirty="0" smtClean="0"/>
              <a:t>agreement, NDA</a:t>
            </a:r>
            <a:r>
              <a:rPr lang="en-US" sz="5600" dirty="0"/>
              <a:t>, grant, </a:t>
            </a:r>
            <a:r>
              <a:rPr lang="en-US" sz="5600" dirty="0" smtClean="0"/>
              <a:t> click­  through</a:t>
            </a:r>
            <a:r>
              <a:rPr lang="en-US" sz="5600" dirty="0"/>
              <a:t>, or any other form of paperwork to deploy </a:t>
            </a:r>
            <a:r>
              <a:rPr lang="en-US" sz="5600" dirty="0" smtClean="0"/>
              <a:t>conforming implementations </a:t>
            </a:r>
            <a:r>
              <a:rPr lang="en-US" sz="5600" dirty="0"/>
              <a:t>of the standard</a:t>
            </a:r>
            <a:r>
              <a:rPr lang="en-US" sz="5600" dirty="0" smtClean="0"/>
              <a:t>.</a:t>
            </a:r>
          </a:p>
          <a:p>
            <a:pPr lvl="1" algn="just"/>
            <a:endParaRPr lang="en-US" sz="5600" dirty="0"/>
          </a:p>
          <a:p>
            <a:pPr lvl="1" algn="just"/>
            <a:r>
              <a:rPr lang="en-US" sz="5600" b="1" u="sng" dirty="0"/>
              <a:t>No OSR</a:t>
            </a:r>
            <a:r>
              <a:rPr lang="en-US" sz="5600" b="1" u="sng" dirty="0" smtClean="0"/>
              <a:t>­ incompatible </a:t>
            </a:r>
            <a:r>
              <a:rPr lang="en-US" sz="5600" b="1" u="sng" dirty="0"/>
              <a:t>Dependencies: </a:t>
            </a:r>
            <a:r>
              <a:rPr lang="en-US" sz="5600" dirty="0"/>
              <a:t>Implementation of the standard MUST NOT </a:t>
            </a:r>
            <a:r>
              <a:rPr lang="en-US" sz="5600" dirty="0" smtClean="0"/>
              <a:t>require any </a:t>
            </a:r>
            <a:r>
              <a:rPr lang="en-US" sz="5600" dirty="0"/>
              <a:t>other technology that fails to meet the criteria of this Requirement.</a:t>
            </a: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33797844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smtClean="0"/>
              <a:t>Standard Developing Organizations</a:t>
            </a:r>
            <a:endParaRPr lang="en-US" dirty="0"/>
          </a:p>
        </p:txBody>
      </p:sp>
      <p:sp>
        <p:nvSpPr>
          <p:cNvPr id="3" name="Content Placeholder 2"/>
          <p:cNvSpPr>
            <a:spLocks noGrp="1"/>
          </p:cNvSpPr>
          <p:nvPr>
            <p:ph idx="1"/>
          </p:nvPr>
        </p:nvSpPr>
        <p:spPr>
          <a:xfrm>
            <a:off x="457200" y="1389888"/>
            <a:ext cx="8229600" cy="5010912"/>
          </a:xfrm>
        </p:spPr>
        <p:txBody>
          <a:bodyPr/>
          <a:lstStyle/>
          <a:p>
            <a:pPr algn="just"/>
            <a:r>
              <a:rPr lang="en-US" dirty="0" smtClean="0"/>
              <a:t>ISO/IEC (International </a:t>
            </a:r>
            <a:r>
              <a:rPr lang="en-US" dirty="0"/>
              <a:t>Organization for Standardization (ISO) and by the International Electrotechnical Commission (IEC</a:t>
            </a:r>
            <a:r>
              <a:rPr lang="en-US" dirty="0" smtClean="0"/>
              <a:t>)</a:t>
            </a:r>
          </a:p>
          <a:p>
            <a:pPr algn="just"/>
            <a:endParaRPr lang="en-US" dirty="0"/>
          </a:p>
          <a:p>
            <a:pPr algn="just"/>
            <a:r>
              <a:rPr lang="en-US" dirty="0" smtClean="0"/>
              <a:t>ANSI (</a:t>
            </a:r>
            <a:r>
              <a:rPr lang="en-US" dirty="0"/>
              <a:t>American National Standards </a:t>
            </a:r>
            <a:r>
              <a:rPr lang="en-US" dirty="0" smtClean="0"/>
              <a:t>Institute)</a:t>
            </a:r>
            <a:endParaRPr lang="en-US" dirty="0"/>
          </a:p>
        </p:txBody>
      </p:sp>
    </p:spTree>
    <p:extLst>
      <p:ext uri="{BB962C8B-B14F-4D97-AF65-F5344CB8AC3E}">
        <p14:creationId xmlns:p14="http://schemas.microsoft.com/office/powerpoint/2010/main" val="37119486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smtClean="0"/>
              <a:t>Standard Setting Organizations</a:t>
            </a:r>
            <a:endParaRPr lang="en-US" dirty="0"/>
          </a:p>
        </p:txBody>
      </p:sp>
      <p:sp>
        <p:nvSpPr>
          <p:cNvPr id="3" name="Content Placeholder 2"/>
          <p:cNvSpPr>
            <a:spLocks noGrp="1"/>
          </p:cNvSpPr>
          <p:nvPr>
            <p:ph idx="1"/>
          </p:nvPr>
        </p:nvSpPr>
        <p:spPr>
          <a:xfrm>
            <a:off x="457200" y="1389888"/>
            <a:ext cx="8229600" cy="5010912"/>
          </a:xfrm>
        </p:spPr>
        <p:txBody>
          <a:bodyPr/>
          <a:lstStyle/>
          <a:p>
            <a:pPr algn="just"/>
            <a:r>
              <a:rPr lang="en-US" dirty="0" smtClean="0"/>
              <a:t>Internet Engineering Task Force (IETF)</a:t>
            </a:r>
          </a:p>
          <a:p>
            <a:pPr algn="just"/>
            <a:endParaRPr lang="en-US" dirty="0" smtClean="0"/>
          </a:p>
          <a:p>
            <a:pPr algn="just"/>
            <a:r>
              <a:rPr lang="en-US" dirty="0" smtClean="0"/>
              <a:t>Organization for the advancement of Structured Information Standards (OASIS)</a:t>
            </a:r>
          </a:p>
          <a:p>
            <a:pPr algn="just"/>
            <a:endParaRPr lang="en-US" dirty="0" smtClean="0"/>
          </a:p>
          <a:p>
            <a:pPr algn="just"/>
            <a:r>
              <a:rPr lang="en-US" dirty="0" smtClean="0"/>
              <a:t>World Wide Web Consortium (W3C)</a:t>
            </a:r>
            <a:endParaRPr lang="en-US" dirty="0"/>
          </a:p>
        </p:txBody>
      </p:sp>
    </p:spTree>
    <p:extLst>
      <p:ext uri="{BB962C8B-B14F-4D97-AF65-F5344CB8AC3E}">
        <p14:creationId xmlns:p14="http://schemas.microsoft.com/office/powerpoint/2010/main" val="35620855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fontScale="90000"/>
          </a:bodyPr>
          <a:lstStyle/>
          <a:p>
            <a:r>
              <a:rPr lang="en-US" b="1" dirty="0"/>
              <a:t>Joint IEEE, ISOC, W3C, IETF and IAB </a:t>
            </a:r>
            <a:r>
              <a:rPr lang="en-US" b="1" dirty="0" smtClean="0"/>
              <a:t>Definition of Open Standards</a:t>
            </a:r>
            <a:endParaRPr lang="en-US" dirty="0"/>
          </a:p>
        </p:txBody>
      </p:sp>
      <p:sp>
        <p:nvSpPr>
          <p:cNvPr id="3" name="Content Placeholder 2"/>
          <p:cNvSpPr>
            <a:spLocks noGrp="1"/>
          </p:cNvSpPr>
          <p:nvPr>
            <p:ph idx="1"/>
          </p:nvPr>
        </p:nvSpPr>
        <p:spPr>
          <a:xfrm>
            <a:off x="457200" y="1389888"/>
            <a:ext cx="8229600" cy="5010912"/>
          </a:xfrm>
        </p:spPr>
        <p:txBody>
          <a:bodyPr>
            <a:normAutofit fontScale="55000" lnSpcReduction="20000"/>
          </a:bodyPr>
          <a:lstStyle/>
          <a:p>
            <a:endParaRPr lang="en-US" b="1" dirty="0" smtClean="0"/>
          </a:p>
          <a:p>
            <a:pPr algn="just"/>
            <a:r>
              <a:rPr lang="en-US" b="1" dirty="0" smtClean="0"/>
              <a:t>1</a:t>
            </a:r>
            <a:r>
              <a:rPr lang="en-US" b="1" dirty="0"/>
              <a:t>. Cooperation</a:t>
            </a:r>
            <a:r>
              <a:rPr lang="en-US" dirty="0"/>
              <a:t> Respectful cooperation between standards organizations, whereby each respects the autonomy, integrity, processes, and intellectual property rules of the others.</a:t>
            </a:r>
          </a:p>
          <a:p>
            <a:pPr algn="just"/>
            <a:endParaRPr lang="en-US" b="1" dirty="0" smtClean="0"/>
          </a:p>
          <a:p>
            <a:pPr algn="just"/>
            <a:r>
              <a:rPr lang="en-US" b="1" dirty="0" smtClean="0"/>
              <a:t>2</a:t>
            </a:r>
            <a:r>
              <a:rPr lang="en-US" b="1" dirty="0"/>
              <a:t>. Adherence to Principles</a:t>
            </a:r>
            <a:r>
              <a:rPr lang="en-US" dirty="0"/>
              <a:t> Adherence to the five fundamental principles of standards development:</a:t>
            </a:r>
          </a:p>
          <a:p>
            <a:pPr algn="just"/>
            <a:endParaRPr lang="en-US" b="1" dirty="0" smtClean="0"/>
          </a:p>
          <a:p>
            <a:pPr lvl="1" algn="just"/>
            <a:r>
              <a:rPr lang="en-US" b="1" dirty="0" smtClean="0"/>
              <a:t>Due </a:t>
            </a:r>
            <a:r>
              <a:rPr lang="en-US" b="1" dirty="0"/>
              <a:t>process.</a:t>
            </a:r>
            <a:r>
              <a:rPr lang="en-US" dirty="0"/>
              <a:t> Decisions are made with equity and fairness among participants. No one party dominates or guides standards development. Standards processes are transparent and opportunities exist to appeal decisions. Processes for periodic standards review and updating are well defined. </a:t>
            </a:r>
            <a:endParaRPr lang="en-US" dirty="0" smtClean="0"/>
          </a:p>
          <a:p>
            <a:pPr lvl="1" algn="just"/>
            <a:endParaRPr lang="en-US" b="1" dirty="0" smtClean="0"/>
          </a:p>
          <a:p>
            <a:pPr lvl="1" algn="just"/>
            <a:r>
              <a:rPr lang="en-US" b="1" dirty="0" smtClean="0"/>
              <a:t>Broad </a:t>
            </a:r>
            <a:r>
              <a:rPr lang="en-US" b="1" dirty="0"/>
              <a:t>consensus.</a:t>
            </a:r>
            <a:r>
              <a:rPr lang="en-US" dirty="0"/>
              <a:t> Processes allow for all views to be considered and addressed, such that agreement can be found across a range of interests. </a:t>
            </a:r>
            <a:endParaRPr lang="en-US" dirty="0" smtClean="0"/>
          </a:p>
          <a:p>
            <a:pPr lvl="1" algn="just"/>
            <a:endParaRPr lang="en-US" b="1" dirty="0" smtClean="0"/>
          </a:p>
          <a:p>
            <a:pPr lvl="1" algn="just"/>
            <a:r>
              <a:rPr lang="en-US" b="1" dirty="0" smtClean="0"/>
              <a:t>Transparency</a:t>
            </a:r>
            <a:r>
              <a:rPr lang="en-US" b="1" dirty="0"/>
              <a:t>.</a:t>
            </a:r>
            <a:r>
              <a:rPr lang="en-US" dirty="0"/>
              <a:t> Standards organizations provide advance public notice of proposed standards development activities, the scope of work to be undertaken, and conditions for participation. Easily accessible records of decisions and the materials used in reaching those decisions are provided. Public comment periods are provided before final standards approval and adoption. </a:t>
            </a:r>
            <a:endParaRPr lang="en-US" dirty="0" smtClean="0"/>
          </a:p>
          <a:p>
            <a:pPr lvl="1" algn="just"/>
            <a:endParaRPr lang="en-US" b="1" dirty="0" smtClean="0"/>
          </a:p>
          <a:p>
            <a:pPr lvl="1" algn="just"/>
            <a:r>
              <a:rPr lang="en-US" b="1" dirty="0" smtClean="0"/>
              <a:t>Balance</a:t>
            </a:r>
            <a:r>
              <a:rPr lang="en-US" b="1" dirty="0"/>
              <a:t>.</a:t>
            </a:r>
            <a:r>
              <a:rPr lang="en-US" dirty="0"/>
              <a:t> Standards activities are not exclusively dominated by any particular person, company or interest group. </a:t>
            </a:r>
            <a:endParaRPr lang="en-US" dirty="0" smtClean="0"/>
          </a:p>
          <a:p>
            <a:pPr lvl="1" algn="just"/>
            <a:endParaRPr lang="en-US" b="1" dirty="0"/>
          </a:p>
          <a:p>
            <a:pPr lvl="1" algn="just"/>
            <a:r>
              <a:rPr lang="en-US" b="1" dirty="0" smtClean="0"/>
              <a:t>Openness</a:t>
            </a:r>
            <a:r>
              <a:rPr lang="en-US" b="1" dirty="0"/>
              <a:t>.</a:t>
            </a:r>
            <a:r>
              <a:rPr lang="en-US" dirty="0"/>
              <a:t> Standards processes are open to all interested and informed parties</a:t>
            </a:r>
            <a:r>
              <a:rPr lang="en-US" dirty="0" smtClean="0"/>
              <a:t>.</a:t>
            </a:r>
            <a:endParaRPr lang="en-US" dirty="0"/>
          </a:p>
        </p:txBody>
      </p:sp>
    </p:spTree>
    <p:extLst>
      <p:ext uri="{BB962C8B-B14F-4D97-AF65-F5344CB8AC3E}">
        <p14:creationId xmlns:p14="http://schemas.microsoft.com/office/powerpoint/2010/main" val="21321090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fontScale="90000"/>
          </a:bodyPr>
          <a:lstStyle/>
          <a:p>
            <a:r>
              <a:rPr lang="en-US" b="1" dirty="0"/>
              <a:t>Joint IEEE, ISOC, W3C, IETF and IAB </a:t>
            </a:r>
            <a:r>
              <a:rPr lang="en-US" b="1" dirty="0" smtClean="0"/>
              <a:t>Definition of Open Standards</a:t>
            </a:r>
            <a:endParaRPr lang="en-US" dirty="0"/>
          </a:p>
        </p:txBody>
      </p:sp>
      <p:sp>
        <p:nvSpPr>
          <p:cNvPr id="3" name="Content Placeholder 2"/>
          <p:cNvSpPr>
            <a:spLocks noGrp="1"/>
          </p:cNvSpPr>
          <p:nvPr>
            <p:ph idx="1"/>
          </p:nvPr>
        </p:nvSpPr>
        <p:spPr>
          <a:xfrm>
            <a:off x="457200" y="1389888"/>
            <a:ext cx="8229600" cy="5010912"/>
          </a:xfrm>
        </p:spPr>
        <p:txBody>
          <a:bodyPr>
            <a:normAutofit fontScale="62500" lnSpcReduction="20000"/>
          </a:bodyPr>
          <a:lstStyle/>
          <a:p>
            <a:pPr algn="just"/>
            <a:endParaRPr lang="en-US" b="1" dirty="0" smtClean="0"/>
          </a:p>
          <a:p>
            <a:pPr algn="just"/>
            <a:r>
              <a:rPr lang="en-US" b="1" dirty="0" smtClean="0"/>
              <a:t>3</a:t>
            </a:r>
            <a:r>
              <a:rPr lang="en-US" b="1" dirty="0"/>
              <a:t>. Collective Empowerment</a:t>
            </a:r>
            <a:r>
              <a:rPr lang="en-US" dirty="0"/>
              <a:t> Commitment by affirming standards organizations and their participants to collective empowerment by striving for standards that:</a:t>
            </a:r>
          </a:p>
          <a:p>
            <a:pPr lvl="1" algn="just"/>
            <a:r>
              <a:rPr lang="en-US" dirty="0"/>
              <a:t>are chosen and defined based on technical merit, as judged by the contributed expertise of each participant</a:t>
            </a:r>
            <a:r>
              <a:rPr lang="en-US" dirty="0" smtClean="0"/>
              <a:t>;	</a:t>
            </a:r>
            <a:endParaRPr lang="en-US" dirty="0"/>
          </a:p>
          <a:p>
            <a:pPr lvl="1" algn="just"/>
            <a:r>
              <a:rPr lang="en-US" dirty="0"/>
              <a:t>provide global interoperability, scalability, stability, and resiliency;</a:t>
            </a:r>
          </a:p>
          <a:p>
            <a:pPr lvl="1" algn="just"/>
            <a:r>
              <a:rPr lang="en-US" dirty="0"/>
              <a:t>enable global competition;</a:t>
            </a:r>
          </a:p>
          <a:p>
            <a:pPr lvl="1" algn="just"/>
            <a:r>
              <a:rPr lang="en-US" dirty="0"/>
              <a:t>serve as building blocks for further innovation; and</a:t>
            </a:r>
          </a:p>
          <a:p>
            <a:pPr lvl="1" algn="just"/>
            <a:r>
              <a:rPr lang="en-US" dirty="0"/>
              <a:t>contribute to the creation of global communities, benefiting humanity.</a:t>
            </a:r>
          </a:p>
          <a:p>
            <a:pPr algn="just"/>
            <a:endParaRPr lang="en-US" b="1" dirty="0" smtClean="0"/>
          </a:p>
          <a:p>
            <a:pPr algn="just"/>
            <a:r>
              <a:rPr lang="en-US" b="1" dirty="0" smtClean="0"/>
              <a:t>4</a:t>
            </a:r>
            <a:r>
              <a:rPr lang="en-US" b="1" dirty="0"/>
              <a:t>. </a:t>
            </a:r>
            <a:r>
              <a:rPr lang="en-US" b="1" dirty="0" smtClean="0"/>
              <a:t>Availability</a:t>
            </a:r>
            <a:r>
              <a:rPr lang="en-US" dirty="0"/>
              <a:t> Standards specifications are made accessible to all for implementation and deployment. Affirming standards organizations have defined procedures to develop specifications that can be implemented under fair terms. Given market diversity, fair terms may vary from royalty-free to fair, reasonable, and non-discriminatory terms (FRAND).</a:t>
            </a:r>
          </a:p>
          <a:p>
            <a:pPr algn="just"/>
            <a:endParaRPr lang="en-US" b="1" dirty="0" smtClean="0"/>
          </a:p>
          <a:p>
            <a:pPr algn="just"/>
            <a:r>
              <a:rPr lang="en-US" b="1" dirty="0" smtClean="0"/>
              <a:t>5</a:t>
            </a:r>
            <a:r>
              <a:rPr lang="en-US" b="1" dirty="0"/>
              <a:t>. Voluntary Adoption</a:t>
            </a:r>
            <a:r>
              <a:rPr lang="en-US" dirty="0"/>
              <a:t> Standards are voluntarily adopted and success is determined by the </a:t>
            </a:r>
            <a:r>
              <a:rPr lang="en-US" dirty="0" smtClean="0"/>
              <a:t>market</a:t>
            </a:r>
            <a:r>
              <a:rPr lang="en-US" dirty="0"/>
              <a:t>.</a:t>
            </a:r>
            <a:endParaRPr lang="en-US" dirty="0"/>
          </a:p>
        </p:txBody>
      </p:sp>
    </p:spTree>
    <p:extLst>
      <p:ext uri="{BB962C8B-B14F-4D97-AF65-F5344CB8AC3E}">
        <p14:creationId xmlns:p14="http://schemas.microsoft.com/office/powerpoint/2010/main" val="6207332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941</TotalTime>
  <Words>629</Words>
  <Application>Microsoft Office PowerPoint</Application>
  <PresentationFormat>On-screen Show (4:3)</PresentationFormat>
  <Paragraphs>108</Paragraphs>
  <Slides>11</Slides>
  <Notes>3</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Urban</vt:lpstr>
      <vt:lpstr>Unit – 2 What is Open Standard? Why Open Standard?</vt:lpstr>
      <vt:lpstr>What is Standardization? </vt:lpstr>
      <vt:lpstr>Types of Standards</vt:lpstr>
      <vt:lpstr>Open Standard ?</vt:lpstr>
      <vt:lpstr>Open Source Standard Criteria  (as per OSI)</vt:lpstr>
      <vt:lpstr>Standard Developing Organizations</vt:lpstr>
      <vt:lpstr>Standard Setting Organizations</vt:lpstr>
      <vt:lpstr>Joint IEEE, ISOC, W3C, IETF and IAB Definition of Open Standards</vt:lpstr>
      <vt:lpstr>Joint IEEE, ISOC, W3C, IETF and IAB Definition of Open Standards</vt:lpstr>
      <vt:lpstr>Open Standards and Open Source</vt:lpstr>
      <vt:lpstr>Open Standards Examples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1 What is Open Source? Why Open Source?</dc:title>
  <dc:creator>Jatin Sethi</dc:creator>
  <cp:lastModifiedBy>Jatin Sethi</cp:lastModifiedBy>
  <cp:revision>113</cp:revision>
  <dcterms:created xsi:type="dcterms:W3CDTF">2006-08-16T00:00:00Z</dcterms:created>
  <dcterms:modified xsi:type="dcterms:W3CDTF">2015-08-25T10:28:19Z</dcterms:modified>
</cp:coreProperties>
</file>