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44"/>
  </p:notesMasterIdLst>
  <p:sldIdLst>
    <p:sldId id="256" r:id="rId2"/>
    <p:sldId id="268" r:id="rId3"/>
    <p:sldId id="269" r:id="rId4"/>
    <p:sldId id="270" r:id="rId5"/>
    <p:sldId id="272" r:id="rId6"/>
    <p:sldId id="273" r:id="rId7"/>
    <p:sldId id="274" r:id="rId8"/>
    <p:sldId id="275" r:id="rId9"/>
    <p:sldId id="271" r:id="rId10"/>
    <p:sldId id="277" r:id="rId11"/>
    <p:sldId id="278" r:id="rId12"/>
    <p:sldId id="276" r:id="rId13"/>
    <p:sldId id="279" r:id="rId14"/>
    <p:sldId id="280" r:id="rId15"/>
    <p:sldId id="281" r:id="rId16"/>
    <p:sldId id="282" r:id="rId17"/>
    <p:sldId id="283" r:id="rId18"/>
    <p:sldId id="284" r:id="rId19"/>
    <p:sldId id="285" r:id="rId20"/>
    <p:sldId id="286" r:id="rId21"/>
    <p:sldId id="287" r:id="rId22"/>
    <p:sldId id="293" r:id="rId23"/>
    <p:sldId id="290" r:id="rId24"/>
    <p:sldId id="289" r:id="rId25"/>
    <p:sldId id="291" r:id="rId26"/>
    <p:sldId id="292"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D5F374-46E7-4626-AD8C-80DF04A1A56F}" type="datetimeFigureOut">
              <a:rPr lang="en-US" smtClean="0"/>
              <a:t>9/14/2015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8FE454-FEC9-4E31-BBA1-7784A6EFB9FD}" type="slidenum">
              <a:rPr lang="en-US" smtClean="0"/>
              <a:t>‹#›</a:t>
            </a:fld>
            <a:endParaRPr lang="en-US" dirty="0"/>
          </a:p>
        </p:txBody>
      </p:sp>
    </p:spTree>
    <p:extLst>
      <p:ext uri="{BB962C8B-B14F-4D97-AF65-F5344CB8AC3E}">
        <p14:creationId xmlns:p14="http://schemas.microsoft.com/office/powerpoint/2010/main" val="2665579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8FE454-FEC9-4E31-BBA1-7784A6EFB9FD}" type="slidenum">
              <a:rPr lang="en-US" smtClean="0"/>
              <a:t>1</a:t>
            </a:fld>
            <a:endParaRPr lang="en-US"/>
          </a:p>
        </p:txBody>
      </p:sp>
    </p:spTree>
    <p:extLst>
      <p:ext uri="{BB962C8B-B14F-4D97-AF65-F5344CB8AC3E}">
        <p14:creationId xmlns:p14="http://schemas.microsoft.com/office/powerpoint/2010/main" val="1177922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FE454-FEC9-4E31-BBA1-7784A6EFB9FD}" type="slidenum">
              <a:rPr lang="en-US" smtClean="0"/>
              <a:t>10</a:t>
            </a:fld>
            <a:endParaRPr lang="en-US" dirty="0"/>
          </a:p>
        </p:txBody>
      </p:sp>
    </p:spTree>
    <p:extLst>
      <p:ext uri="{BB962C8B-B14F-4D97-AF65-F5344CB8AC3E}">
        <p14:creationId xmlns:p14="http://schemas.microsoft.com/office/powerpoint/2010/main" val="3248473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FE454-FEC9-4E31-BBA1-7784A6EFB9FD}" type="slidenum">
              <a:rPr lang="en-US" smtClean="0"/>
              <a:t>11</a:t>
            </a:fld>
            <a:endParaRPr lang="en-US" dirty="0"/>
          </a:p>
        </p:txBody>
      </p:sp>
    </p:spTree>
    <p:extLst>
      <p:ext uri="{BB962C8B-B14F-4D97-AF65-F5344CB8AC3E}">
        <p14:creationId xmlns:p14="http://schemas.microsoft.com/office/powerpoint/2010/main" val="3248473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FE454-FEC9-4E31-BBA1-7784A6EFB9FD}" type="slidenum">
              <a:rPr lang="en-US" smtClean="0"/>
              <a:t>12</a:t>
            </a:fld>
            <a:endParaRPr lang="en-US" dirty="0"/>
          </a:p>
        </p:txBody>
      </p:sp>
    </p:spTree>
    <p:extLst>
      <p:ext uri="{BB962C8B-B14F-4D97-AF65-F5344CB8AC3E}">
        <p14:creationId xmlns:p14="http://schemas.microsoft.com/office/powerpoint/2010/main" val="3248473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FE454-FEC9-4E31-BBA1-7784A6EFB9FD}" type="slidenum">
              <a:rPr lang="en-US" smtClean="0"/>
              <a:t>13</a:t>
            </a:fld>
            <a:endParaRPr lang="en-US" dirty="0"/>
          </a:p>
        </p:txBody>
      </p:sp>
    </p:spTree>
    <p:extLst>
      <p:ext uri="{BB962C8B-B14F-4D97-AF65-F5344CB8AC3E}">
        <p14:creationId xmlns:p14="http://schemas.microsoft.com/office/powerpoint/2010/main" val="3248473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FE454-FEC9-4E31-BBA1-7784A6EFB9FD}" type="slidenum">
              <a:rPr lang="en-US" smtClean="0"/>
              <a:t>14</a:t>
            </a:fld>
            <a:endParaRPr lang="en-US" dirty="0"/>
          </a:p>
        </p:txBody>
      </p:sp>
    </p:spTree>
    <p:extLst>
      <p:ext uri="{BB962C8B-B14F-4D97-AF65-F5344CB8AC3E}">
        <p14:creationId xmlns:p14="http://schemas.microsoft.com/office/powerpoint/2010/main" val="32484736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FE454-FEC9-4E31-BBA1-7784A6EFB9FD}" type="slidenum">
              <a:rPr lang="en-US" smtClean="0"/>
              <a:t>15</a:t>
            </a:fld>
            <a:endParaRPr lang="en-US" dirty="0"/>
          </a:p>
        </p:txBody>
      </p:sp>
    </p:spTree>
    <p:extLst>
      <p:ext uri="{BB962C8B-B14F-4D97-AF65-F5344CB8AC3E}">
        <p14:creationId xmlns:p14="http://schemas.microsoft.com/office/powerpoint/2010/main" val="32484736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FE454-FEC9-4E31-BBA1-7784A6EFB9FD}" type="slidenum">
              <a:rPr lang="en-US" smtClean="0"/>
              <a:t>16</a:t>
            </a:fld>
            <a:endParaRPr lang="en-US" dirty="0"/>
          </a:p>
        </p:txBody>
      </p:sp>
    </p:spTree>
    <p:extLst>
      <p:ext uri="{BB962C8B-B14F-4D97-AF65-F5344CB8AC3E}">
        <p14:creationId xmlns:p14="http://schemas.microsoft.com/office/powerpoint/2010/main" val="32484736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FE454-FEC9-4E31-BBA1-7784A6EFB9FD}" type="slidenum">
              <a:rPr lang="en-US" smtClean="0"/>
              <a:t>17</a:t>
            </a:fld>
            <a:endParaRPr lang="en-US" dirty="0"/>
          </a:p>
        </p:txBody>
      </p:sp>
    </p:spTree>
    <p:extLst>
      <p:ext uri="{BB962C8B-B14F-4D97-AF65-F5344CB8AC3E}">
        <p14:creationId xmlns:p14="http://schemas.microsoft.com/office/powerpoint/2010/main" val="32484736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FE454-FEC9-4E31-BBA1-7784A6EFB9FD}" type="slidenum">
              <a:rPr lang="en-US" smtClean="0"/>
              <a:t>18</a:t>
            </a:fld>
            <a:endParaRPr lang="en-US" dirty="0"/>
          </a:p>
        </p:txBody>
      </p:sp>
    </p:spTree>
    <p:extLst>
      <p:ext uri="{BB962C8B-B14F-4D97-AF65-F5344CB8AC3E}">
        <p14:creationId xmlns:p14="http://schemas.microsoft.com/office/powerpoint/2010/main" val="32484736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FE454-FEC9-4E31-BBA1-7784A6EFB9FD}" type="slidenum">
              <a:rPr lang="en-US" smtClean="0"/>
              <a:t>19</a:t>
            </a:fld>
            <a:endParaRPr lang="en-US" dirty="0"/>
          </a:p>
        </p:txBody>
      </p:sp>
    </p:spTree>
    <p:extLst>
      <p:ext uri="{BB962C8B-B14F-4D97-AF65-F5344CB8AC3E}">
        <p14:creationId xmlns:p14="http://schemas.microsoft.com/office/powerpoint/2010/main" val="3248473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FE454-FEC9-4E31-BBA1-7784A6EFB9FD}" type="slidenum">
              <a:rPr lang="en-US" smtClean="0"/>
              <a:t>2</a:t>
            </a:fld>
            <a:endParaRPr lang="en-US" dirty="0"/>
          </a:p>
        </p:txBody>
      </p:sp>
    </p:spTree>
    <p:extLst>
      <p:ext uri="{BB962C8B-B14F-4D97-AF65-F5344CB8AC3E}">
        <p14:creationId xmlns:p14="http://schemas.microsoft.com/office/powerpoint/2010/main" val="3248473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FE454-FEC9-4E31-BBA1-7784A6EFB9FD}" type="slidenum">
              <a:rPr lang="en-US" smtClean="0"/>
              <a:t>20</a:t>
            </a:fld>
            <a:endParaRPr lang="en-US" dirty="0"/>
          </a:p>
        </p:txBody>
      </p:sp>
    </p:spTree>
    <p:extLst>
      <p:ext uri="{BB962C8B-B14F-4D97-AF65-F5344CB8AC3E}">
        <p14:creationId xmlns:p14="http://schemas.microsoft.com/office/powerpoint/2010/main" val="32484736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FE454-FEC9-4E31-BBA1-7784A6EFB9FD}" type="slidenum">
              <a:rPr lang="en-US" smtClean="0"/>
              <a:t>21</a:t>
            </a:fld>
            <a:endParaRPr lang="en-US" dirty="0"/>
          </a:p>
        </p:txBody>
      </p:sp>
    </p:spTree>
    <p:extLst>
      <p:ext uri="{BB962C8B-B14F-4D97-AF65-F5344CB8AC3E}">
        <p14:creationId xmlns:p14="http://schemas.microsoft.com/office/powerpoint/2010/main" val="32484736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FE454-FEC9-4E31-BBA1-7784A6EFB9FD}" type="slidenum">
              <a:rPr lang="en-US" smtClean="0"/>
              <a:t>22</a:t>
            </a:fld>
            <a:endParaRPr lang="en-US" dirty="0"/>
          </a:p>
        </p:txBody>
      </p:sp>
    </p:spTree>
    <p:extLst>
      <p:ext uri="{BB962C8B-B14F-4D97-AF65-F5344CB8AC3E}">
        <p14:creationId xmlns:p14="http://schemas.microsoft.com/office/powerpoint/2010/main" val="32484736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FE454-FEC9-4E31-BBA1-7784A6EFB9FD}" type="slidenum">
              <a:rPr lang="en-US" smtClean="0"/>
              <a:t>23</a:t>
            </a:fld>
            <a:endParaRPr lang="en-US" dirty="0"/>
          </a:p>
        </p:txBody>
      </p:sp>
    </p:spTree>
    <p:extLst>
      <p:ext uri="{BB962C8B-B14F-4D97-AF65-F5344CB8AC3E}">
        <p14:creationId xmlns:p14="http://schemas.microsoft.com/office/powerpoint/2010/main" val="32484736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FE454-FEC9-4E31-BBA1-7784A6EFB9FD}" type="slidenum">
              <a:rPr lang="en-US" smtClean="0"/>
              <a:t>24</a:t>
            </a:fld>
            <a:endParaRPr lang="en-US" dirty="0"/>
          </a:p>
        </p:txBody>
      </p:sp>
    </p:spTree>
    <p:extLst>
      <p:ext uri="{BB962C8B-B14F-4D97-AF65-F5344CB8AC3E}">
        <p14:creationId xmlns:p14="http://schemas.microsoft.com/office/powerpoint/2010/main" val="32484736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FE454-FEC9-4E31-BBA1-7784A6EFB9FD}" type="slidenum">
              <a:rPr lang="en-US" smtClean="0"/>
              <a:t>25</a:t>
            </a:fld>
            <a:endParaRPr lang="en-US" dirty="0"/>
          </a:p>
        </p:txBody>
      </p:sp>
    </p:spTree>
    <p:extLst>
      <p:ext uri="{BB962C8B-B14F-4D97-AF65-F5344CB8AC3E}">
        <p14:creationId xmlns:p14="http://schemas.microsoft.com/office/powerpoint/2010/main" val="32484736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FE454-FEC9-4E31-BBA1-7784A6EFB9FD}" type="slidenum">
              <a:rPr lang="en-US" smtClean="0"/>
              <a:t>26</a:t>
            </a:fld>
            <a:endParaRPr lang="en-US" dirty="0"/>
          </a:p>
        </p:txBody>
      </p:sp>
    </p:spTree>
    <p:extLst>
      <p:ext uri="{BB962C8B-B14F-4D97-AF65-F5344CB8AC3E}">
        <p14:creationId xmlns:p14="http://schemas.microsoft.com/office/powerpoint/2010/main" val="32484736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FE454-FEC9-4E31-BBA1-7784A6EFB9FD}" type="slidenum">
              <a:rPr lang="en-US" smtClean="0"/>
              <a:t>27</a:t>
            </a:fld>
            <a:endParaRPr lang="en-US" dirty="0"/>
          </a:p>
        </p:txBody>
      </p:sp>
    </p:spTree>
    <p:extLst>
      <p:ext uri="{BB962C8B-B14F-4D97-AF65-F5344CB8AC3E}">
        <p14:creationId xmlns:p14="http://schemas.microsoft.com/office/powerpoint/2010/main" val="32484736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FE454-FEC9-4E31-BBA1-7784A6EFB9FD}" type="slidenum">
              <a:rPr lang="en-US" smtClean="0"/>
              <a:t>28</a:t>
            </a:fld>
            <a:endParaRPr lang="en-US" dirty="0"/>
          </a:p>
        </p:txBody>
      </p:sp>
    </p:spTree>
    <p:extLst>
      <p:ext uri="{BB962C8B-B14F-4D97-AF65-F5344CB8AC3E}">
        <p14:creationId xmlns:p14="http://schemas.microsoft.com/office/powerpoint/2010/main" val="32484736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FE454-FEC9-4E31-BBA1-7784A6EFB9FD}" type="slidenum">
              <a:rPr lang="en-US" smtClean="0"/>
              <a:t>29</a:t>
            </a:fld>
            <a:endParaRPr lang="en-US" dirty="0"/>
          </a:p>
        </p:txBody>
      </p:sp>
    </p:spTree>
    <p:extLst>
      <p:ext uri="{BB962C8B-B14F-4D97-AF65-F5344CB8AC3E}">
        <p14:creationId xmlns:p14="http://schemas.microsoft.com/office/powerpoint/2010/main" val="3248473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FE454-FEC9-4E31-BBA1-7784A6EFB9FD}" type="slidenum">
              <a:rPr lang="en-US" smtClean="0"/>
              <a:t>3</a:t>
            </a:fld>
            <a:endParaRPr lang="en-US" dirty="0"/>
          </a:p>
        </p:txBody>
      </p:sp>
    </p:spTree>
    <p:extLst>
      <p:ext uri="{BB962C8B-B14F-4D97-AF65-F5344CB8AC3E}">
        <p14:creationId xmlns:p14="http://schemas.microsoft.com/office/powerpoint/2010/main" val="32484736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FE454-FEC9-4E31-BBA1-7784A6EFB9FD}" type="slidenum">
              <a:rPr lang="en-US" smtClean="0"/>
              <a:t>30</a:t>
            </a:fld>
            <a:endParaRPr lang="en-US" dirty="0"/>
          </a:p>
        </p:txBody>
      </p:sp>
    </p:spTree>
    <p:extLst>
      <p:ext uri="{BB962C8B-B14F-4D97-AF65-F5344CB8AC3E}">
        <p14:creationId xmlns:p14="http://schemas.microsoft.com/office/powerpoint/2010/main" val="32484736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FE454-FEC9-4E31-BBA1-7784A6EFB9FD}" type="slidenum">
              <a:rPr lang="en-US" smtClean="0"/>
              <a:t>31</a:t>
            </a:fld>
            <a:endParaRPr lang="en-US" dirty="0"/>
          </a:p>
        </p:txBody>
      </p:sp>
    </p:spTree>
    <p:extLst>
      <p:ext uri="{BB962C8B-B14F-4D97-AF65-F5344CB8AC3E}">
        <p14:creationId xmlns:p14="http://schemas.microsoft.com/office/powerpoint/2010/main" val="32484736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FE454-FEC9-4E31-BBA1-7784A6EFB9FD}" type="slidenum">
              <a:rPr lang="en-US" smtClean="0"/>
              <a:t>32</a:t>
            </a:fld>
            <a:endParaRPr lang="en-US" dirty="0"/>
          </a:p>
        </p:txBody>
      </p:sp>
    </p:spTree>
    <p:extLst>
      <p:ext uri="{BB962C8B-B14F-4D97-AF65-F5344CB8AC3E}">
        <p14:creationId xmlns:p14="http://schemas.microsoft.com/office/powerpoint/2010/main" val="32484736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FE454-FEC9-4E31-BBA1-7784A6EFB9FD}" type="slidenum">
              <a:rPr lang="en-US" smtClean="0"/>
              <a:t>33</a:t>
            </a:fld>
            <a:endParaRPr lang="en-US" dirty="0"/>
          </a:p>
        </p:txBody>
      </p:sp>
    </p:spTree>
    <p:extLst>
      <p:ext uri="{BB962C8B-B14F-4D97-AF65-F5344CB8AC3E}">
        <p14:creationId xmlns:p14="http://schemas.microsoft.com/office/powerpoint/2010/main" val="32484736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FE454-FEC9-4E31-BBA1-7784A6EFB9FD}" type="slidenum">
              <a:rPr lang="en-US" smtClean="0"/>
              <a:t>34</a:t>
            </a:fld>
            <a:endParaRPr lang="en-US" dirty="0"/>
          </a:p>
        </p:txBody>
      </p:sp>
    </p:spTree>
    <p:extLst>
      <p:ext uri="{BB962C8B-B14F-4D97-AF65-F5344CB8AC3E}">
        <p14:creationId xmlns:p14="http://schemas.microsoft.com/office/powerpoint/2010/main" val="32484736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FE454-FEC9-4E31-BBA1-7784A6EFB9FD}" type="slidenum">
              <a:rPr lang="en-US" smtClean="0"/>
              <a:t>35</a:t>
            </a:fld>
            <a:endParaRPr lang="en-US" dirty="0"/>
          </a:p>
        </p:txBody>
      </p:sp>
    </p:spTree>
    <p:extLst>
      <p:ext uri="{BB962C8B-B14F-4D97-AF65-F5344CB8AC3E}">
        <p14:creationId xmlns:p14="http://schemas.microsoft.com/office/powerpoint/2010/main" val="32484736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FE454-FEC9-4E31-BBA1-7784A6EFB9FD}" type="slidenum">
              <a:rPr lang="en-US" smtClean="0"/>
              <a:t>36</a:t>
            </a:fld>
            <a:endParaRPr lang="en-US" dirty="0"/>
          </a:p>
        </p:txBody>
      </p:sp>
    </p:spTree>
    <p:extLst>
      <p:ext uri="{BB962C8B-B14F-4D97-AF65-F5344CB8AC3E}">
        <p14:creationId xmlns:p14="http://schemas.microsoft.com/office/powerpoint/2010/main" val="32484736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FE454-FEC9-4E31-BBA1-7784A6EFB9FD}" type="slidenum">
              <a:rPr lang="en-US" smtClean="0"/>
              <a:t>37</a:t>
            </a:fld>
            <a:endParaRPr lang="en-US" dirty="0"/>
          </a:p>
        </p:txBody>
      </p:sp>
    </p:spTree>
    <p:extLst>
      <p:ext uri="{BB962C8B-B14F-4D97-AF65-F5344CB8AC3E}">
        <p14:creationId xmlns:p14="http://schemas.microsoft.com/office/powerpoint/2010/main" val="32484736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FE454-FEC9-4E31-BBA1-7784A6EFB9FD}" type="slidenum">
              <a:rPr lang="en-US" smtClean="0"/>
              <a:t>38</a:t>
            </a:fld>
            <a:endParaRPr lang="en-US" dirty="0"/>
          </a:p>
        </p:txBody>
      </p:sp>
    </p:spTree>
    <p:extLst>
      <p:ext uri="{BB962C8B-B14F-4D97-AF65-F5344CB8AC3E}">
        <p14:creationId xmlns:p14="http://schemas.microsoft.com/office/powerpoint/2010/main" val="32484736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FE454-FEC9-4E31-BBA1-7784A6EFB9FD}" type="slidenum">
              <a:rPr lang="en-US" smtClean="0"/>
              <a:t>39</a:t>
            </a:fld>
            <a:endParaRPr lang="en-US" dirty="0"/>
          </a:p>
        </p:txBody>
      </p:sp>
    </p:spTree>
    <p:extLst>
      <p:ext uri="{BB962C8B-B14F-4D97-AF65-F5344CB8AC3E}">
        <p14:creationId xmlns:p14="http://schemas.microsoft.com/office/powerpoint/2010/main" val="3248473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FE454-FEC9-4E31-BBA1-7784A6EFB9FD}" type="slidenum">
              <a:rPr lang="en-US" smtClean="0"/>
              <a:t>4</a:t>
            </a:fld>
            <a:endParaRPr lang="en-US" dirty="0"/>
          </a:p>
        </p:txBody>
      </p:sp>
    </p:spTree>
    <p:extLst>
      <p:ext uri="{BB962C8B-B14F-4D97-AF65-F5344CB8AC3E}">
        <p14:creationId xmlns:p14="http://schemas.microsoft.com/office/powerpoint/2010/main" val="32484736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FE454-FEC9-4E31-BBA1-7784A6EFB9FD}" type="slidenum">
              <a:rPr lang="en-US" smtClean="0"/>
              <a:t>40</a:t>
            </a:fld>
            <a:endParaRPr lang="en-US" dirty="0"/>
          </a:p>
        </p:txBody>
      </p:sp>
    </p:spTree>
    <p:extLst>
      <p:ext uri="{BB962C8B-B14F-4D97-AF65-F5344CB8AC3E}">
        <p14:creationId xmlns:p14="http://schemas.microsoft.com/office/powerpoint/2010/main" val="32484736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FE454-FEC9-4E31-BBA1-7784A6EFB9FD}" type="slidenum">
              <a:rPr lang="en-US" smtClean="0"/>
              <a:t>41</a:t>
            </a:fld>
            <a:endParaRPr lang="en-US" dirty="0"/>
          </a:p>
        </p:txBody>
      </p:sp>
    </p:spTree>
    <p:extLst>
      <p:ext uri="{BB962C8B-B14F-4D97-AF65-F5344CB8AC3E}">
        <p14:creationId xmlns:p14="http://schemas.microsoft.com/office/powerpoint/2010/main" val="32484736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FE454-FEC9-4E31-BBA1-7784A6EFB9FD}" type="slidenum">
              <a:rPr lang="en-US" smtClean="0"/>
              <a:t>42</a:t>
            </a:fld>
            <a:endParaRPr lang="en-US" dirty="0"/>
          </a:p>
        </p:txBody>
      </p:sp>
    </p:spTree>
    <p:extLst>
      <p:ext uri="{BB962C8B-B14F-4D97-AF65-F5344CB8AC3E}">
        <p14:creationId xmlns:p14="http://schemas.microsoft.com/office/powerpoint/2010/main" val="3248473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FE454-FEC9-4E31-BBA1-7784A6EFB9FD}" type="slidenum">
              <a:rPr lang="en-US" smtClean="0"/>
              <a:t>5</a:t>
            </a:fld>
            <a:endParaRPr lang="en-US" dirty="0"/>
          </a:p>
        </p:txBody>
      </p:sp>
    </p:spTree>
    <p:extLst>
      <p:ext uri="{BB962C8B-B14F-4D97-AF65-F5344CB8AC3E}">
        <p14:creationId xmlns:p14="http://schemas.microsoft.com/office/powerpoint/2010/main" val="3248473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FE454-FEC9-4E31-BBA1-7784A6EFB9FD}" type="slidenum">
              <a:rPr lang="en-US" smtClean="0"/>
              <a:t>6</a:t>
            </a:fld>
            <a:endParaRPr lang="en-US" dirty="0"/>
          </a:p>
        </p:txBody>
      </p:sp>
    </p:spTree>
    <p:extLst>
      <p:ext uri="{BB962C8B-B14F-4D97-AF65-F5344CB8AC3E}">
        <p14:creationId xmlns:p14="http://schemas.microsoft.com/office/powerpoint/2010/main" val="3248473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FE454-FEC9-4E31-BBA1-7784A6EFB9FD}" type="slidenum">
              <a:rPr lang="en-US" smtClean="0"/>
              <a:t>7</a:t>
            </a:fld>
            <a:endParaRPr lang="en-US" dirty="0"/>
          </a:p>
        </p:txBody>
      </p:sp>
    </p:spTree>
    <p:extLst>
      <p:ext uri="{BB962C8B-B14F-4D97-AF65-F5344CB8AC3E}">
        <p14:creationId xmlns:p14="http://schemas.microsoft.com/office/powerpoint/2010/main" val="3248473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FE454-FEC9-4E31-BBA1-7784A6EFB9FD}" type="slidenum">
              <a:rPr lang="en-US" smtClean="0"/>
              <a:t>8</a:t>
            </a:fld>
            <a:endParaRPr lang="en-US" dirty="0"/>
          </a:p>
        </p:txBody>
      </p:sp>
    </p:spTree>
    <p:extLst>
      <p:ext uri="{BB962C8B-B14F-4D97-AF65-F5344CB8AC3E}">
        <p14:creationId xmlns:p14="http://schemas.microsoft.com/office/powerpoint/2010/main" val="3248473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FE454-FEC9-4E31-BBA1-7784A6EFB9FD}" type="slidenum">
              <a:rPr lang="en-US" smtClean="0"/>
              <a:t>9</a:t>
            </a:fld>
            <a:endParaRPr lang="en-US" dirty="0"/>
          </a:p>
        </p:txBody>
      </p:sp>
    </p:spTree>
    <p:extLst>
      <p:ext uri="{BB962C8B-B14F-4D97-AF65-F5344CB8AC3E}">
        <p14:creationId xmlns:p14="http://schemas.microsoft.com/office/powerpoint/2010/main" val="3248473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9/14/2015</a:t>
            </a:fld>
            <a:endParaRPr lang="en-US" dirty="0"/>
          </a:p>
        </p:txBody>
      </p:sp>
      <p:sp>
        <p:nvSpPr>
          <p:cNvPr id="17" name="Footer Placeholder 16"/>
          <p:cNvSpPr>
            <a:spLocks noGrp="1"/>
          </p:cNvSpPr>
          <p:nvPr>
            <p:ph type="ftr" sz="quarter" idx="11"/>
          </p:nvPr>
        </p:nvSpPr>
        <p:spPr>
          <a:xfrm>
            <a:off x="5410200" y="4205288"/>
            <a:ext cx="1295400" cy="457200"/>
          </a:xfrm>
        </p:spPr>
        <p:txBody>
          <a:bodyPr/>
          <a:lstStyle/>
          <a:p>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9/14/2015</a:t>
            </a:fld>
            <a:endParaRPr lang="en-US" dirty="0"/>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dirty="0"/>
          </a:p>
        </p:txBody>
      </p:sp>
      <p:sp>
        <p:nvSpPr>
          <p:cNvPr id="28" name="Footer Placeholder 27"/>
          <p:cNvSpPr>
            <a:spLocks noGrp="1"/>
          </p:cNvSpPr>
          <p:nvPr>
            <p:ph type="ftr" sz="quarter" idx="12"/>
          </p:nvPr>
        </p:nvSpPr>
        <p:spPr/>
        <p:txBody>
          <a:bodyPr rtlCol="0"/>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9/14/2015</a:t>
            </a:fld>
            <a:endParaRPr lang="en-US" dirty="0"/>
          </a:p>
        </p:txBody>
      </p:sp>
      <p:sp>
        <p:nvSpPr>
          <p:cNvPr id="4" name="Footer Placeholder 3"/>
          <p:cNvSpPr>
            <a:spLocks noGrp="1"/>
          </p:cNvSpPr>
          <p:nvPr>
            <p:ph type="ftr" sz="quarter" idx="11"/>
          </p:nvPr>
        </p:nvSpPr>
        <p:spPr>
          <a:xfrm>
            <a:off x="5257800" y="612648"/>
            <a:ext cx="1325880" cy="457200"/>
          </a:xfrm>
        </p:spPr>
        <p:txBody>
          <a:bodyPr/>
          <a:lstStyle/>
          <a:p>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9/14/2015</a:t>
            </a:fld>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Usene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WVTWCPoUt8w"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828800"/>
            <a:ext cx="8458200" cy="1774825"/>
          </a:xfrm>
        </p:spPr>
        <p:txBody>
          <a:bodyPr>
            <a:normAutofit/>
          </a:bodyPr>
          <a:lstStyle/>
          <a:p>
            <a:r>
              <a:rPr lang="en-US" dirty="0" smtClean="0"/>
              <a:t>Unit – 3</a:t>
            </a:r>
            <a:br>
              <a:rPr lang="en-US" dirty="0" smtClean="0"/>
            </a:br>
            <a:r>
              <a:rPr lang="en-US" dirty="0" smtClean="0"/>
              <a:t>Peek Into History</a:t>
            </a:r>
            <a:endParaRPr lang="en-US" dirty="0"/>
          </a:p>
        </p:txBody>
      </p:sp>
      <p:sp>
        <p:nvSpPr>
          <p:cNvPr id="3" name="Subtitle 2"/>
          <p:cNvSpPr>
            <a:spLocks noGrp="1"/>
          </p:cNvSpPr>
          <p:nvPr>
            <p:ph type="subTitle" idx="1"/>
          </p:nvPr>
        </p:nvSpPr>
        <p:spPr/>
        <p:txBody>
          <a:bodyPr>
            <a:normAutofit/>
          </a:bodyPr>
          <a:lstStyle/>
          <a:p>
            <a:r>
              <a:rPr lang="en-US" dirty="0" smtClean="0"/>
              <a:t>By:- </a:t>
            </a:r>
            <a:r>
              <a:rPr lang="en-US" dirty="0" err="1" smtClean="0"/>
              <a:t>Jatin</a:t>
            </a:r>
            <a:r>
              <a:rPr lang="en-US" dirty="0" smtClean="0"/>
              <a:t> </a:t>
            </a:r>
            <a:r>
              <a:rPr lang="en-US" dirty="0" err="1" smtClean="0"/>
              <a:t>Sethi</a:t>
            </a:r>
            <a:endParaRPr lang="en-US" dirty="0" smtClean="0"/>
          </a:p>
          <a:p>
            <a:r>
              <a:rPr lang="en-US" dirty="0"/>
              <a:t>j</a:t>
            </a:r>
            <a:r>
              <a:rPr lang="en-US" dirty="0" smtClean="0"/>
              <a:t>sethi@ddn.upes.ac.in</a:t>
            </a:r>
            <a:endParaRPr lang="en-US" dirty="0"/>
          </a:p>
        </p:txBody>
      </p:sp>
    </p:spTree>
    <p:extLst>
      <p:ext uri="{BB962C8B-B14F-4D97-AF65-F5344CB8AC3E}">
        <p14:creationId xmlns:p14="http://schemas.microsoft.com/office/powerpoint/2010/main" val="3053816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Linux Summary</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395845"/>
            <a:ext cx="626745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1489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Programming Linux </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752600"/>
            <a:ext cx="6055973"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55012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History of FreeBSD</a:t>
            </a:r>
            <a:endParaRPr lang="en-US" dirty="0"/>
          </a:p>
        </p:txBody>
      </p:sp>
      <p:sp>
        <p:nvSpPr>
          <p:cNvPr id="3" name="Content Placeholder 2"/>
          <p:cNvSpPr>
            <a:spLocks noGrp="1"/>
          </p:cNvSpPr>
          <p:nvPr>
            <p:ph idx="1"/>
          </p:nvPr>
        </p:nvSpPr>
        <p:spPr>
          <a:xfrm>
            <a:off x="457200" y="1389888"/>
            <a:ext cx="8229600" cy="5010912"/>
          </a:xfrm>
        </p:spPr>
        <p:txBody>
          <a:bodyPr>
            <a:normAutofit fontScale="25000" lnSpcReduction="20000"/>
          </a:bodyPr>
          <a:lstStyle/>
          <a:p>
            <a:pPr algn="just"/>
            <a:r>
              <a:rPr lang="en-US" sz="5600" dirty="0"/>
              <a:t>Berkeley Software Distribution (BSD) is a Unix operating system derivative developed and distributed by the Computer Systems Research Group (CSRG) of the University of California, Berkeley, from 1977 to 1995.</a:t>
            </a:r>
            <a:endParaRPr lang="en-US" sz="5600" dirty="0" smtClean="0"/>
          </a:p>
          <a:p>
            <a:pPr algn="just"/>
            <a:endParaRPr lang="en-US" sz="5800" dirty="0" smtClean="0"/>
          </a:p>
          <a:p>
            <a:pPr algn="just"/>
            <a:r>
              <a:rPr lang="en-US" sz="5800" dirty="0" smtClean="0"/>
              <a:t>FreeBSD's </a:t>
            </a:r>
            <a:r>
              <a:rPr lang="en-US" sz="5800" dirty="0"/>
              <a:t>roots go back to the University of California, Berkeley. </a:t>
            </a:r>
            <a:endParaRPr lang="en-US" sz="5800" dirty="0" smtClean="0"/>
          </a:p>
          <a:p>
            <a:pPr algn="just"/>
            <a:endParaRPr lang="en-US" sz="5800" dirty="0"/>
          </a:p>
          <a:p>
            <a:pPr algn="just"/>
            <a:r>
              <a:rPr lang="en-US" sz="5800" dirty="0" smtClean="0"/>
              <a:t>The </a:t>
            </a:r>
            <a:r>
              <a:rPr lang="en-US" sz="5800" dirty="0"/>
              <a:t>university acquired a UNIX source license from AT&amp;T. Students of the university started to modify and improve the AT&amp;T Unix and called this modified version Berkeley Unix or BSD, implementing features such as TCP/IP, virtual memory and the Unix File System. </a:t>
            </a:r>
            <a:endParaRPr lang="en-US" sz="5800" dirty="0" smtClean="0"/>
          </a:p>
          <a:p>
            <a:pPr algn="just"/>
            <a:endParaRPr lang="en-US" sz="5800" dirty="0"/>
          </a:p>
          <a:p>
            <a:pPr algn="just"/>
            <a:r>
              <a:rPr lang="en-US" sz="5800" dirty="0" smtClean="0"/>
              <a:t>The </a:t>
            </a:r>
            <a:r>
              <a:rPr lang="en-US" sz="5800" dirty="0"/>
              <a:t>BSD project was founded in 1976 by Bill Joy. </a:t>
            </a:r>
            <a:endParaRPr lang="en-US" sz="5800" dirty="0" smtClean="0"/>
          </a:p>
          <a:p>
            <a:pPr algn="just"/>
            <a:endParaRPr lang="en-US" sz="5800" dirty="0"/>
          </a:p>
          <a:p>
            <a:pPr algn="just"/>
            <a:r>
              <a:rPr lang="en-US" sz="5800" dirty="0" smtClean="0"/>
              <a:t>But </a:t>
            </a:r>
            <a:r>
              <a:rPr lang="en-US" sz="5800" dirty="0"/>
              <a:t>since BSD contained code from AT&amp;T Unix, all recipients had to get a license from AT&amp;T first in order to use BSD</a:t>
            </a:r>
            <a:r>
              <a:rPr lang="en-US" sz="5800" dirty="0" smtClean="0"/>
              <a:t>.</a:t>
            </a:r>
            <a:endParaRPr lang="en-US" sz="5800" dirty="0"/>
          </a:p>
          <a:p>
            <a:pPr algn="just"/>
            <a:endParaRPr lang="en-US" sz="5800" dirty="0" smtClean="0"/>
          </a:p>
          <a:p>
            <a:pPr algn="just"/>
            <a:r>
              <a:rPr lang="en-US" sz="5800" dirty="0"/>
              <a:t>Version 1.0 appeared towards the end of 1993 and was based on 4.3BSD </a:t>
            </a:r>
            <a:r>
              <a:rPr lang="en-US" sz="5800" dirty="0" smtClean="0"/>
              <a:t>Net/2 and </a:t>
            </a:r>
            <a:r>
              <a:rPr lang="en-US" sz="5800" dirty="0"/>
              <a:t>386BSD. 4.3BSD Net/2 had code that was created in the seventies, </a:t>
            </a:r>
            <a:r>
              <a:rPr lang="en-US" sz="5800" dirty="0" smtClean="0"/>
              <a:t>when Unix </a:t>
            </a:r>
            <a:r>
              <a:rPr lang="en-US" sz="5800" dirty="0"/>
              <a:t>was being developed by AT&amp;T, which, as it turned out, involved a </a:t>
            </a:r>
            <a:r>
              <a:rPr lang="en-US" sz="5800" dirty="0" smtClean="0"/>
              <a:t>series of </a:t>
            </a:r>
            <a:r>
              <a:rPr lang="en-US" sz="5800" dirty="0"/>
              <a:t>legal problems that were not resolved until 1995, when FreeBSD 2.0 </a:t>
            </a:r>
            <a:r>
              <a:rPr lang="en-US" sz="5800" dirty="0" smtClean="0"/>
              <a:t>was published </a:t>
            </a:r>
            <a:r>
              <a:rPr lang="en-US" sz="5800" dirty="0"/>
              <a:t>without the original code developed by AT&amp;T but based on </a:t>
            </a:r>
            <a:r>
              <a:rPr lang="en-US" sz="5800" dirty="0" smtClean="0"/>
              <a:t>4.4BSD-</a:t>
            </a:r>
            <a:r>
              <a:rPr lang="en-US" sz="5800" dirty="0"/>
              <a:t>Lite, a light version of 4.4BSD (in which many of the modules had been eliminated for legal reasons, apart from the fact that the port for Intel systems </a:t>
            </a:r>
            <a:r>
              <a:rPr lang="en-US" sz="5800" dirty="0" smtClean="0"/>
              <a:t>was still </a:t>
            </a:r>
            <a:r>
              <a:rPr lang="en-US" sz="5800" dirty="0"/>
              <a:t>incomplete) that was released by the University of California.</a:t>
            </a:r>
            <a:r>
              <a:rPr lang="en-US" dirty="0"/>
              <a:t/>
            </a:r>
            <a:br>
              <a:rPr lang="en-US" dirty="0"/>
            </a:br>
            <a:r>
              <a:rPr lang="en-US" dirty="0"/>
              <a:t/>
            </a:r>
            <a:br>
              <a:rPr lang="en-US" dirty="0"/>
            </a:br>
            <a:r>
              <a:rPr lang="en-US" dirty="0"/>
              <a:t/>
            </a:r>
            <a:br>
              <a:rPr lang="en-US" dirty="0"/>
            </a:br>
            <a:r>
              <a:rPr lang="en-US" dirty="0"/>
              <a:t/>
            </a:r>
            <a:br>
              <a:rPr lang="en-US" dirty="0"/>
            </a:br>
            <a:endParaRPr lang="en-US" dirty="0"/>
          </a:p>
          <a:p>
            <a:pPr marL="109728" indent="0">
              <a:buNone/>
            </a:pP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12501110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FreeBSD</a:t>
            </a:r>
            <a:endParaRPr lang="en-US" dirty="0"/>
          </a:p>
        </p:txBody>
      </p:sp>
      <p:sp>
        <p:nvSpPr>
          <p:cNvPr id="3" name="Content Placeholder 2"/>
          <p:cNvSpPr>
            <a:spLocks noGrp="1"/>
          </p:cNvSpPr>
          <p:nvPr>
            <p:ph idx="1"/>
          </p:nvPr>
        </p:nvSpPr>
        <p:spPr>
          <a:xfrm>
            <a:off x="457200" y="1389888"/>
            <a:ext cx="8229600" cy="5010912"/>
          </a:xfrm>
        </p:spPr>
        <p:txBody>
          <a:bodyPr>
            <a:normAutofit fontScale="40000" lnSpcReduction="20000"/>
          </a:bodyPr>
          <a:lstStyle/>
          <a:p>
            <a:r>
              <a:rPr lang="en-US" sz="4000" dirty="0"/>
              <a:t>The main objective of the FreeBSD project is the creation of an operating system that can be used without any type of obligations or ties, but that has </a:t>
            </a:r>
            <a:r>
              <a:rPr lang="en-US" sz="4000" dirty="0" smtClean="0"/>
              <a:t>all the </a:t>
            </a:r>
            <a:r>
              <a:rPr lang="en-US" sz="4000" dirty="0"/>
              <a:t>advantages of code availability and is carefully processed to guarantee the</a:t>
            </a:r>
            <a:br>
              <a:rPr lang="en-US" sz="4000" dirty="0"/>
            </a:br>
            <a:r>
              <a:rPr lang="en-US" sz="4000" dirty="0"/>
              <a:t>quality of the product. </a:t>
            </a:r>
            <a:endParaRPr lang="en-US" sz="4000" dirty="0" smtClean="0"/>
          </a:p>
          <a:p>
            <a:endParaRPr lang="en-US" sz="4000" dirty="0"/>
          </a:p>
          <a:p>
            <a:r>
              <a:rPr lang="en-US" sz="4000" dirty="0" smtClean="0"/>
              <a:t>The </a:t>
            </a:r>
            <a:r>
              <a:rPr lang="en-US" sz="4000" dirty="0"/>
              <a:t>user has the liberty to do whatever they like with</a:t>
            </a:r>
            <a:br>
              <a:rPr lang="en-US" sz="4000" dirty="0"/>
            </a:br>
            <a:r>
              <a:rPr lang="en-US" sz="4000" dirty="0"/>
              <a:t>the software, either by modifying it according to their wishes or by redistributing it in an open form or even in a closed form, under the terms that </a:t>
            </a:r>
            <a:r>
              <a:rPr lang="en-US" sz="4000" dirty="0" smtClean="0"/>
              <a:t>they wish</a:t>
            </a:r>
            <a:r>
              <a:rPr lang="en-US" sz="4000" dirty="0"/>
              <a:t>, with or without modifications. </a:t>
            </a:r>
            <a:endParaRPr lang="en-US" sz="4000" dirty="0" smtClean="0"/>
          </a:p>
          <a:p>
            <a:endParaRPr lang="en-US" sz="4000" dirty="0"/>
          </a:p>
          <a:p>
            <a:r>
              <a:rPr lang="en-US" sz="4000" dirty="0" smtClean="0"/>
              <a:t>As </a:t>
            </a:r>
            <a:r>
              <a:rPr lang="en-US" sz="4000" dirty="0"/>
              <a:t>the name itself indicates, the </a:t>
            </a:r>
            <a:r>
              <a:rPr lang="en-US" sz="4000" dirty="0" smtClean="0"/>
              <a:t>FreeBSD project </a:t>
            </a:r>
            <a:r>
              <a:rPr lang="en-US" sz="4000" dirty="0"/>
              <a:t>is based, therefore, on the philosophy of BSD licenses</a:t>
            </a:r>
            <a:r>
              <a:rPr lang="en-US" sz="4000" dirty="0" smtClean="0"/>
              <a:t>.</a:t>
            </a:r>
          </a:p>
          <a:p>
            <a:endParaRPr lang="en-US" sz="4000" dirty="0"/>
          </a:p>
          <a:p>
            <a:r>
              <a:rPr lang="en-US" sz="4000" dirty="0"/>
              <a:t>FreeBSD distributes its software in two forms: on the one hand, the </a:t>
            </a:r>
            <a:r>
              <a:rPr lang="en-US" sz="4000" dirty="0" smtClean="0"/>
              <a:t>ports, a </a:t>
            </a:r>
            <a:r>
              <a:rPr lang="en-US" sz="4000" dirty="0"/>
              <a:t>system that downloads the source codes, compiles them and installs </a:t>
            </a:r>
            <a:r>
              <a:rPr lang="en-US" sz="4000" dirty="0" smtClean="0"/>
              <a:t>the application </a:t>
            </a:r>
            <a:r>
              <a:rPr lang="en-US" sz="4000" dirty="0"/>
              <a:t>in the local computer, and on the other, the packages, which </a:t>
            </a:r>
            <a:r>
              <a:rPr lang="en-US" sz="4000" dirty="0" smtClean="0"/>
              <a:t>are simply </a:t>
            </a:r>
            <a:r>
              <a:rPr lang="en-US" sz="4000" dirty="0"/>
              <a:t>the source codes of the precompiled ports and, therefore, in binary. </a:t>
            </a:r>
            <a:r>
              <a:rPr lang="en-US" sz="4000" dirty="0" smtClean="0"/>
              <a:t>The most </a:t>
            </a:r>
            <a:r>
              <a:rPr lang="en-US" sz="4000" dirty="0"/>
              <a:t>important advantage of the ports over the packages is that the </a:t>
            </a:r>
            <a:r>
              <a:rPr lang="en-US" sz="4000" dirty="0" smtClean="0"/>
              <a:t>former allow </a:t>
            </a:r>
            <a:r>
              <a:rPr lang="en-US" sz="4000" dirty="0"/>
              <a:t>the user to configure and </a:t>
            </a:r>
            <a:r>
              <a:rPr lang="en-US" sz="4000" dirty="0" err="1"/>
              <a:t>optimise</a:t>
            </a:r>
            <a:r>
              <a:rPr lang="en-US" sz="4000" dirty="0"/>
              <a:t> the software for their computer. </a:t>
            </a:r>
            <a:r>
              <a:rPr lang="en-US" sz="4000" dirty="0" smtClean="0"/>
              <a:t>On the </a:t>
            </a:r>
            <a:r>
              <a:rPr lang="en-US" sz="4000" dirty="0"/>
              <a:t>other hand, in the package system, as they are already precompiled, </a:t>
            </a:r>
            <a:r>
              <a:rPr lang="en-US" sz="4000" dirty="0" smtClean="0"/>
              <a:t>it takes </a:t>
            </a:r>
            <a:r>
              <a:rPr lang="en-US" sz="4000" dirty="0"/>
              <a:t>much less time to install the software.</a:t>
            </a:r>
            <a:r>
              <a:rPr lang="en-US" dirty="0"/>
              <a:t/>
            </a:r>
            <a:br>
              <a:rPr lang="en-US" dirty="0"/>
            </a:br>
            <a:r>
              <a:rPr lang="en-US" dirty="0"/>
              <a:t/>
            </a:r>
            <a:br>
              <a:rPr lang="en-US" dirty="0"/>
            </a:br>
            <a:r>
              <a:rPr lang="en-US" dirty="0"/>
              <a:t/>
            </a:r>
            <a:br>
              <a:rPr lang="en-US" dirty="0"/>
            </a:br>
            <a:r>
              <a:rPr lang="en-US" dirty="0"/>
              <a:t/>
            </a:r>
            <a:br>
              <a:rPr lang="en-US" dirty="0"/>
            </a:br>
            <a:r>
              <a:rPr lang="en-US" dirty="0" smtClean="0"/>
              <a:t/>
            </a:r>
            <a:br>
              <a:rPr lang="en-US" dirty="0" smtClean="0"/>
            </a:br>
            <a:endParaRPr lang="en-US" dirty="0"/>
          </a:p>
        </p:txBody>
      </p:sp>
    </p:spTree>
    <p:extLst>
      <p:ext uri="{BB962C8B-B14F-4D97-AF65-F5344CB8AC3E}">
        <p14:creationId xmlns:p14="http://schemas.microsoft.com/office/powerpoint/2010/main" val="5092032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Summary of FreeBSD</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254" y="1676400"/>
            <a:ext cx="5243945" cy="4918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0905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fontScale="90000"/>
          </a:bodyPr>
          <a:lstStyle/>
          <a:p>
            <a:r>
              <a:rPr lang="en-US" dirty="0" smtClean="0"/>
              <a:t>Programming Languages Used in FreeBSD</a:t>
            </a:r>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828799"/>
            <a:ext cx="6781800" cy="43906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25956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KDE</a:t>
            </a:r>
            <a:endParaRPr lang="en-US" dirty="0"/>
          </a:p>
        </p:txBody>
      </p:sp>
      <p:sp>
        <p:nvSpPr>
          <p:cNvPr id="3" name="Content Placeholder 2"/>
          <p:cNvSpPr>
            <a:spLocks noGrp="1"/>
          </p:cNvSpPr>
          <p:nvPr>
            <p:ph idx="1"/>
          </p:nvPr>
        </p:nvSpPr>
        <p:spPr>
          <a:xfrm>
            <a:off x="457200" y="1389888"/>
            <a:ext cx="8229600" cy="5010912"/>
          </a:xfrm>
        </p:spPr>
        <p:txBody>
          <a:bodyPr>
            <a:normAutofit fontScale="55000" lnSpcReduction="20000"/>
          </a:bodyPr>
          <a:lstStyle/>
          <a:p>
            <a:r>
              <a:rPr lang="en-US" dirty="0"/>
              <a:t>Unix followers were quick to notice the outstanding </a:t>
            </a:r>
            <a:r>
              <a:rPr lang="en-US" dirty="0" smtClean="0"/>
              <a:t>success </a:t>
            </a:r>
            <a:r>
              <a:rPr lang="en-US" dirty="0"/>
              <a:t>of Windows </a:t>
            </a:r>
            <a:r>
              <a:rPr lang="en-US" dirty="0" smtClean="0"/>
              <a:t>95 and</a:t>
            </a:r>
            <a:r>
              <a:rPr lang="en-US" dirty="0"/>
              <a:t>, given that Unix-like environments did not have systems that were </a:t>
            </a:r>
            <a:r>
              <a:rPr lang="en-US" dirty="0" smtClean="0"/>
              <a:t>as intuitive </a:t>
            </a:r>
            <a:r>
              <a:rPr lang="en-US" dirty="0"/>
              <a:t>whilst still being free, they decided to get to work. The KDE K </a:t>
            </a:r>
            <a:r>
              <a:rPr lang="en-US" dirty="0" smtClean="0"/>
              <a:t>Desktop Environment </a:t>
            </a:r>
            <a:r>
              <a:rPr lang="en-US" dirty="0"/>
              <a:t>project was born from this effort in 1996; it was designed </a:t>
            </a:r>
            <a:r>
              <a:rPr lang="en-US" dirty="0" smtClean="0"/>
              <a:t>by Matthias </a:t>
            </a:r>
            <a:r>
              <a:rPr lang="en-US" dirty="0" err="1"/>
              <a:t>Ettrich</a:t>
            </a:r>
            <a:r>
              <a:rPr lang="en-US" dirty="0"/>
              <a:t> (creator of </a:t>
            </a:r>
            <a:r>
              <a:rPr lang="en-US" dirty="0" err="1"/>
              <a:t>LyX</a:t>
            </a:r>
            <a:r>
              <a:rPr lang="en-US" dirty="0"/>
              <a:t>, an editing program in the </a:t>
            </a:r>
            <a:r>
              <a:rPr lang="en-US" dirty="0" err="1"/>
              <a:t>TeX</a:t>
            </a:r>
            <a:r>
              <a:rPr lang="en-US" dirty="0"/>
              <a:t> typeset) </a:t>
            </a:r>
            <a:r>
              <a:rPr lang="en-US" dirty="0" smtClean="0"/>
              <a:t>and other </a:t>
            </a:r>
            <a:r>
              <a:rPr lang="en-US" dirty="0"/>
              <a:t>hackers</a:t>
            </a:r>
            <a:r>
              <a:rPr lang="en-US" dirty="0" smtClean="0"/>
              <a:t>.</a:t>
            </a:r>
          </a:p>
          <a:p>
            <a:endParaRPr lang="en-US" dirty="0" smtClean="0"/>
          </a:p>
          <a:p>
            <a:r>
              <a:rPr lang="en-US" dirty="0" smtClean="0"/>
              <a:t>Aim of the KDE Project:</a:t>
            </a:r>
          </a:p>
          <a:p>
            <a:pPr lvl="1"/>
            <a:r>
              <a:rPr lang="en-US" dirty="0" smtClean="0"/>
              <a:t>To </a:t>
            </a:r>
            <a:r>
              <a:rPr lang="en-US" dirty="0"/>
              <a:t>provide Unix-like systems with a user-friendly environment that was,</a:t>
            </a:r>
            <a:br>
              <a:rPr lang="en-US" dirty="0"/>
            </a:br>
            <a:r>
              <a:rPr lang="en-US" dirty="0"/>
              <a:t>at the same time, open, stable, trustworthy and </a:t>
            </a:r>
            <a:r>
              <a:rPr lang="en-US" dirty="0" smtClean="0"/>
              <a:t>powerful.</a:t>
            </a:r>
            <a:endParaRPr lang="en-US" dirty="0"/>
          </a:p>
          <a:p>
            <a:pPr lvl="1"/>
            <a:r>
              <a:rPr lang="en-US" dirty="0" smtClean="0"/>
              <a:t>To </a:t>
            </a:r>
            <a:r>
              <a:rPr lang="en-US" dirty="0"/>
              <a:t>develop a set of libraries for writing standard applications on a </a:t>
            </a:r>
            <a:r>
              <a:rPr lang="en-US" dirty="0" smtClean="0"/>
              <a:t>graphical system </a:t>
            </a:r>
            <a:r>
              <a:rPr lang="en-US" dirty="0"/>
              <a:t>for Unix </a:t>
            </a:r>
            <a:r>
              <a:rPr lang="en-US" dirty="0" smtClean="0"/>
              <a:t>X11.</a:t>
            </a:r>
            <a:endParaRPr lang="en-US" dirty="0"/>
          </a:p>
          <a:p>
            <a:pPr lvl="1"/>
            <a:r>
              <a:rPr lang="en-US" dirty="0" smtClean="0"/>
              <a:t>To </a:t>
            </a:r>
            <a:r>
              <a:rPr lang="en-US" dirty="0"/>
              <a:t>create a series of applications that would allow the user to achieve </a:t>
            </a:r>
            <a:r>
              <a:rPr lang="en-US" dirty="0" smtClean="0"/>
              <a:t>their objectives </a:t>
            </a:r>
            <a:r>
              <a:rPr lang="en-US" dirty="0"/>
              <a:t>effectively and efficiently</a:t>
            </a:r>
            <a:r>
              <a:rPr lang="en-US" dirty="0" smtClean="0"/>
              <a:t>.</a:t>
            </a:r>
          </a:p>
          <a:p>
            <a:endParaRPr lang="en-US" dirty="0" smtClean="0"/>
          </a:p>
          <a:p>
            <a:r>
              <a:rPr lang="en-US" dirty="0" smtClean="0"/>
              <a:t>The KDE league:</a:t>
            </a:r>
          </a:p>
          <a:p>
            <a:pPr lvl="1"/>
            <a:r>
              <a:rPr lang="en-US" dirty="0" err="1" smtClean="0"/>
              <a:t>SuSe</a:t>
            </a:r>
            <a:r>
              <a:rPr lang="en-US" dirty="0" smtClean="0"/>
              <a:t> (now part of </a:t>
            </a:r>
            <a:r>
              <a:rPr lang="en-US" dirty="0" err="1" smtClean="0"/>
              <a:t>Novtell</a:t>
            </a:r>
            <a:r>
              <a:rPr lang="en-US" dirty="0" smtClean="0"/>
              <a:t>)</a:t>
            </a:r>
          </a:p>
          <a:p>
            <a:pPr lvl="1"/>
            <a:r>
              <a:rPr lang="en-US" dirty="0" err="1" smtClean="0"/>
              <a:t>Mandriva</a:t>
            </a:r>
            <a:r>
              <a:rPr lang="en-US" dirty="0" smtClean="0"/>
              <a:t> Distribution</a:t>
            </a:r>
          </a:p>
          <a:p>
            <a:pPr lvl="1"/>
            <a:r>
              <a:rPr lang="en-US" dirty="0" err="1" smtClean="0"/>
              <a:t>Trolltech</a:t>
            </a: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3525956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66800"/>
          </a:xfrm>
        </p:spPr>
        <p:txBody>
          <a:bodyPr/>
          <a:lstStyle/>
          <a:p>
            <a:r>
              <a:rPr lang="en-US" dirty="0" smtClean="0"/>
              <a:t>Summary of KDE</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942975"/>
            <a:ext cx="5181600" cy="5771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25956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fontScale="90000"/>
          </a:bodyPr>
          <a:lstStyle/>
          <a:p>
            <a:r>
              <a:rPr lang="en-US" dirty="0" smtClean="0"/>
              <a:t>Programming Languages used in KDE</a:t>
            </a:r>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447799"/>
            <a:ext cx="5257800" cy="3497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25956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GNOME and History</a:t>
            </a:r>
            <a:endParaRPr lang="en-US" dirty="0"/>
          </a:p>
        </p:txBody>
      </p:sp>
      <p:sp>
        <p:nvSpPr>
          <p:cNvPr id="3" name="Content Placeholder 2"/>
          <p:cNvSpPr>
            <a:spLocks noGrp="1"/>
          </p:cNvSpPr>
          <p:nvPr>
            <p:ph idx="1"/>
          </p:nvPr>
        </p:nvSpPr>
        <p:spPr>
          <a:xfrm>
            <a:off x="457200" y="1389888"/>
            <a:ext cx="8229600" cy="5010912"/>
          </a:xfrm>
        </p:spPr>
        <p:txBody>
          <a:bodyPr>
            <a:normAutofit fontScale="55000" lnSpcReduction="20000"/>
          </a:bodyPr>
          <a:lstStyle/>
          <a:p>
            <a:pPr algn="just"/>
            <a:r>
              <a:rPr lang="en-US" dirty="0"/>
              <a:t>The main objective of the GNOME project is to create a desktop system for the</a:t>
            </a:r>
            <a:br>
              <a:rPr lang="en-US" dirty="0"/>
            </a:br>
            <a:r>
              <a:rPr lang="en-US" dirty="0"/>
              <a:t>end user that is complete, free and easy to use. Likewise, the idea is for GNOME</a:t>
            </a:r>
            <a:br>
              <a:rPr lang="en-US" dirty="0"/>
            </a:br>
            <a:r>
              <a:rPr lang="en-US" dirty="0"/>
              <a:t>to be a very powerful platform for developers. The initials GNOME stand for</a:t>
            </a:r>
            <a:br>
              <a:rPr lang="en-US" dirty="0"/>
            </a:br>
            <a:r>
              <a:rPr lang="en-US" dirty="0"/>
              <a:t>GNU Network Object Model Environment. From its name, we see that GNOME is</a:t>
            </a:r>
            <a:br>
              <a:rPr lang="en-US" dirty="0"/>
            </a:br>
            <a:r>
              <a:rPr lang="en-US" dirty="0"/>
              <a:t>part of the GNU project. Currently, all the code contained in GNOME must be</a:t>
            </a:r>
            <a:br>
              <a:rPr lang="en-US" dirty="0"/>
            </a:br>
            <a:r>
              <a:rPr lang="en-US" dirty="0"/>
              <a:t>under a GNU GPL or a GNU LGPL license</a:t>
            </a:r>
            <a:r>
              <a:rPr lang="en-US" dirty="0" smtClean="0"/>
              <a:t>.</a:t>
            </a:r>
          </a:p>
          <a:p>
            <a:pPr algn="just"/>
            <a:endParaRPr lang="en-US" dirty="0"/>
          </a:p>
          <a:p>
            <a:pPr algn="just"/>
            <a:r>
              <a:rPr lang="en-US" dirty="0"/>
              <a:t>GNOME was started on August </a:t>
            </a:r>
            <a:r>
              <a:rPr lang="en-US" dirty="0" smtClean="0"/>
              <a:t>15th</a:t>
            </a:r>
            <a:r>
              <a:rPr lang="en-US" dirty="0"/>
              <a:t> 1997 by Miguel de </a:t>
            </a:r>
            <a:r>
              <a:rPr lang="en-US" dirty="0" err="1"/>
              <a:t>Icaza</a:t>
            </a:r>
            <a:r>
              <a:rPr lang="en-US" dirty="0"/>
              <a:t> and Federico </a:t>
            </a:r>
            <a:r>
              <a:rPr lang="en-US" dirty="0" smtClean="0"/>
              <a:t>Mena</a:t>
            </a:r>
            <a:r>
              <a:rPr lang="en-US" dirty="0"/>
              <a:t> as a free software project to develop a desktop environment and applications for it</a:t>
            </a:r>
            <a:r>
              <a:rPr lang="en-US" dirty="0" smtClean="0"/>
              <a:t>.</a:t>
            </a:r>
            <a:r>
              <a:rPr lang="en-US" dirty="0"/>
              <a:t> It was founded in part because K Desktop Environment, an already existing free software desktop environment, relied on the Qt widget toolkit which used a proprietary software license until version 2.0 (June 1999</a:t>
            </a:r>
            <a:r>
              <a:rPr lang="en-US" dirty="0" smtClean="0"/>
              <a:t>).In </a:t>
            </a:r>
            <a:r>
              <a:rPr lang="en-US" dirty="0"/>
              <a:t>place of Qt, the GTK+ toolkit was chosen as the base of GNOME. GTK+ uses the GNU Lesser General Public License (LGPL), a free software license that allows software linking to it to use a much wider set of licenses, including proprietary software </a:t>
            </a:r>
            <a:r>
              <a:rPr lang="en-US" dirty="0" smtClean="0"/>
              <a:t>licenses.</a:t>
            </a:r>
            <a:r>
              <a:rPr lang="en-US" baseline="30000" dirty="0"/>
              <a:t> </a:t>
            </a:r>
            <a:r>
              <a:rPr lang="en-US" dirty="0" smtClean="0"/>
              <a:t>GNOME </a:t>
            </a:r>
            <a:r>
              <a:rPr lang="en-US" dirty="0"/>
              <a:t>itself is licensed under the LGPL for its libraries, and the GNU General Public License (GPL) for its applications</a:t>
            </a:r>
            <a:br>
              <a:rPr lang="en-US" dirty="0"/>
            </a:br>
            <a:r>
              <a:rPr lang="en-US" dirty="0"/>
              <a:t/>
            </a:r>
            <a:br>
              <a:rPr lang="en-US" dirty="0"/>
            </a:br>
            <a:endParaRPr lang="en-US" dirty="0"/>
          </a:p>
        </p:txBody>
      </p:sp>
    </p:spTree>
    <p:extLst>
      <p:ext uri="{BB962C8B-B14F-4D97-AF65-F5344CB8AC3E}">
        <p14:creationId xmlns:p14="http://schemas.microsoft.com/office/powerpoint/2010/main" val="23525956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The 70’s and 80’s</a:t>
            </a:r>
            <a:endParaRPr lang="en-US" dirty="0"/>
          </a:p>
        </p:txBody>
      </p:sp>
      <p:sp>
        <p:nvSpPr>
          <p:cNvPr id="3" name="Content Placeholder 2"/>
          <p:cNvSpPr>
            <a:spLocks noGrp="1"/>
          </p:cNvSpPr>
          <p:nvPr>
            <p:ph idx="1"/>
          </p:nvPr>
        </p:nvSpPr>
        <p:spPr>
          <a:xfrm>
            <a:off x="457200" y="1389888"/>
            <a:ext cx="8229600" cy="5010912"/>
          </a:xfrm>
        </p:spPr>
        <p:txBody>
          <a:bodyPr>
            <a:normAutofit fontScale="70000" lnSpcReduction="20000"/>
          </a:bodyPr>
          <a:lstStyle/>
          <a:p>
            <a:r>
              <a:rPr lang="en-US" dirty="0"/>
              <a:t>SPICE (Simulation Program with Integrated Circuit Emphasis) is a </a:t>
            </a:r>
            <a:r>
              <a:rPr lang="en-US" dirty="0" smtClean="0"/>
              <a:t>program developed </a:t>
            </a:r>
            <a:r>
              <a:rPr lang="en-US" dirty="0"/>
              <a:t>by the University of California, in Berkeley, in order to simulate </a:t>
            </a:r>
            <a:r>
              <a:rPr lang="en-US" dirty="0" smtClean="0"/>
              <a:t>the electrical </a:t>
            </a:r>
            <a:r>
              <a:rPr lang="en-US" dirty="0"/>
              <a:t>characteristics of an integrated circuit. </a:t>
            </a:r>
            <a:endParaRPr lang="en-US" dirty="0" smtClean="0"/>
          </a:p>
          <a:p>
            <a:endParaRPr lang="en-US" dirty="0"/>
          </a:p>
          <a:p>
            <a:r>
              <a:rPr lang="en-US" dirty="0" smtClean="0"/>
              <a:t>It </a:t>
            </a:r>
            <a:r>
              <a:rPr lang="en-US" dirty="0"/>
              <a:t>was developed and </a:t>
            </a:r>
            <a:r>
              <a:rPr lang="en-US" dirty="0" smtClean="0"/>
              <a:t>placed in </a:t>
            </a:r>
            <a:r>
              <a:rPr lang="en-US" dirty="0"/>
              <a:t>the public domain by its author, Donald O. Pederson, </a:t>
            </a:r>
            <a:r>
              <a:rPr lang="en-US" dirty="0" smtClean="0"/>
              <a:t>in 1973.</a:t>
            </a:r>
          </a:p>
          <a:p>
            <a:pPr marL="109728" indent="0">
              <a:buNone/>
            </a:pPr>
            <a:r>
              <a:rPr lang="en-US" dirty="0" smtClean="0"/>
              <a:t> </a:t>
            </a:r>
          </a:p>
          <a:p>
            <a:r>
              <a:rPr lang="en-US" dirty="0" smtClean="0"/>
              <a:t>SPICE was originally </a:t>
            </a:r>
            <a:r>
              <a:rPr lang="en-US" dirty="0"/>
              <a:t>a teaching tool, and as such rapidly spread to universities worldwide. </a:t>
            </a:r>
            <a:endParaRPr lang="en-US" dirty="0" smtClean="0"/>
          </a:p>
          <a:p>
            <a:endParaRPr lang="en-US" dirty="0"/>
          </a:p>
          <a:p>
            <a:r>
              <a:rPr lang="en-US" dirty="0" smtClean="0"/>
              <a:t>There </a:t>
            </a:r>
            <a:r>
              <a:rPr lang="en-US" dirty="0"/>
              <a:t>it was used by many students of what was then an emerging discipline: integrated circuits design. </a:t>
            </a:r>
            <a:endParaRPr lang="en-US" dirty="0" smtClean="0"/>
          </a:p>
          <a:p>
            <a:endParaRPr lang="en-US" dirty="0"/>
          </a:p>
          <a:p>
            <a:r>
              <a:rPr lang="en-US" dirty="0" smtClean="0"/>
              <a:t>Because </a:t>
            </a:r>
            <a:r>
              <a:rPr lang="en-US" dirty="0"/>
              <a:t>it was in the public domain, </a:t>
            </a:r>
            <a:r>
              <a:rPr lang="en-US" dirty="0" smtClean="0"/>
              <a:t>SPICE could </a:t>
            </a:r>
            <a:r>
              <a:rPr lang="en-US" dirty="0"/>
              <a:t>be redistributed, modified, studied.</a:t>
            </a:r>
            <a:br>
              <a:rPr lang="en-US" dirty="0"/>
            </a:br>
            <a:r>
              <a:rPr lang="en-US" dirty="0"/>
              <a:t/>
            </a:r>
            <a:br>
              <a:rPr lang="en-US" dirty="0"/>
            </a:br>
            <a:endParaRPr lang="en-US" dirty="0"/>
          </a:p>
        </p:txBody>
      </p:sp>
    </p:spTree>
    <p:extLst>
      <p:ext uri="{BB962C8B-B14F-4D97-AF65-F5344CB8AC3E}">
        <p14:creationId xmlns:p14="http://schemas.microsoft.com/office/powerpoint/2010/main" val="37059709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lstStyle/>
          <a:p>
            <a:r>
              <a:rPr lang="en-US" dirty="0" smtClean="0"/>
              <a:t>Summary of GNOME</a:t>
            </a: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420" y="1108429"/>
            <a:ext cx="4497401" cy="1010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057400"/>
            <a:ext cx="4577178" cy="461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25956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fontScale="90000"/>
          </a:bodyPr>
          <a:lstStyle/>
          <a:p>
            <a:r>
              <a:rPr lang="en-US" dirty="0" smtClean="0"/>
              <a:t>Programming Languages Used in GNOME</a:t>
            </a:r>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76400"/>
            <a:ext cx="4610100" cy="224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175" y="3876675"/>
            <a:ext cx="4581525"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25956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a:bodyPr>
          <a:lstStyle/>
          <a:p>
            <a:r>
              <a:rPr lang="en-US" dirty="0" smtClean="0"/>
              <a:t>GNOME and KDE</a:t>
            </a:r>
            <a:endParaRPr lang="en-US" dirty="0"/>
          </a:p>
        </p:txBody>
      </p:sp>
      <p:pic>
        <p:nvPicPr>
          <p:cNvPr id="12290" name="Picture 2" descr="http://www.easylinux.de/Artikel/ausgabe/2006/05/035-kooperation/oefne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4828" y="1981200"/>
            <a:ext cx="8154988" cy="3214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8833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Apache</a:t>
            </a:r>
            <a:endParaRPr lang="en-US" dirty="0"/>
          </a:p>
        </p:txBody>
      </p:sp>
      <p:sp>
        <p:nvSpPr>
          <p:cNvPr id="3" name="Content Placeholder 2"/>
          <p:cNvSpPr>
            <a:spLocks noGrp="1"/>
          </p:cNvSpPr>
          <p:nvPr>
            <p:ph idx="1"/>
          </p:nvPr>
        </p:nvSpPr>
        <p:spPr>
          <a:xfrm>
            <a:off x="457200" y="1389888"/>
            <a:ext cx="8229600" cy="5010912"/>
          </a:xfrm>
        </p:spPr>
        <p:txBody>
          <a:bodyPr>
            <a:normAutofit fontScale="70000" lnSpcReduction="20000"/>
          </a:bodyPr>
          <a:lstStyle/>
          <a:p>
            <a:r>
              <a:rPr lang="en-US" dirty="0"/>
              <a:t>The </a:t>
            </a:r>
            <a:r>
              <a:rPr lang="en-US" b="1" dirty="0"/>
              <a:t>Apache HTTP </a:t>
            </a:r>
            <a:r>
              <a:rPr lang="en-US" b="1" dirty="0" smtClean="0"/>
              <a:t>Server</a:t>
            </a:r>
            <a:r>
              <a:rPr lang="en-US" dirty="0"/>
              <a:t> </a:t>
            </a:r>
            <a:r>
              <a:rPr lang="en-US" dirty="0" smtClean="0"/>
              <a:t> is </a:t>
            </a:r>
            <a:r>
              <a:rPr lang="en-US" dirty="0"/>
              <a:t>the world's most widely used web server software. Originally based on the NCSA </a:t>
            </a:r>
            <a:r>
              <a:rPr lang="en-US" dirty="0" err="1"/>
              <a:t>HTTPd</a:t>
            </a:r>
            <a:r>
              <a:rPr lang="en-US" dirty="0"/>
              <a:t> server, development of Apache began in early 1995 after work on the NCSA code stalled. Apache played a key role in the initial growth of the World Wide </a:t>
            </a:r>
            <a:r>
              <a:rPr lang="en-US" dirty="0" smtClean="0"/>
              <a:t>Web,</a:t>
            </a:r>
            <a:r>
              <a:rPr lang="en-US" baseline="30000" dirty="0"/>
              <a:t> </a:t>
            </a:r>
            <a:r>
              <a:rPr lang="en-US" dirty="0" smtClean="0"/>
              <a:t>quickly </a:t>
            </a:r>
            <a:r>
              <a:rPr lang="en-US" dirty="0"/>
              <a:t>overtaking NCSA </a:t>
            </a:r>
            <a:r>
              <a:rPr lang="en-US" dirty="0" err="1"/>
              <a:t>HTTPd</a:t>
            </a:r>
            <a:r>
              <a:rPr lang="en-US" dirty="0"/>
              <a:t> as the dominant </a:t>
            </a:r>
            <a:r>
              <a:rPr lang="en-US" dirty="0" smtClean="0"/>
              <a:t>HTTP server</a:t>
            </a:r>
            <a:r>
              <a:rPr lang="en-US" dirty="0"/>
              <a:t>, and has remained most popular since April 1996. In 2009, it became the first web server software to serve more than 100 million websites</a:t>
            </a:r>
            <a:r>
              <a:rPr lang="en-US" dirty="0" smtClean="0"/>
              <a:t>.</a:t>
            </a:r>
          </a:p>
          <a:p>
            <a:endParaRPr lang="en-US" dirty="0"/>
          </a:p>
          <a:p>
            <a:r>
              <a:rPr lang="en-US" dirty="0"/>
              <a:t>Apache is developed and maintained by an open community of developers under the auspices of the Apache Software Foundation. Most commonly used on a Unix-like system (usually GNU/Linux</a:t>
            </a:r>
            <a:r>
              <a:rPr lang="en-US" dirty="0" smtClean="0"/>
              <a:t>),</a:t>
            </a:r>
            <a:r>
              <a:rPr lang="en-US" baseline="30000" dirty="0"/>
              <a:t> </a:t>
            </a:r>
            <a:r>
              <a:rPr lang="en-US" dirty="0" smtClean="0"/>
              <a:t>the </a:t>
            </a:r>
            <a:r>
              <a:rPr lang="en-US" dirty="0"/>
              <a:t>software is available for a wide variety of operating systems, besides Unix and </a:t>
            </a:r>
            <a:r>
              <a:rPr lang="en-US" dirty="0" err="1"/>
              <a:t>GNU+Linux</a:t>
            </a:r>
            <a:r>
              <a:rPr lang="en-US" dirty="0"/>
              <a:t>, including eComStation, Microsoft Windows, NetWare, OpenVMS, OS/2, and TPF. Released under </a:t>
            </a:r>
            <a:r>
              <a:rPr lang="en-US" dirty="0" smtClean="0"/>
              <a:t>the Apache </a:t>
            </a:r>
            <a:r>
              <a:rPr lang="en-US" dirty="0"/>
              <a:t>License, Apache is free and open-source software.</a:t>
            </a:r>
          </a:p>
          <a:p>
            <a:endParaRPr lang="en-US" dirty="0" smtClean="0"/>
          </a:p>
          <a:p>
            <a:r>
              <a:rPr lang="en-US" dirty="0" smtClean="0"/>
              <a:t>As </a:t>
            </a:r>
            <a:r>
              <a:rPr lang="en-US" dirty="0"/>
              <a:t>of June 2013, Apache was estimated to serve 54.2% of all active websites and 53.3% of the top servers across all domains.</a:t>
            </a:r>
          </a:p>
          <a:p>
            <a:pPr algn="just"/>
            <a:endParaRPr lang="en-US" dirty="0"/>
          </a:p>
        </p:txBody>
      </p:sp>
    </p:spTree>
    <p:extLst>
      <p:ext uri="{BB962C8B-B14F-4D97-AF65-F5344CB8AC3E}">
        <p14:creationId xmlns:p14="http://schemas.microsoft.com/office/powerpoint/2010/main" val="8096958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History of Apache</a:t>
            </a:r>
            <a:endParaRPr lang="en-US" dirty="0"/>
          </a:p>
        </p:txBody>
      </p:sp>
      <p:sp>
        <p:nvSpPr>
          <p:cNvPr id="3" name="Content Placeholder 2"/>
          <p:cNvSpPr>
            <a:spLocks noGrp="1"/>
          </p:cNvSpPr>
          <p:nvPr>
            <p:ph idx="1"/>
          </p:nvPr>
        </p:nvSpPr>
        <p:spPr>
          <a:xfrm>
            <a:off x="457200" y="1389888"/>
            <a:ext cx="8229600" cy="5010912"/>
          </a:xfrm>
        </p:spPr>
        <p:txBody>
          <a:bodyPr>
            <a:normAutofit fontScale="25000" lnSpcReduction="20000"/>
          </a:bodyPr>
          <a:lstStyle/>
          <a:p>
            <a:r>
              <a:rPr lang="en-US" sz="6400" dirty="0"/>
              <a:t>In March 1989, Tim Berners Lee, an English scientist that worked in the </a:t>
            </a:r>
            <a:r>
              <a:rPr lang="en-US" sz="6400" dirty="0" smtClean="0"/>
              <a:t>CERN (Switzerland</a:t>
            </a:r>
            <a:r>
              <a:rPr lang="en-US" sz="6400" dirty="0"/>
              <a:t>) proposed a new method for managing the huge amount of information from the CERN projects. The method would be a network of hyperlinked documents (hypertext, as Ted Nelson had called it already in 1965</a:t>
            </a:r>
            <a:r>
              <a:rPr lang="en-US" sz="6400" dirty="0" smtClean="0"/>
              <a:t>); the </a:t>
            </a:r>
            <a:r>
              <a:rPr lang="en-US" sz="6400" dirty="0"/>
              <a:t>WWW was born. However, it was not until November 1990 that the </a:t>
            </a:r>
            <a:r>
              <a:rPr lang="en-US" sz="6400" dirty="0" smtClean="0"/>
              <a:t>first WWW </a:t>
            </a:r>
            <a:r>
              <a:rPr lang="en-US" sz="6400" dirty="0"/>
              <a:t>software was unveiled: a package called the World Wide Web </a:t>
            </a:r>
            <a:r>
              <a:rPr lang="en-US" sz="6400" dirty="0" smtClean="0"/>
              <a:t>included a </a:t>
            </a:r>
            <a:r>
              <a:rPr lang="en-US" sz="6400" dirty="0"/>
              <a:t>web browser with a graphic interface and a WYSIWYG ("what you see is </a:t>
            </a:r>
            <a:r>
              <a:rPr lang="en-US" sz="6400" dirty="0" smtClean="0"/>
              <a:t>what you </a:t>
            </a:r>
            <a:r>
              <a:rPr lang="en-US" sz="6400" dirty="0"/>
              <a:t>get") editor. Two years later, the list of WWW servers had </a:t>
            </a:r>
            <a:r>
              <a:rPr lang="en-US" sz="6400" dirty="0" smtClean="0"/>
              <a:t>approximately thirty </a:t>
            </a:r>
            <a:r>
              <a:rPr lang="en-US" sz="6400" dirty="0"/>
              <a:t>entries, including NCSA </a:t>
            </a:r>
            <a:r>
              <a:rPr lang="en-US" sz="6400" dirty="0" err="1"/>
              <a:t>HTTPd</a:t>
            </a:r>
            <a:r>
              <a:rPr lang="en-US" sz="6400" dirty="0" smtClean="0"/>
              <a:t>.</a:t>
            </a:r>
          </a:p>
          <a:p>
            <a:endParaRPr lang="en-US" sz="6400" dirty="0" smtClean="0"/>
          </a:p>
          <a:p>
            <a:r>
              <a:rPr lang="en-US" sz="6400" dirty="0" smtClean="0"/>
              <a:t>The </a:t>
            </a:r>
            <a:r>
              <a:rPr lang="en-US" sz="6400" dirty="0"/>
              <a:t>real history of Apache began when Rob Mc Cool left the NCSA in </a:t>
            </a:r>
            <a:r>
              <a:rPr lang="en-US" sz="6400" dirty="0" smtClean="0"/>
              <a:t>March 1995</a:t>
            </a:r>
            <a:r>
              <a:rPr lang="en-US" sz="6400" dirty="0"/>
              <a:t>. Apache 0.2 would be born on 18th March 1995, based on the </a:t>
            </a:r>
            <a:r>
              <a:rPr lang="en-US" sz="6400" dirty="0" smtClean="0"/>
              <a:t>NCSA </a:t>
            </a:r>
            <a:r>
              <a:rPr lang="en-US" sz="6400" dirty="0" err="1" smtClean="0"/>
              <a:t>HTTPd</a:t>
            </a:r>
            <a:r>
              <a:rPr lang="en-US" sz="6400" dirty="0" smtClean="0"/>
              <a:t> </a:t>
            </a:r>
            <a:r>
              <a:rPr lang="en-US" sz="6400" dirty="0"/>
              <a:t>1.3 server, built by Rob McCool himself while he was at NCSA. </a:t>
            </a:r>
            <a:r>
              <a:rPr lang="en-US" sz="6400" dirty="0" smtClean="0"/>
              <a:t>During those </a:t>
            </a:r>
            <a:r>
              <a:rPr lang="en-US" sz="6400" dirty="0"/>
              <a:t>first months, Apache was a collection of patches applied to the NCSA</a:t>
            </a:r>
            <a:br>
              <a:rPr lang="en-US" sz="6400" dirty="0"/>
            </a:br>
            <a:r>
              <a:rPr lang="en-US" sz="6400" dirty="0"/>
              <a:t>server, until Robert </a:t>
            </a:r>
            <a:r>
              <a:rPr lang="en-US" sz="6400" dirty="0" err="1"/>
              <a:t>Thau</a:t>
            </a:r>
            <a:r>
              <a:rPr lang="en-US" sz="6400" dirty="0"/>
              <a:t> launches Shambhala 0.1, an almost complete reimplementation that </a:t>
            </a:r>
            <a:r>
              <a:rPr lang="en-US" sz="6400" dirty="0" smtClean="0"/>
              <a:t>already included </a:t>
            </a:r>
            <a:r>
              <a:rPr lang="en-US" sz="6400" dirty="0"/>
              <a:t>the API for the modules that </a:t>
            </a:r>
            <a:r>
              <a:rPr lang="en-US" sz="6400" dirty="0" smtClean="0"/>
              <a:t>subsequently turned </a:t>
            </a:r>
            <a:r>
              <a:rPr lang="en-US" sz="6400" dirty="0"/>
              <a:t>out to be so successful</a:t>
            </a:r>
            <a:r>
              <a:rPr lang="en-US" sz="6400" dirty="0" smtClean="0"/>
              <a:t>.</a:t>
            </a:r>
          </a:p>
          <a:p>
            <a:endParaRPr lang="en-US" sz="6400" dirty="0" smtClean="0"/>
          </a:p>
          <a:p>
            <a:r>
              <a:rPr lang="en-US" sz="6400" dirty="0" smtClean="0"/>
              <a:t>The </a:t>
            </a:r>
            <a:r>
              <a:rPr lang="en-US" sz="6400" dirty="0"/>
              <a:t>first stable version of Apache did not appear until January 1996, </a:t>
            </a:r>
            <a:r>
              <a:rPr lang="en-US" sz="6400" dirty="0" smtClean="0"/>
              <a:t>when Apache </a:t>
            </a:r>
            <a:r>
              <a:rPr lang="en-US" sz="6400" dirty="0"/>
              <a:t>1.0 was released, which included the loading of modules in </a:t>
            </a:r>
            <a:r>
              <a:rPr lang="en-US" sz="6400" dirty="0" smtClean="0"/>
              <a:t>test-mode runtime</a:t>
            </a:r>
            <a:r>
              <a:rPr lang="en-US" sz="6400" dirty="0"/>
              <a:t>, as well as other interesting functions.</a:t>
            </a:r>
            <a:br>
              <a:rPr lang="en-US" sz="6400" dirty="0"/>
            </a:br>
            <a:r>
              <a:rPr lang="en-US" sz="6400" dirty="0"/>
              <a:t/>
            </a:r>
            <a:br>
              <a:rPr lang="en-US" sz="6400" dirty="0"/>
            </a:br>
            <a:r>
              <a:rPr lang="en-US" sz="6400" dirty="0" smtClean="0"/>
              <a:t>In </a:t>
            </a:r>
            <a:r>
              <a:rPr lang="en-US" sz="6400" dirty="0"/>
              <a:t>the meantime, in June 1998, IBM decided that, instead of developing </a:t>
            </a:r>
            <a:r>
              <a:rPr lang="en-US" sz="6400" dirty="0" smtClean="0"/>
              <a:t>its own </a:t>
            </a:r>
            <a:r>
              <a:rPr lang="en-US" sz="6400" dirty="0"/>
              <a:t>HTTP, it would use Apache as the engine of its product WebSphere. </a:t>
            </a:r>
            <a:r>
              <a:rPr lang="en-US" sz="6400" dirty="0" smtClean="0"/>
              <a:t>This was </a:t>
            </a:r>
            <a:r>
              <a:rPr lang="en-US" sz="6400" dirty="0"/>
              <a:t>interpreted as a huge endorsement for the Apache </a:t>
            </a:r>
            <a:r>
              <a:rPr lang="en-US" sz="6400" dirty="0" smtClean="0"/>
              <a:t>project.</a:t>
            </a: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352595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Summary of Apache</a:t>
            </a: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524000"/>
            <a:ext cx="6296025" cy="466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97345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fontScale="90000"/>
          </a:bodyPr>
          <a:lstStyle/>
          <a:p>
            <a:r>
              <a:rPr lang="en-US" dirty="0" smtClean="0"/>
              <a:t>Programming Languages Used in  Apache</a:t>
            </a:r>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828800"/>
            <a:ext cx="5112084"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72770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History of Mozilla</a:t>
            </a:r>
            <a:endParaRPr lang="en-US" dirty="0"/>
          </a:p>
        </p:txBody>
      </p:sp>
      <p:sp>
        <p:nvSpPr>
          <p:cNvPr id="3" name="Content Placeholder 2"/>
          <p:cNvSpPr>
            <a:spLocks noGrp="1"/>
          </p:cNvSpPr>
          <p:nvPr>
            <p:ph idx="1"/>
          </p:nvPr>
        </p:nvSpPr>
        <p:spPr>
          <a:xfrm>
            <a:off x="457200" y="1389888"/>
            <a:ext cx="8229600" cy="5010912"/>
          </a:xfrm>
        </p:spPr>
        <p:txBody>
          <a:bodyPr>
            <a:noAutofit/>
          </a:bodyPr>
          <a:lstStyle/>
          <a:p>
            <a:r>
              <a:rPr lang="en-US" sz="1400" dirty="0"/>
              <a:t>As was the case with Apache's predecessor, it was the NCSA </a:t>
            </a:r>
            <a:br>
              <a:rPr lang="en-US" sz="1400" dirty="0"/>
            </a:br>
            <a:r>
              <a:rPr lang="en-US" sz="1400" dirty="0" smtClean="0"/>
              <a:t>( NEXTGENERATION</a:t>
            </a:r>
            <a:r>
              <a:rPr lang="en-US" sz="1400" dirty="0"/>
              <a:t> COMMUNICATOR SOURCE </a:t>
            </a:r>
            <a:r>
              <a:rPr lang="en-US" sz="1400" dirty="0" smtClean="0"/>
              <a:t>CODE) where </a:t>
            </a:r>
            <a:r>
              <a:rPr lang="en-US" sz="1400" dirty="0"/>
              <a:t>the </a:t>
            </a:r>
            <a:r>
              <a:rPr lang="en-US" sz="1400" dirty="0" smtClean="0"/>
              <a:t>first complete </a:t>
            </a:r>
            <a:r>
              <a:rPr lang="en-US" sz="1400" dirty="0"/>
              <a:t>Internet browser, Mosaic, was "born" in 1993. </a:t>
            </a:r>
            <a:endParaRPr lang="en-US" sz="1400" dirty="0" smtClean="0"/>
          </a:p>
          <a:p>
            <a:endParaRPr lang="en-US" sz="1400" dirty="0"/>
          </a:p>
          <a:p>
            <a:r>
              <a:rPr lang="en-US" sz="1400" dirty="0"/>
              <a:t>T</a:t>
            </a:r>
            <a:r>
              <a:rPr lang="en-US" sz="1400" dirty="0" smtClean="0"/>
              <a:t>he </a:t>
            </a:r>
            <a:r>
              <a:rPr lang="en-US" sz="1400" dirty="0"/>
              <a:t>development team, with Marc Andreessen and Jim Clark at the </a:t>
            </a:r>
            <a:r>
              <a:rPr lang="en-US" sz="1400" dirty="0" smtClean="0"/>
              <a:t>helm, created </a:t>
            </a:r>
            <a:r>
              <a:rPr lang="en-US" sz="1400" dirty="0"/>
              <a:t>a small company in order to write, starting from zero (as there </a:t>
            </a:r>
            <a:r>
              <a:rPr lang="en-US" sz="1400" dirty="0" smtClean="0"/>
              <a:t>were problems </a:t>
            </a:r>
            <a:r>
              <a:rPr lang="en-US" sz="1400" dirty="0"/>
              <a:t>with the copyright on the code of Mosaic and the technical design </a:t>
            </a:r>
            <a:r>
              <a:rPr lang="en-US" sz="1400" dirty="0" smtClean="0"/>
              <a:t>of the </a:t>
            </a:r>
            <a:r>
              <a:rPr lang="en-US" sz="1400" dirty="0"/>
              <a:t>program had its </a:t>
            </a:r>
            <a:r>
              <a:rPr lang="en-US" sz="1400" dirty="0" smtClean="0"/>
              <a:t>limitations.</a:t>
            </a:r>
          </a:p>
          <a:p>
            <a:endParaRPr lang="en-US" sz="1400" dirty="0"/>
          </a:p>
          <a:p>
            <a:r>
              <a:rPr lang="en-US" sz="1400" dirty="0"/>
              <a:t>Netscape Communicator browser, which was, unarguably, the leader of </a:t>
            </a:r>
            <a:r>
              <a:rPr lang="en-US" sz="1400" dirty="0" smtClean="0"/>
              <a:t>the market </a:t>
            </a:r>
            <a:r>
              <a:rPr lang="en-US" sz="1400" dirty="0"/>
              <a:t>of Internet browsers until the arrival of Microsoft Internet Explorer</a:t>
            </a:r>
            <a:r>
              <a:rPr lang="en-US" sz="1400" dirty="0" smtClean="0"/>
              <a:t>.</a:t>
            </a:r>
          </a:p>
          <a:p>
            <a:endParaRPr lang="en-US" sz="1400" dirty="0"/>
          </a:p>
          <a:p>
            <a:r>
              <a:rPr lang="en-US" sz="1400" dirty="0"/>
              <a:t>Around 1997, Netscape's market share had dropped sharply due to the </a:t>
            </a:r>
            <a:r>
              <a:rPr lang="en-US" sz="1400" dirty="0" smtClean="0"/>
              <a:t>spread of </a:t>
            </a:r>
            <a:r>
              <a:rPr lang="en-US" sz="1400" dirty="0"/>
              <a:t>Microsoft Explorer; consequently, Netscape Inc. was studying new ways </a:t>
            </a:r>
            <a:r>
              <a:rPr lang="en-US" sz="1400" dirty="0" smtClean="0"/>
              <a:t>of recovering </a:t>
            </a:r>
            <a:r>
              <a:rPr lang="en-US" sz="1400" dirty="0"/>
              <a:t>its previous dominance. </a:t>
            </a:r>
            <a:endParaRPr lang="en-US" sz="1400" dirty="0" smtClean="0"/>
          </a:p>
          <a:p>
            <a:endParaRPr lang="en-US" sz="1400" dirty="0"/>
          </a:p>
          <a:p>
            <a:r>
              <a:rPr lang="en-US" sz="1400" dirty="0"/>
              <a:t>In January 1998, Netscape Inc. officially announced that it would </a:t>
            </a:r>
            <a:r>
              <a:rPr lang="en-US" sz="1400" dirty="0" smtClean="0"/>
              <a:t>publicly release </a:t>
            </a:r>
            <a:r>
              <a:rPr lang="en-US" sz="1400" dirty="0"/>
              <a:t>the source code of its browser, marking an extremely important milestone within the short history of free software: a company was going to publish the whole of the source code of an application that had been a </a:t>
            </a:r>
            <a:r>
              <a:rPr lang="en-US" sz="1400" dirty="0" smtClean="0"/>
              <a:t>commercial product </a:t>
            </a:r>
            <a:r>
              <a:rPr lang="en-US" sz="1400" dirty="0"/>
              <a:t>up until then, under a free software license. </a:t>
            </a:r>
            <a:endParaRPr lang="en-US" sz="1400" dirty="0" smtClean="0"/>
          </a:p>
          <a:p>
            <a:endParaRPr lang="en-US" sz="1400" dirty="0"/>
          </a:p>
          <a:p>
            <a:r>
              <a:rPr lang="en-US" sz="1400" dirty="0"/>
              <a:t>The Mozilla project was created in 1998 with the release of the Netscape browser suite source code</a:t>
            </a:r>
            <a:r>
              <a:rPr lang="en-US" sz="1400" dirty="0" smtClean="0"/>
              <a:t>. </a:t>
            </a:r>
            <a:r>
              <a:rPr lang="en-US" sz="1400" dirty="0"/>
              <a:t>At the end of the process, more than </a:t>
            </a:r>
            <a:r>
              <a:rPr lang="en-US" sz="1400" dirty="0" smtClean="0"/>
              <a:t>one million </a:t>
            </a:r>
            <a:r>
              <a:rPr lang="en-US" sz="1400" dirty="0"/>
              <a:t>and a half lines of source code were released.</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endParaRPr lang="en-US" sz="3200" dirty="0"/>
          </a:p>
        </p:txBody>
      </p:sp>
    </p:spTree>
    <p:extLst>
      <p:ext uri="{BB962C8B-B14F-4D97-AF65-F5344CB8AC3E}">
        <p14:creationId xmlns:p14="http://schemas.microsoft.com/office/powerpoint/2010/main" val="25686878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History of Mozilla</a:t>
            </a:r>
            <a:endParaRPr lang="en-US" dirty="0"/>
          </a:p>
        </p:txBody>
      </p:sp>
      <p:sp>
        <p:nvSpPr>
          <p:cNvPr id="3" name="Content Placeholder 2"/>
          <p:cNvSpPr>
            <a:spLocks noGrp="1"/>
          </p:cNvSpPr>
          <p:nvPr>
            <p:ph idx="1"/>
          </p:nvPr>
        </p:nvSpPr>
        <p:spPr>
          <a:xfrm>
            <a:off x="457200" y="1389888"/>
            <a:ext cx="8229600" cy="5010912"/>
          </a:xfrm>
        </p:spPr>
        <p:txBody>
          <a:bodyPr>
            <a:noAutofit/>
          </a:bodyPr>
          <a:lstStyle/>
          <a:p>
            <a:r>
              <a:rPr lang="en-US" sz="1200" dirty="0"/>
              <a:t>After several years of development, Mozilla 1.0, the first major version, was released in 2002. </a:t>
            </a:r>
            <a:endParaRPr lang="en-US" sz="1200" dirty="0" smtClean="0"/>
          </a:p>
          <a:p>
            <a:endParaRPr lang="en-US" sz="1200" dirty="0"/>
          </a:p>
          <a:p>
            <a:r>
              <a:rPr lang="en-US" sz="1200" dirty="0"/>
              <a:t>T</a:t>
            </a:r>
            <a:r>
              <a:rPr lang="en-US" sz="1200" dirty="0" smtClean="0"/>
              <a:t>he </a:t>
            </a:r>
            <a:r>
              <a:rPr lang="en-US" sz="1200" dirty="0"/>
              <a:t>Netscape Public License (NPL) was created: a license </a:t>
            </a:r>
            <a:r>
              <a:rPr lang="en-US" sz="1200" dirty="0" smtClean="0"/>
              <a:t>that was </a:t>
            </a:r>
            <a:r>
              <a:rPr lang="en-US" sz="1200" dirty="0"/>
              <a:t>based on the basic principles of free software licenses, but that also </a:t>
            </a:r>
            <a:r>
              <a:rPr lang="en-US" sz="1200" dirty="0" smtClean="0"/>
              <a:t>gave certain </a:t>
            </a:r>
            <a:r>
              <a:rPr lang="en-US" sz="1200" dirty="0"/>
              <a:t>additional rights to Netscape </a:t>
            </a:r>
            <a:r>
              <a:rPr lang="en-US" sz="1200" dirty="0" err="1"/>
              <a:t>Inc</a:t>
            </a:r>
            <a:r>
              <a:rPr lang="en-US" sz="1200" dirty="0"/>
              <a:t>, which also made it a non-free license, from the perspective of the Free Software Foundation. When the draft </a:t>
            </a:r>
            <a:r>
              <a:rPr lang="en-US" sz="1200" dirty="0" smtClean="0"/>
              <a:t>of the </a:t>
            </a:r>
            <a:r>
              <a:rPr lang="en-US" sz="1200" dirty="0"/>
              <a:t>NPL was published for public discussion, the clause providing </a:t>
            </a:r>
            <a:r>
              <a:rPr lang="en-US" sz="1200" dirty="0" smtClean="0"/>
              <a:t>additional rights </a:t>
            </a:r>
            <a:r>
              <a:rPr lang="en-US" sz="1200" dirty="0"/>
              <a:t>to Netscape was heavily </a:t>
            </a:r>
            <a:r>
              <a:rPr lang="en-US" sz="1200" dirty="0" smtClean="0"/>
              <a:t> </a:t>
            </a:r>
            <a:r>
              <a:rPr lang="en-US" sz="1200" dirty="0" err="1" smtClean="0"/>
              <a:t>criticised</a:t>
            </a:r>
            <a:r>
              <a:rPr lang="en-US" sz="1200" dirty="0"/>
              <a:t>. Netscape Inc. reacted quickly in response to these criticisms and created an additional license, the Mozilla </a:t>
            </a:r>
            <a:r>
              <a:rPr lang="en-US" sz="1200" dirty="0" smtClean="0"/>
              <a:t>Public License </a:t>
            </a:r>
            <a:r>
              <a:rPr lang="en-US" sz="1200" dirty="0"/>
              <a:t>(MPL), which was identical to the NPL, except in that Netscape </a:t>
            </a:r>
            <a:r>
              <a:rPr lang="en-US" sz="1200" dirty="0" smtClean="0"/>
              <a:t>had no </a:t>
            </a:r>
            <a:r>
              <a:rPr lang="en-US" sz="1200" dirty="0"/>
              <a:t>additional rights.</a:t>
            </a:r>
            <a:br>
              <a:rPr lang="en-US" sz="1200" dirty="0"/>
            </a:br>
            <a:endParaRPr lang="en-US" sz="1200" dirty="0"/>
          </a:p>
          <a:p>
            <a:r>
              <a:rPr lang="en-US" sz="1200" dirty="0" smtClean="0"/>
              <a:t>The </a:t>
            </a:r>
            <a:r>
              <a:rPr lang="en-US" sz="1200" dirty="0"/>
              <a:t>first version of Phoenix (later renamed to Firefox) was also released by Mozilla community members that year with the goal of providing the best possible browsing experience to the widest possible set of people</a:t>
            </a:r>
            <a:r>
              <a:rPr lang="en-US" sz="1200" dirty="0" smtClean="0"/>
              <a:t>.</a:t>
            </a:r>
          </a:p>
          <a:p>
            <a:endParaRPr lang="en-US" sz="1200" dirty="0"/>
          </a:p>
          <a:p>
            <a:r>
              <a:rPr lang="en-US" sz="1200" dirty="0"/>
              <a:t>In 2003, the Mozilla project created the Mozilla Foundation, an independent non-profit organization supported by individual donors and a variety of companies. </a:t>
            </a:r>
            <a:endParaRPr lang="en-US" sz="1200" dirty="0" smtClean="0"/>
          </a:p>
          <a:p>
            <a:endParaRPr lang="en-US" sz="1200" dirty="0"/>
          </a:p>
          <a:p>
            <a:r>
              <a:rPr lang="en-US" sz="1200" dirty="0"/>
              <a:t>On 15th July 2003, Netscape Inc. (now the property of America On Line) announced that it was no longer going to develop the Netscape browser</a:t>
            </a:r>
            <a:br>
              <a:rPr lang="en-US" sz="1200" dirty="0"/>
            </a:br>
            <a:endParaRPr lang="en-US" sz="1200" dirty="0"/>
          </a:p>
          <a:p>
            <a:r>
              <a:rPr lang="en-US" sz="1200" dirty="0" smtClean="0"/>
              <a:t>Firefox </a:t>
            </a:r>
            <a:r>
              <a:rPr lang="en-US" sz="1200" dirty="0"/>
              <a:t>1.0 was released in 2004 and became a big success — in less than a year, it was downloaded over 100 million times. </a:t>
            </a:r>
            <a:endParaRPr lang="en-US" sz="1200" dirty="0" smtClean="0"/>
          </a:p>
          <a:p>
            <a:endParaRPr lang="en-US" sz="1200" dirty="0"/>
          </a:p>
          <a:p>
            <a:r>
              <a:rPr lang="en-US" sz="1200" dirty="0" smtClean="0"/>
              <a:t>In </a:t>
            </a:r>
            <a:r>
              <a:rPr lang="en-US" sz="1200" dirty="0"/>
              <a:t>2013, </a:t>
            </a:r>
            <a:r>
              <a:rPr lang="en-US" sz="1200" dirty="0" smtClean="0"/>
              <a:t>Firefox </a:t>
            </a:r>
            <a:r>
              <a:rPr lang="en-US" sz="1200" dirty="0"/>
              <a:t>OS </a:t>
            </a:r>
            <a:r>
              <a:rPr lang="en-US" sz="1200" dirty="0" smtClean="0"/>
              <a:t> was launched to </a:t>
            </a:r>
            <a:r>
              <a:rPr lang="en-US" sz="1200" dirty="0"/>
              <a:t>unleash the full power of the Web on smartphones and once again offer control and choice to a new generation of people coming online</a:t>
            </a:r>
            <a:r>
              <a:rPr lang="en-US" sz="1200" dirty="0" smtClean="0"/>
              <a:t>.</a:t>
            </a:r>
          </a:p>
          <a:p>
            <a:endParaRPr lang="en-US" sz="1200" dirty="0"/>
          </a:p>
          <a:p>
            <a:r>
              <a:rPr lang="en-US" sz="1200" dirty="0"/>
              <a:t>Mozilla also celebrated its 15th anniversary in 2013. </a:t>
            </a:r>
            <a:r>
              <a:rPr lang="en-US" sz="1050" dirty="0"/>
              <a:t/>
            </a:r>
            <a:br>
              <a:rPr lang="en-US" sz="1050" dirty="0"/>
            </a:br>
            <a:r>
              <a:rPr lang="en-US" sz="1050" dirty="0"/>
              <a:t/>
            </a:r>
            <a:br>
              <a:rPr lang="en-US" sz="105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endParaRPr lang="en-US" sz="3200" dirty="0"/>
          </a:p>
        </p:txBody>
      </p:sp>
    </p:spTree>
    <p:extLst>
      <p:ext uri="{BB962C8B-B14F-4D97-AF65-F5344CB8AC3E}">
        <p14:creationId xmlns:p14="http://schemas.microsoft.com/office/powerpoint/2010/main" val="38299316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More about  Mozilla</a:t>
            </a:r>
            <a:endParaRPr lang="en-US" dirty="0"/>
          </a:p>
        </p:txBody>
      </p:sp>
      <p:sp>
        <p:nvSpPr>
          <p:cNvPr id="3" name="Content Placeholder 2"/>
          <p:cNvSpPr>
            <a:spLocks noGrp="1"/>
          </p:cNvSpPr>
          <p:nvPr>
            <p:ph idx="1"/>
          </p:nvPr>
        </p:nvSpPr>
        <p:spPr>
          <a:xfrm>
            <a:off x="457200" y="1389888"/>
            <a:ext cx="8229600" cy="5010912"/>
          </a:xfrm>
        </p:spPr>
        <p:txBody>
          <a:bodyPr>
            <a:noAutofit/>
          </a:bodyPr>
          <a:lstStyle/>
          <a:p>
            <a:r>
              <a:rPr lang="en-US" sz="2000" dirty="0"/>
              <a:t>T</a:t>
            </a:r>
            <a:r>
              <a:rPr lang="en-US" sz="2000" dirty="0" smtClean="0"/>
              <a:t>he </a:t>
            </a:r>
            <a:r>
              <a:rPr lang="en-US" sz="2000" dirty="0"/>
              <a:t>Mozilla project hosts various independent applications, the </a:t>
            </a:r>
            <a:r>
              <a:rPr lang="en-US" sz="2000" dirty="0" smtClean="0"/>
              <a:t>most notable </a:t>
            </a:r>
            <a:r>
              <a:rPr lang="en-US" sz="2000" dirty="0"/>
              <a:t>of which include Mozilla Firefox (web browser), which is undoubtedly the most well-known, Mozilla Thunderbird (email and news client), Mozilla Sunbird (calendar), Mozilla </a:t>
            </a:r>
            <a:r>
              <a:rPr lang="en-US" sz="2000" dirty="0" err="1"/>
              <a:t>Nvu</a:t>
            </a:r>
            <a:r>
              <a:rPr lang="en-US" sz="2000" dirty="0"/>
              <a:t> (HTML editor), Camino (web browser designed for Mac OS X) and Bugzilla (web-based bug-tracker tool).</a:t>
            </a:r>
            <a:r>
              <a:rPr lang="en-US" sz="1050" dirty="0"/>
              <a:t/>
            </a:r>
            <a:br>
              <a:rPr lang="en-US" sz="1050" dirty="0"/>
            </a:br>
            <a:r>
              <a:rPr lang="en-US" sz="1050" dirty="0"/>
              <a:t/>
            </a:r>
            <a:br>
              <a:rPr lang="en-US" sz="1050" dirty="0"/>
            </a:br>
            <a:r>
              <a:rPr lang="en-US" sz="1050" dirty="0"/>
              <a:t/>
            </a:r>
            <a:br>
              <a:rPr lang="en-US" sz="1050" dirty="0"/>
            </a:br>
            <a:r>
              <a:rPr lang="en-US" sz="1050" dirty="0"/>
              <a:t/>
            </a:r>
            <a:br>
              <a:rPr lang="en-US" sz="105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endParaRPr lang="en-US" sz="3200" dirty="0"/>
          </a:p>
        </p:txBody>
      </p:sp>
    </p:spTree>
    <p:extLst>
      <p:ext uri="{BB962C8B-B14F-4D97-AF65-F5344CB8AC3E}">
        <p14:creationId xmlns:p14="http://schemas.microsoft.com/office/powerpoint/2010/main" val="3404588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The 70’s and 80’s</a:t>
            </a:r>
            <a:endParaRPr lang="en-US" dirty="0"/>
          </a:p>
        </p:txBody>
      </p:sp>
      <p:sp>
        <p:nvSpPr>
          <p:cNvPr id="3" name="Content Placeholder 2"/>
          <p:cNvSpPr>
            <a:spLocks noGrp="1"/>
          </p:cNvSpPr>
          <p:nvPr>
            <p:ph idx="1"/>
          </p:nvPr>
        </p:nvSpPr>
        <p:spPr>
          <a:xfrm>
            <a:off x="457200" y="1389888"/>
            <a:ext cx="8229600" cy="5010912"/>
          </a:xfrm>
        </p:spPr>
        <p:txBody>
          <a:bodyPr>
            <a:normAutofit fontScale="70000" lnSpcReduction="20000"/>
          </a:bodyPr>
          <a:lstStyle/>
          <a:p>
            <a:r>
              <a:rPr lang="en-US" dirty="0"/>
              <a:t>Donald Knuth started to develop </a:t>
            </a:r>
            <a:r>
              <a:rPr lang="en-US" dirty="0" err="1"/>
              <a:t>TeX</a:t>
            </a:r>
            <a:r>
              <a:rPr lang="en-US" dirty="0"/>
              <a:t> during a sabbatical year, in 1978. </a:t>
            </a:r>
            <a:endParaRPr lang="en-US" dirty="0" smtClean="0"/>
          </a:p>
          <a:p>
            <a:endParaRPr lang="en-US" dirty="0"/>
          </a:p>
          <a:p>
            <a:r>
              <a:rPr lang="en-US" dirty="0" err="1" smtClean="0"/>
              <a:t>TeX</a:t>
            </a:r>
            <a:r>
              <a:rPr lang="en-US" dirty="0" smtClean="0"/>
              <a:t> is an </a:t>
            </a:r>
            <a:r>
              <a:rPr lang="en-US" dirty="0"/>
              <a:t>electronic typography system commonly used for producing </a:t>
            </a:r>
            <a:r>
              <a:rPr lang="en-US" dirty="0" smtClean="0"/>
              <a:t>high-quality documents</a:t>
            </a:r>
            <a:r>
              <a:rPr lang="en-US" dirty="0"/>
              <a:t>. </a:t>
            </a:r>
            <a:endParaRPr lang="en-US" dirty="0" smtClean="0"/>
          </a:p>
          <a:p>
            <a:endParaRPr lang="en-US" dirty="0"/>
          </a:p>
          <a:p>
            <a:r>
              <a:rPr lang="en-US" dirty="0" smtClean="0"/>
              <a:t>From </a:t>
            </a:r>
            <a:r>
              <a:rPr lang="en-US" dirty="0"/>
              <a:t>the start, Knuth used a </a:t>
            </a:r>
            <a:r>
              <a:rPr lang="en-US" dirty="0" err="1"/>
              <a:t>licence</a:t>
            </a:r>
            <a:r>
              <a:rPr lang="en-US" dirty="0"/>
              <a:t> that today would be considered a free software </a:t>
            </a:r>
            <a:r>
              <a:rPr lang="en-US" dirty="0" err="1"/>
              <a:t>licence</a:t>
            </a:r>
            <a:r>
              <a:rPr lang="en-US" dirty="0"/>
              <a:t>. </a:t>
            </a:r>
            <a:endParaRPr lang="en-US" dirty="0" smtClean="0"/>
          </a:p>
          <a:p>
            <a:endParaRPr lang="en-US" dirty="0"/>
          </a:p>
          <a:p>
            <a:r>
              <a:rPr lang="en-US" dirty="0" smtClean="0"/>
              <a:t>When </a:t>
            </a:r>
            <a:r>
              <a:rPr lang="en-US" dirty="0"/>
              <a:t>the system was considered sufficiently stable, in 1985, he maintained that </a:t>
            </a:r>
            <a:r>
              <a:rPr lang="en-US" dirty="0" err="1"/>
              <a:t>licence</a:t>
            </a:r>
            <a:r>
              <a:rPr lang="en-US" dirty="0"/>
              <a:t>. </a:t>
            </a:r>
            <a:endParaRPr lang="en-US" dirty="0" smtClean="0"/>
          </a:p>
          <a:p>
            <a:endParaRPr lang="en-US" dirty="0"/>
          </a:p>
          <a:p>
            <a:r>
              <a:rPr lang="en-US" dirty="0" smtClean="0"/>
              <a:t>At </a:t>
            </a:r>
            <a:r>
              <a:rPr lang="en-US" dirty="0"/>
              <a:t>that time, </a:t>
            </a:r>
            <a:r>
              <a:rPr lang="en-US" dirty="0" err="1"/>
              <a:t>TeX</a:t>
            </a:r>
            <a:r>
              <a:rPr lang="en-US" dirty="0"/>
              <a:t> was on the </a:t>
            </a:r>
            <a:r>
              <a:rPr lang="en-US" dirty="0" smtClean="0"/>
              <a:t>largest and </a:t>
            </a:r>
            <a:r>
              <a:rPr lang="en-US" dirty="0"/>
              <a:t>most well-known systems that could be considered free software.</a:t>
            </a:r>
            <a:br>
              <a:rPr lang="en-US" dirty="0"/>
            </a:b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8108518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Summary</a:t>
            </a:r>
            <a:endParaRPr lang="en-US" dirty="0"/>
          </a:p>
        </p:txBody>
      </p:sp>
      <p:sp>
        <p:nvSpPr>
          <p:cNvPr id="3" name="Content Placeholder 2"/>
          <p:cNvSpPr>
            <a:spLocks noGrp="1"/>
          </p:cNvSpPr>
          <p:nvPr>
            <p:ph idx="1"/>
          </p:nvPr>
        </p:nvSpPr>
        <p:spPr>
          <a:xfrm>
            <a:off x="457200" y="1389888"/>
            <a:ext cx="8229600" cy="5010912"/>
          </a:xfrm>
        </p:spPr>
        <p:txBody>
          <a:bodyPr>
            <a:noAutofit/>
          </a:bodyPr>
          <a:lstStyle/>
          <a:p>
            <a:r>
              <a:rPr lang="en-US" sz="1050" dirty="0"/>
              <a:t/>
            </a:r>
            <a:br>
              <a:rPr lang="en-US" sz="1050" dirty="0"/>
            </a:br>
            <a:r>
              <a:rPr lang="en-US" sz="1050" dirty="0"/>
              <a:t/>
            </a:r>
            <a:br>
              <a:rPr lang="en-US" sz="105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endParaRPr lang="en-US" sz="32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371600"/>
            <a:ext cx="665855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56748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fontScale="90000"/>
          </a:bodyPr>
          <a:lstStyle/>
          <a:p>
            <a:r>
              <a:rPr lang="en-US" dirty="0" smtClean="0"/>
              <a:t>Programming languages used in  Mozilla</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485900"/>
            <a:ext cx="3962400" cy="2549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5520" y="3962400"/>
            <a:ext cx="3947680" cy="10937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2850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Open Office</a:t>
            </a:r>
            <a:endParaRPr lang="en-US" dirty="0"/>
          </a:p>
        </p:txBody>
      </p:sp>
      <p:sp>
        <p:nvSpPr>
          <p:cNvPr id="3" name="Content Placeholder 2"/>
          <p:cNvSpPr>
            <a:spLocks noGrp="1"/>
          </p:cNvSpPr>
          <p:nvPr>
            <p:ph idx="1"/>
          </p:nvPr>
        </p:nvSpPr>
        <p:spPr>
          <a:xfrm>
            <a:off x="457200" y="1389888"/>
            <a:ext cx="8229600" cy="5010912"/>
          </a:xfrm>
        </p:spPr>
        <p:txBody>
          <a:bodyPr>
            <a:noAutofit/>
          </a:bodyPr>
          <a:lstStyle/>
          <a:p>
            <a:r>
              <a:rPr lang="en-US" sz="1600" dirty="0"/>
              <a:t>OpenOffice.org is one of the star applications in the current free </a:t>
            </a:r>
            <a:r>
              <a:rPr lang="en-US" sz="1600" dirty="0" smtClean="0"/>
              <a:t>software scene</a:t>
            </a:r>
            <a:r>
              <a:rPr lang="en-US" sz="1600" dirty="0"/>
              <a:t>. </a:t>
            </a:r>
            <a:endParaRPr lang="en-US" sz="1600" dirty="0" smtClean="0"/>
          </a:p>
          <a:p>
            <a:endParaRPr lang="en-US" sz="1600" dirty="0"/>
          </a:p>
          <a:p>
            <a:r>
              <a:rPr lang="en-US" sz="1600" dirty="0" smtClean="0"/>
              <a:t>It </a:t>
            </a:r>
            <a:r>
              <a:rPr lang="en-US" sz="1600" dirty="0"/>
              <a:t>is a multiplatform office application suite that includes the key applications in an office desktop environment, such as a word processor (Writer), a spreadsheet (</a:t>
            </a:r>
            <a:r>
              <a:rPr lang="en-US" sz="1600" dirty="0" err="1"/>
              <a:t>Calc</a:t>
            </a:r>
            <a:r>
              <a:rPr lang="en-US" sz="1600" dirty="0"/>
              <a:t>), a presentation program (Impress), a graphics </a:t>
            </a:r>
            <a:r>
              <a:rPr lang="en-US" sz="1600" dirty="0" smtClean="0"/>
              <a:t>editor (Draw</a:t>
            </a:r>
            <a:r>
              <a:rPr lang="en-US" sz="1600" dirty="0"/>
              <a:t>), a tool for creating and editing mathematical formulae (Math) </a:t>
            </a:r>
            <a:r>
              <a:rPr lang="en-US" sz="1600" dirty="0" smtClean="0"/>
              <a:t>and, finally</a:t>
            </a:r>
            <a:r>
              <a:rPr lang="en-US" sz="1600" dirty="0"/>
              <a:t>, an HTML language editor (included in Writer). </a:t>
            </a:r>
            <a:endParaRPr lang="en-US" sz="1600" dirty="0" smtClean="0"/>
          </a:p>
          <a:p>
            <a:endParaRPr lang="en-US" sz="1600" dirty="0"/>
          </a:p>
          <a:p>
            <a:r>
              <a:rPr lang="en-US" sz="1600" dirty="0" smtClean="0"/>
              <a:t>The </a:t>
            </a:r>
            <a:r>
              <a:rPr lang="en-US" sz="1600" dirty="0"/>
              <a:t>interface provided by OpenOffice.org is homogeneous and intuitive, with an appearance </a:t>
            </a:r>
            <a:r>
              <a:rPr lang="en-US" sz="1600" dirty="0" smtClean="0"/>
              <a:t>and functionalities </a:t>
            </a:r>
            <a:r>
              <a:rPr lang="en-US" sz="1600" dirty="0"/>
              <a:t>similar to those of other office applications, especially the </a:t>
            </a:r>
            <a:r>
              <a:rPr lang="en-US" sz="1600" dirty="0" smtClean="0"/>
              <a:t>one that </a:t>
            </a:r>
            <a:r>
              <a:rPr lang="en-US" sz="1600" dirty="0"/>
              <a:t>is most widely used today, Microsoft </a:t>
            </a:r>
            <a:r>
              <a:rPr lang="en-US" sz="1600" dirty="0" smtClean="0"/>
              <a:t>Office. </a:t>
            </a:r>
          </a:p>
          <a:p>
            <a:endParaRPr lang="en-US" sz="1600" dirty="0"/>
          </a:p>
          <a:p>
            <a:r>
              <a:rPr lang="en-US" sz="1600" dirty="0" smtClean="0"/>
              <a:t>Written </a:t>
            </a:r>
            <a:r>
              <a:rPr lang="en-US" sz="1600" dirty="0"/>
              <a:t>in C++, OpenOffice.org includes Java's API and has its own components for embedded systems, which makes it possible to include, for </a:t>
            </a:r>
            <a:r>
              <a:rPr lang="en-US" sz="1600" dirty="0" smtClean="0"/>
              <a:t>example, tables </a:t>
            </a:r>
            <a:r>
              <a:rPr lang="en-US" sz="1600" dirty="0"/>
              <a:t>from a spreadsheet in the word processor in a very simple and </a:t>
            </a:r>
            <a:r>
              <a:rPr lang="en-US" sz="1600" dirty="0" smtClean="0"/>
              <a:t>intuitive way.</a:t>
            </a:r>
          </a:p>
          <a:p>
            <a:endParaRPr lang="en-US" sz="1050" dirty="0"/>
          </a:p>
          <a:p>
            <a:r>
              <a:rPr lang="en-US" sz="1050" dirty="0"/>
              <a:t/>
            </a:r>
            <a:br>
              <a:rPr lang="en-US" sz="1050" dirty="0"/>
            </a:br>
            <a:r>
              <a:rPr lang="en-US" sz="1050" dirty="0"/>
              <a:t/>
            </a:r>
            <a:br>
              <a:rPr lang="en-US" sz="1050" dirty="0"/>
            </a:br>
            <a:r>
              <a:rPr lang="en-US" sz="1050" dirty="0"/>
              <a:t/>
            </a:r>
            <a:br>
              <a:rPr lang="en-US" sz="1050" dirty="0"/>
            </a:br>
            <a:r>
              <a:rPr lang="en-US" sz="1050" dirty="0"/>
              <a:t/>
            </a:r>
            <a:br>
              <a:rPr lang="en-US" sz="105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endParaRPr lang="en-US" sz="3200" dirty="0"/>
          </a:p>
        </p:txBody>
      </p:sp>
    </p:spTree>
    <p:extLst>
      <p:ext uri="{BB962C8B-B14F-4D97-AF65-F5344CB8AC3E}">
        <p14:creationId xmlns:p14="http://schemas.microsoft.com/office/powerpoint/2010/main" val="38540628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History of Open Office </a:t>
            </a:r>
            <a:endParaRPr lang="en-US" dirty="0"/>
          </a:p>
        </p:txBody>
      </p:sp>
      <p:sp>
        <p:nvSpPr>
          <p:cNvPr id="3" name="Content Placeholder 2"/>
          <p:cNvSpPr>
            <a:spLocks noGrp="1"/>
          </p:cNvSpPr>
          <p:nvPr>
            <p:ph idx="1"/>
          </p:nvPr>
        </p:nvSpPr>
        <p:spPr>
          <a:xfrm>
            <a:off x="457200" y="1389888"/>
            <a:ext cx="8229600" cy="5010912"/>
          </a:xfrm>
        </p:spPr>
        <p:txBody>
          <a:bodyPr>
            <a:noAutofit/>
          </a:bodyPr>
          <a:lstStyle/>
          <a:p>
            <a:r>
              <a:rPr lang="en-US" sz="1400" dirty="0" smtClean="0"/>
              <a:t>In </a:t>
            </a:r>
            <a:r>
              <a:rPr lang="en-US" sz="1400" dirty="0"/>
              <a:t>mid-1980s, the company </a:t>
            </a:r>
            <a:r>
              <a:rPr lang="en-US" sz="1400" dirty="0" err="1"/>
              <a:t>StarDivision</a:t>
            </a:r>
            <a:r>
              <a:rPr lang="en-US" sz="1400" dirty="0"/>
              <a:t> was founded in the Federal Republic of Germany, with the principal aim of creating an office application </a:t>
            </a:r>
            <a:r>
              <a:rPr lang="en-US" sz="1400" dirty="0" smtClean="0"/>
              <a:t>suite: </a:t>
            </a:r>
            <a:r>
              <a:rPr lang="en-US" sz="1400" dirty="0" err="1" smtClean="0"/>
              <a:t>StarOffice</a:t>
            </a:r>
            <a:r>
              <a:rPr lang="en-US" sz="1400" dirty="0"/>
              <a:t>. </a:t>
            </a:r>
            <a:endParaRPr lang="en-US" sz="1400" dirty="0" smtClean="0"/>
          </a:p>
          <a:p>
            <a:endParaRPr lang="en-US" sz="1400" dirty="0"/>
          </a:p>
          <a:p>
            <a:r>
              <a:rPr lang="en-US" sz="1400" dirty="0" smtClean="0"/>
              <a:t>In </a:t>
            </a:r>
            <a:r>
              <a:rPr lang="en-US" sz="1400" dirty="0"/>
              <a:t>summer 1999, SUN Microsystems decided to purchase the company </a:t>
            </a:r>
            <a:r>
              <a:rPr lang="en-US" sz="1400" dirty="0" err="1"/>
              <a:t>StarDivision</a:t>
            </a:r>
            <a:r>
              <a:rPr lang="en-US" sz="1400" dirty="0"/>
              <a:t> and make a significant commitment to </a:t>
            </a:r>
            <a:r>
              <a:rPr lang="en-US" sz="1400" dirty="0" err="1"/>
              <a:t>StarOffice</a:t>
            </a:r>
            <a:r>
              <a:rPr lang="en-US" sz="1400" dirty="0"/>
              <a:t>, with </a:t>
            </a:r>
            <a:r>
              <a:rPr lang="en-US" sz="1400" dirty="0" smtClean="0"/>
              <a:t>the clear </a:t>
            </a:r>
            <a:r>
              <a:rPr lang="en-US" sz="1400" dirty="0"/>
              <a:t>intention of wresting away part of the market share conquered by Microsoft at that time. </a:t>
            </a:r>
            <a:endParaRPr lang="en-US" sz="1400" dirty="0" smtClean="0"/>
          </a:p>
          <a:p>
            <a:endParaRPr lang="en-US" sz="1400" dirty="0"/>
          </a:p>
          <a:p>
            <a:r>
              <a:rPr lang="en-US" sz="1400" dirty="0" smtClean="0"/>
              <a:t>In </a:t>
            </a:r>
            <a:r>
              <a:rPr lang="en-US" sz="1400" dirty="0"/>
              <a:t>June 2000, the company launched version 5.2 of </a:t>
            </a:r>
            <a:r>
              <a:rPr lang="en-US" sz="1400" dirty="0" err="1"/>
              <a:t>StarOffice</a:t>
            </a:r>
            <a:r>
              <a:rPr lang="en-US" sz="1400" dirty="0"/>
              <a:t>, which could be downloaded gratis from the Internet</a:t>
            </a:r>
            <a:r>
              <a:rPr lang="en-US" sz="1400" dirty="0" smtClean="0"/>
              <a:t>.</a:t>
            </a:r>
          </a:p>
          <a:p>
            <a:endParaRPr lang="en-US" sz="1400" dirty="0"/>
          </a:p>
          <a:p>
            <a:r>
              <a:rPr lang="en-US" sz="1400" dirty="0"/>
              <a:t>However, </a:t>
            </a:r>
            <a:r>
              <a:rPr lang="en-US" sz="1400" dirty="0" err="1"/>
              <a:t>StarOffice's</a:t>
            </a:r>
            <a:r>
              <a:rPr lang="en-US" sz="1400" dirty="0"/>
              <a:t> success was limited, as the market was already </a:t>
            </a:r>
            <a:r>
              <a:rPr lang="en-US" sz="1400" dirty="0" smtClean="0"/>
              <a:t>strongly dominated </a:t>
            </a:r>
            <a:r>
              <a:rPr lang="en-US" sz="1400" dirty="0"/>
              <a:t>by Microsoft's office package. </a:t>
            </a:r>
            <a:endParaRPr lang="en-US" sz="1400" dirty="0" smtClean="0"/>
          </a:p>
          <a:p>
            <a:endParaRPr lang="en-US" sz="1400" dirty="0"/>
          </a:p>
          <a:p>
            <a:r>
              <a:rPr lang="en-US" sz="1400" dirty="0" smtClean="0"/>
              <a:t>SUN </a:t>
            </a:r>
            <a:r>
              <a:rPr lang="en-US" sz="1400" dirty="0"/>
              <a:t>decided to change its </a:t>
            </a:r>
            <a:r>
              <a:rPr lang="en-US" sz="1400" dirty="0" smtClean="0"/>
              <a:t>strategy and</a:t>
            </a:r>
            <a:r>
              <a:rPr lang="en-US" sz="1400" dirty="0"/>
              <a:t>, as occurred with Netscape and the Mozilla project, decided to take advantage of free software to gain importance and implement its systems. Consequently, the future versions of </a:t>
            </a:r>
            <a:r>
              <a:rPr lang="en-US" sz="1400" dirty="0" err="1"/>
              <a:t>StarOffice</a:t>
            </a:r>
            <a:r>
              <a:rPr lang="en-US" sz="1400" dirty="0"/>
              <a:t> (a proprietary product of SUN) </a:t>
            </a:r>
            <a:r>
              <a:rPr lang="en-US" sz="1400" dirty="0" smtClean="0"/>
              <a:t>would be </a:t>
            </a:r>
            <a:r>
              <a:rPr lang="en-US" sz="1400" dirty="0"/>
              <a:t>created using OpenOffice.org (a free product) as a source, respecting </a:t>
            </a:r>
            <a:r>
              <a:rPr lang="en-US" sz="1400" dirty="0" smtClean="0"/>
              <a:t>the application </a:t>
            </a:r>
            <a:r>
              <a:rPr lang="en-US" sz="1400" dirty="0"/>
              <a:t>programming interfaces (API) and the file formats and serving </a:t>
            </a:r>
            <a:r>
              <a:rPr lang="en-US" sz="1400" dirty="0" smtClean="0"/>
              <a:t>as the </a:t>
            </a:r>
            <a:r>
              <a:rPr lang="en-US" sz="1400" dirty="0"/>
              <a:t>standard implementation.</a:t>
            </a:r>
            <a:r>
              <a:rPr lang="en-US" sz="1050" dirty="0"/>
              <a:t/>
            </a:r>
            <a:br>
              <a:rPr lang="en-US" sz="1050" dirty="0"/>
            </a:br>
            <a:r>
              <a:rPr lang="en-US" sz="1050" dirty="0"/>
              <a:t/>
            </a:r>
            <a:br>
              <a:rPr lang="en-US" sz="1050" dirty="0"/>
            </a:br>
            <a:r>
              <a:rPr lang="en-US" sz="1050" dirty="0"/>
              <a:t/>
            </a:r>
            <a:br>
              <a:rPr lang="en-US" sz="1050" dirty="0"/>
            </a:br>
            <a:r>
              <a:rPr lang="en-US" sz="1050" dirty="0"/>
              <a:t/>
            </a:r>
            <a:br>
              <a:rPr lang="en-US" sz="1050" dirty="0"/>
            </a:br>
            <a:r>
              <a:rPr lang="en-US" sz="1050" dirty="0"/>
              <a:t/>
            </a:r>
            <a:br>
              <a:rPr lang="en-US" sz="105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endParaRPr lang="en-US" sz="3200" dirty="0"/>
          </a:p>
        </p:txBody>
      </p:sp>
    </p:spTree>
    <p:extLst>
      <p:ext uri="{BB962C8B-B14F-4D97-AF65-F5344CB8AC3E}">
        <p14:creationId xmlns:p14="http://schemas.microsoft.com/office/powerpoint/2010/main" val="21684366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Summary of Open Office</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447800"/>
            <a:ext cx="6929955"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93034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fontScale="90000"/>
          </a:bodyPr>
          <a:lstStyle/>
          <a:p>
            <a:r>
              <a:rPr lang="en-US" dirty="0" smtClean="0"/>
              <a:t>Programming Languages used in Open Office</a:t>
            </a:r>
            <a:endParaRPr lang="en-US" dirty="0"/>
          </a:p>
        </p:txBody>
      </p:sp>
      <p:sp>
        <p:nvSpPr>
          <p:cNvPr id="3" name="Content Placeholder 2"/>
          <p:cNvSpPr>
            <a:spLocks noGrp="1"/>
          </p:cNvSpPr>
          <p:nvPr>
            <p:ph idx="1"/>
          </p:nvPr>
        </p:nvSpPr>
        <p:spPr>
          <a:xfrm>
            <a:off x="457200" y="1389888"/>
            <a:ext cx="8229600" cy="5010912"/>
          </a:xfrm>
        </p:spPr>
        <p:txBody>
          <a:bodyPr>
            <a:noAutofit/>
          </a:bodyPr>
          <a:lstStyle/>
          <a:p>
            <a:r>
              <a:rPr lang="en-US" sz="1050" dirty="0"/>
              <a:t/>
            </a:r>
            <a:br>
              <a:rPr lang="en-US" sz="1050" dirty="0"/>
            </a:br>
            <a:r>
              <a:rPr lang="en-US" sz="1050" dirty="0"/>
              <a:t/>
            </a:r>
            <a:br>
              <a:rPr lang="en-US" sz="105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endParaRPr lang="en-US" sz="32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1828800"/>
            <a:ext cx="5457825" cy="4096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91213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Red Hat Linux</a:t>
            </a:r>
            <a:endParaRPr lang="en-US" dirty="0"/>
          </a:p>
        </p:txBody>
      </p:sp>
      <p:sp>
        <p:nvSpPr>
          <p:cNvPr id="3" name="Content Placeholder 2"/>
          <p:cNvSpPr>
            <a:spLocks noGrp="1"/>
          </p:cNvSpPr>
          <p:nvPr>
            <p:ph idx="1"/>
          </p:nvPr>
        </p:nvSpPr>
        <p:spPr>
          <a:xfrm>
            <a:off x="457200" y="1389888"/>
            <a:ext cx="8229600" cy="5010912"/>
          </a:xfrm>
        </p:spPr>
        <p:txBody>
          <a:bodyPr>
            <a:noAutofit/>
          </a:bodyPr>
          <a:lstStyle/>
          <a:p>
            <a:r>
              <a:rPr lang="en-US" sz="1400" dirty="0"/>
              <a:t>Red Hat Linux was one of the first commercial distributions of </a:t>
            </a:r>
            <a:r>
              <a:rPr lang="en-US" sz="1400" dirty="0" smtClean="0"/>
              <a:t>GNU/Linux. Today</a:t>
            </a:r>
            <a:r>
              <a:rPr lang="en-US" sz="1400" dirty="0"/>
              <a:t>, it is probably one of the most well-known, and certainly the one </a:t>
            </a:r>
            <a:r>
              <a:rPr lang="en-US" sz="1400" dirty="0" smtClean="0"/>
              <a:t>that can </a:t>
            </a:r>
            <a:r>
              <a:rPr lang="en-US" sz="1400" dirty="0"/>
              <a:t>be considered the "canonical" of all the commercial distributions</a:t>
            </a:r>
            <a:r>
              <a:rPr lang="en-US" sz="1400" dirty="0" smtClean="0"/>
              <a:t>.</a:t>
            </a:r>
          </a:p>
          <a:p>
            <a:endParaRPr lang="en-US" sz="1400" dirty="0"/>
          </a:p>
          <a:p>
            <a:r>
              <a:rPr lang="en-US" sz="1400" dirty="0"/>
              <a:t>Red Hat Software Inc. was founded by Bob Young and Marc Ewing in </a:t>
            </a:r>
            <a:r>
              <a:rPr lang="en-US" sz="1400" dirty="0" smtClean="0"/>
              <a:t>1994. The </a:t>
            </a:r>
            <a:r>
              <a:rPr lang="en-US" sz="1400" dirty="0"/>
              <a:t>main objective was to compile and </a:t>
            </a:r>
            <a:r>
              <a:rPr lang="en-US" sz="1400" dirty="0" smtClean="0"/>
              <a:t>commercialize </a:t>
            </a:r>
            <a:r>
              <a:rPr lang="en-US" sz="1400" dirty="0"/>
              <a:t>a GNU/Linux distribution that was called (and is still called) Red Hat </a:t>
            </a:r>
            <a:r>
              <a:rPr lang="en-US" sz="1400" dirty="0" smtClean="0"/>
              <a:t>Linux.</a:t>
            </a:r>
          </a:p>
          <a:p>
            <a:endParaRPr lang="en-US" sz="1400" dirty="0"/>
          </a:p>
          <a:p>
            <a:r>
              <a:rPr lang="en-US" sz="1400" dirty="0"/>
              <a:t>Version 1.0 of this distribution was born in the summer of 1995. A few months later, in autumn, version 2.0, which included </a:t>
            </a:r>
            <a:r>
              <a:rPr lang="en-US" sz="1400" dirty="0" smtClean="0"/>
              <a:t>RPM </a:t>
            </a:r>
            <a:r>
              <a:rPr lang="en-US" sz="1400" dirty="0"/>
              <a:t> </a:t>
            </a:r>
            <a:r>
              <a:rPr lang="en-US" sz="1400" dirty="0" smtClean="0"/>
              <a:t>technology.</a:t>
            </a:r>
          </a:p>
          <a:p>
            <a:endParaRPr lang="en-US" sz="1400" dirty="0"/>
          </a:p>
          <a:p>
            <a:r>
              <a:rPr lang="en-US" sz="1400" dirty="0" smtClean="0"/>
              <a:t>In 1998, version </a:t>
            </a:r>
            <a:r>
              <a:rPr lang="en-US" sz="1400" dirty="0"/>
              <a:t>5.2 of Red Hat was issued to the great public. </a:t>
            </a:r>
            <a:br>
              <a:rPr lang="en-US" sz="1400" dirty="0"/>
            </a:br>
            <a:endParaRPr lang="en-US" sz="1400" dirty="0" smtClean="0"/>
          </a:p>
          <a:p>
            <a:r>
              <a:rPr lang="en-US" sz="1400" dirty="0" smtClean="0"/>
              <a:t>In September 2003, Red Hat decided to concentrate its development work on the corporate version of its distribution and delegated the common version to Fedora Core, an open source project independent of Red Hat. </a:t>
            </a:r>
          </a:p>
          <a:p>
            <a:endParaRPr lang="en-US" sz="1400" dirty="0"/>
          </a:p>
          <a:p>
            <a:r>
              <a:rPr lang="en-US" sz="1400" dirty="0" smtClean="0"/>
              <a:t>In </a:t>
            </a:r>
            <a:r>
              <a:rPr lang="en-US" sz="1400" dirty="0"/>
              <a:t>June 2006, Red Hat purchased the company </a:t>
            </a:r>
            <a:r>
              <a:rPr lang="en-US" sz="1400" dirty="0" err="1"/>
              <a:t>JBoss</a:t>
            </a:r>
            <a:r>
              <a:rPr lang="en-US" sz="1400" dirty="0"/>
              <a:t>, Inc., becoming the company in charge of developing the most important open source </a:t>
            </a:r>
            <a:r>
              <a:rPr lang="en-US" sz="1400" dirty="0" smtClean="0"/>
              <a:t>applications server</a:t>
            </a:r>
            <a:r>
              <a:rPr lang="en-US" sz="1400" dirty="0"/>
              <a:t>, J2EE.</a:t>
            </a:r>
            <a:r>
              <a:rPr lang="en-US" sz="1050" dirty="0"/>
              <a:t/>
            </a:r>
            <a:br>
              <a:rPr lang="en-US" sz="1050" dirty="0"/>
            </a:br>
            <a:r>
              <a:rPr lang="en-US" sz="1050" dirty="0"/>
              <a:t/>
            </a:r>
            <a:br>
              <a:rPr lang="en-US" sz="1050" dirty="0"/>
            </a:br>
            <a:r>
              <a:rPr lang="en-US" sz="1050" dirty="0"/>
              <a:t/>
            </a:r>
            <a:br>
              <a:rPr lang="en-US" sz="1050" dirty="0"/>
            </a:br>
            <a:r>
              <a:rPr lang="en-US" sz="1050" dirty="0"/>
              <a:t/>
            </a:r>
            <a:br>
              <a:rPr lang="en-US" sz="1050" dirty="0"/>
            </a:br>
            <a:r>
              <a:rPr lang="en-US" sz="1050" dirty="0"/>
              <a:t/>
            </a:r>
            <a:br>
              <a:rPr lang="en-US" sz="1050" dirty="0"/>
            </a:br>
            <a:r>
              <a:rPr lang="en-US" sz="1050" dirty="0"/>
              <a:t/>
            </a:r>
            <a:br>
              <a:rPr lang="en-US" sz="1050" dirty="0"/>
            </a:br>
            <a:r>
              <a:rPr lang="en-US" sz="1050" dirty="0"/>
              <a:t/>
            </a:r>
            <a:br>
              <a:rPr lang="en-US" sz="1050" dirty="0"/>
            </a:br>
            <a:r>
              <a:rPr lang="en-US" sz="1050" dirty="0"/>
              <a:t/>
            </a:r>
            <a:br>
              <a:rPr lang="en-US" sz="1050" dirty="0"/>
            </a:br>
            <a:r>
              <a:rPr lang="en-US" sz="1050" dirty="0"/>
              <a:t/>
            </a:r>
            <a:br>
              <a:rPr lang="en-US" sz="1050" dirty="0"/>
            </a:br>
            <a:r>
              <a:rPr lang="en-US" sz="1050" dirty="0"/>
              <a:t/>
            </a:r>
            <a:br>
              <a:rPr lang="en-US" sz="105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endParaRPr lang="en-US" sz="3200" dirty="0"/>
          </a:p>
        </p:txBody>
      </p:sp>
    </p:spTree>
    <p:extLst>
      <p:ext uri="{BB962C8B-B14F-4D97-AF65-F5344CB8AC3E}">
        <p14:creationId xmlns:p14="http://schemas.microsoft.com/office/powerpoint/2010/main" val="29854055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Programming Languages Used </a:t>
            </a:r>
            <a:endParaRPr lang="en-US" dirty="0"/>
          </a:p>
        </p:txBody>
      </p:sp>
      <p:sp>
        <p:nvSpPr>
          <p:cNvPr id="3" name="Content Placeholder 2"/>
          <p:cNvSpPr>
            <a:spLocks noGrp="1"/>
          </p:cNvSpPr>
          <p:nvPr>
            <p:ph idx="1"/>
          </p:nvPr>
        </p:nvSpPr>
        <p:spPr>
          <a:xfrm>
            <a:off x="457200" y="1389888"/>
            <a:ext cx="8229600" cy="5010912"/>
          </a:xfrm>
        </p:spPr>
        <p:txBody>
          <a:bodyPr>
            <a:noAutofit/>
          </a:bodyPr>
          <a:lstStyle/>
          <a:p>
            <a:r>
              <a:rPr lang="en-US" sz="1050" dirty="0"/>
              <a:t/>
            </a:r>
            <a:br>
              <a:rPr lang="en-US" sz="1050" dirty="0"/>
            </a:br>
            <a:r>
              <a:rPr lang="en-US" sz="1050" dirty="0"/>
              <a:t/>
            </a:r>
            <a:br>
              <a:rPr lang="en-US" sz="105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endParaRPr lang="en-US" sz="32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371600"/>
            <a:ext cx="4665785"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1291" y="2743200"/>
            <a:ext cx="4844309"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08416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Java and its History</a:t>
            </a:r>
            <a:endParaRPr lang="en-US" dirty="0"/>
          </a:p>
        </p:txBody>
      </p:sp>
      <p:sp>
        <p:nvSpPr>
          <p:cNvPr id="3" name="Content Placeholder 2"/>
          <p:cNvSpPr>
            <a:spLocks noGrp="1"/>
          </p:cNvSpPr>
          <p:nvPr>
            <p:ph idx="1"/>
          </p:nvPr>
        </p:nvSpPr>
        <p:spPr>
          <a:xfrm>
            <a:off x="457200" y="1389888"/>
            <a:ext cx="8229600" cy="5010912"/>
          </a:xfrm>
        </p:spPr>
        <p:txBody>
          <a:bodyPr>
            <a:noAutofit/>
          </a:bodyPr>
          <a:lstStyle/>
          <a:p>
            <a:r>
              <a:rPr lang="en-US" sz="1400" b="1" dirty="0"/>
              <a:t>Java</a:t>
            </a:r>
            <a:r>
              <a:rPr lang="en-US" sz="1400" dirty="0"/>
              <a:t> is a general-purpose computer programming language that is concurrent, class-based, </a:t>
            </a:r>
            <a:r>
              <a:rPr lang="en-US" sz="1400" dirty="0" smtClean="0"/>
              <a:t>object-oriented,</a:t>
            </a:r>
            <a:r>
              <a:rPr lang="en-US" sz="1400" baseline="30000" dirty="0"/>
              <a:t> </a:t>
            </a:r>
            <a:r>
              <a:rPr lang="en-US" sz="1400" dirty="0" smtClean="0"/>
              <a:t>and </a:t>
            </a:r>
            <a:r>
              <a:rPr lang="en-US" sz="1400" dirty="0"/>
              <a:t>specifically designed to have as few implementation dependencies as possible. </a:t>
            </a:r>
            <a:endParaRPr lang="en-US" sz="1400" dirty="0" smtClean="0"/>
          </a:p>
          <a:p>
            <a:endParaRPr lang="en-US" sz="1400" dirty="0"/>
          </a:p>
          <a:p>
            <a:r>
              <a:rPr lang="en-US" sz="1400" dirty="0" smtClean="0"/>
              <a:t>It </a:t>
            </a:r>
            <a:r>
              <a:rPr lang="en-US" sz="1400" dirty="0"/>
              <a:t>is intended to let application developers "write once, run anywhere" (WORA</a:t>
            </a:r>
            <a:r>
              <a:rPr lang="en-US" sz="1400" dirty="0" smtClean="0"/>
              <a:t>),</a:t>
            </a:r>
            <a:r>
              <a:rPr lang="en-US" sz="1400" baseline="30000" dirty="0"/>
              <a:t> </a:t>
            </a:r>
            <a:r>
              <a:rPr lang="en-US" sz="1400" dirty="0" smtClean="0"/>
              <a:t>meaning </a:t>
            </a:r>
            <a:r>
              <a:rPr lang="en-US" sz="1400" dirty="0"/>
              <a:t>that compiled Java code can run on all platforms that support Java without the need for </a:t>
            </a:r>
            <a:r>
              <a:rPr lang="en-US" sz="1400" dirty="0" smtClean="0"/>
              <a:t>recompilation.</a:t>
            </a:r>
            <a:r>
              <a:rPr lang="en-US" sz="1400" baseline="30000" dirty="0"/>
              <a:t> </a:t>
            </a:r>
            <a:endParaRPr lang="en-US" sz="1400" baseline="30000" dirty="0" smtClean="0"/>
          </a:p>
          <a:p>
            <a:endParaRPr lang="en-US" sz="1400" baseline="30000" dirty="0"/>
          </a:p>
          <a:p>
            <a:r>
              <a:rPr lang="en-US" sz="1400" dirty="0" smtClean="0"/>
              <a:t>Java </a:t>
            </a:r>
            <a:r>
              <a:rPr lang="en-US" sz="1400" dirty="0"/>
              <a:t>applications are typically compiled to bytecode that can run on any Java virtual machine (JVM) regardless of computer architecture.</a:t>
            </a:r>
            <a:r>
              <a:rPr lang="en-US" sz="1050" dirty="0"/>
              <a:t/>
            </a:r>
            <a:br>
              <a:rPr lang="en-US" sz="1050" dirty="0"/>
            </a:br>
            <a:r>
              <a:rPr lang="en-US" sz="1050" dirty="0"/>
              <a:t/>
            </a:r>
            <a:br>
              <a:rPr lang="en-US" sz="105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endParaRPr lang="en-US" sz="3200" dirty="0"/>
          </a:p>
        </p:txBody>
      </p:sp>
    </p:spTree>
    <p:extLst>
      <p:ext uri="{BB962C8B-B14F-4D97-AF65-F5344CB8AC3E}">
        <p14:creationId xmlns:p14="http://schemas.microsoft.com/office/powerpoint/2010/main" val="34683020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History of </a:t>
            </a:r>
            <a:r>
              <a:rPr lang="en-US" dirty="0" smtClean="0"/>
              <a:t>Java</a:t>
            </a:r>
            <a:endParaRPr lang="en-US" dirty="0"/>
          </a:p>
        </p:txBody>
      </p:sp>
      <p:sp>
        <p:nvSpPr>
          <p:cNvPr id="3" name="Content Placeholder 2"/>
          <p:cNvSpPr>
            <a:spLocks noGrp="1"/>
          </p:cNvSpPr>
          <p:nvPr>
            <p:ph idx="1"/>
          </p:nvPr>
        </p:nvSpPr>
        <p:spPr>
          <a:xfrm>
            <a:off x="457200" y="1389888"/>
            <a:ext cx="8229600" cy="5010912"/>
          </a:xfrm>
        </p:spPr>
        <p:txBody>
          <a:bodyPr>
            <a:noAutofit/>
          </a:bodyPr>
          <a:lstStyle/>
          <a:p>
            <a:r>
              <a:rPr lang="en-US" sz="1800" dirty="0"/>
              <a:t>Java was conceived by James Gosling, Patrick </a:t>
            </a:r>
            <a:r>
              <a:rPr lang="en-US" sz="1800" dirty="0" err="1"/>
              <a:t>Naughton</a:t>
            </a:r>
            <a:r>
              <a:rPr lang="en-US" sz="1800" dirty="0"/>
              <a:t>, Chris </a:t>
            </a:r>
            <a:r>
              <a:rPr lang="en-US" sz="1800" dirty="0" err="1"/>
              <a:t>Warth</a:t>
            </a:r>
            <a:r>
              <a:rPr lang="en-US" sz="1800" dirty="0"/>
              <a:t>, Ed Frank, and </a:t>
            </a:r>
            <a:r>
              <a:rPr lang="en-US" sz="1800" dirty="0" smtClean="0"/>
              <a:t>Mike Sheridan (Green Team) at </a:t>
            </a:r>
            <a:r>
              <a:rPr lang="en-US" sz="1800" dirty="0"/>
              <a:t>Sun Microsystems, Inc. in 1991. Computers were everywhere and were the driving </a:t>
            </a:r>
            <a:r>
              <a:rPr lang="en-US" sz="1800" dirty="0" smtClean="0"/>
              <a:t>force behind </a:t>
            </a:r>
            <a:r>
              <a:rPr lang="en-US" sz="1800" dirty="0"/>
              <a:t>many of the products in the home: the VCR, the microwave oven, the security system, and</a:t>
            </a:r>
            <a:br>
              <a:rPr lang="en-US" sz="1800" dirty="0"/>
            </a:br>
            <a:r>
              <a:rPr lang="en-US" sz="1800" dirty="0"/>
              <a:t>the stereo system.</a:t>
            </a:r>
            <a:br>
              <a:rPr lang="en-US" sz="1800" dirty="0"/>
            </a:br>
            <a:endParaRPr lang="en-US" sz="1800" dirty="0"/>
          </a:p>
          <a:p>
            <a:r>
              <a:rPr lang="en-US" sz="1800" dirty="0" smtClean="0"/>
              <a:t>It </a:t>
            </a:r>
            <a:r>
              <a:rPr lang="en-US" sz="1800" dirty="0"/>
              <a:t>took 18 months to develop the first </a:t>
            </a:r>
            <a:r>
              <a:rPr lang="en-US" sz="1800" dirty="0" smtClean="0"/>
              <a:t>working version</a:t>
            </a:r>
            <a:r>
              <a:rPr lang="en-US" sz="1800" dirty="0"/>
              <a:t>. </a:t>
            </a:r>
            <a:endParaRPr lang="en-US" sz="1800" dirty="0" smtClean="0"/>
          </a:p>
          <a:p>
            <a:endParaRPr lang="en-US" sz="1800" dirty="0"/>
          </a:p>
          <a:p>
            <a:r>
              <a:rPr lang="en-US" sz="1800" dirty="0" smtClean="0"/>
              <a:t>This </a:t>
            </a:r>
            <a:r>
              <a:rPr lang="en-US" sz="1800" dirty="0"/>
              <a:t>language was initially called “Oak,” but was renamed “Java” in 1995</a:t>
            </a:r>
            <a:r>
              <a:rPr lang="en-US" sz="1800" dirty="0" smtClean="0"/>
              <a:t>.</a:t>
            </a:r>
          </a:p>
          <a:p>
            <a:endParaRPr lang="en-US" sz="1800" dirty="0"/>
          </a:p>
          <a:p>
            <a:r>
              <a:rPr lang="en-US" sz="1800" dirty="0" smtClean="0"/>
              <a:t>Between the </a:t>
            </a:r>
            <a:r>
              <a:rPr lang="en-US" sz="1800" dirty="0"/>
              <a:t>initial implementation of Oak in the fall of 1992 and the public announcement of </a:t>
            </a:r>
            <a:r>
              <a:rPr lang="en-US" sz="1800" dirty="0" smtClean="0"/>
              <a:t>Java in </a:t>
            </a:r>
            <a:r>
              <a:rPr lang="en-US" sz="1800" dirty="0"/>
              <a:t>the spring of 1995, many more people contributed to the design and evolution of </a:t>
            </a:r>
            <a:r>
              <a:rPr lang="en-US" sz="1800" dirty="0" smtClean="0"/>
              <a:t>the language</a:t>
            </a:r>
            <a:r>
              <a:rPr lang="en-US" sz="1800" dirty="0"/>
              <a:t>. </a:t>
            </a:r>
            <a:endParaRPr lang="en-US" sz="1800" dirty="0" smtClean="0"/>
          </a:p>
          <a:p>
            <a:endParaRPr lang="en-US" sz="1800" dirty="0"/>
          </a:p>
          <a:p>
            <a:r>
              <a:rPr lang="en-US" sz="1800" dirty="0" smtClean="0"/>
              <a:t>Bill </a:t>
            </a:r>
            <a:r>
              <a:rPr lang="en-US" sz="1800" dirty="0"/>
              <a:t>Joy, Arthur van Hoff, Jonathan Payne, Frank </a:t>
            </a:r>
            <a:r>
              <a:rPr lang="en-US" sz="1800" dirty="0" err="1"/>
              <a:t>Yellin</a:t>
            </a:r>
            <a:r>
              <a:rPr lang="en-US" sz="1800" dirty="0"/>
              <a:t>, and Tim </a:t>
            </a:r>
            <a:r>
              <a:rPr lang="en-US" sz="1800" dirty="0" err="1"/>
              <a:t>Lindholm</a:t>
            </a:r>
            <a:r>
              <a:rPr lang="en-US" sz="1800" dirty="0"/>
              <a:t> </a:t>
            </a:r>
            <a:r>
              <a:rPr lang="en-US" sz="1800" dirty="0" smtClean="0"/>
              <a:t>were key </a:t>
            </a:r>
            <a:r>
              <a:rPr lang="en-US" sz="1800" dirty="0"/>
              <a:t>contributors to the maturing of the original prototype.</a:t>
            </a:r>
            <a:br>
              <a:rPr lang="en-US" sz="1800" dirty="0"/>
            </a:br>
            <a:r>
              <a:rPr lang="en-US" sz="1050" dirty="0"/>
              <a:t/>
            </a:r>
            <a:br>
              <a:rPr lang="en-US" sz="1050" dirty="0"/>
            </a:br>
            <a:r>
              <a:rPr lang="en-US" sz="1050" dirty="0"/>
              <a:t/>
            </a:r>
            <a:br>
              <a:rPr lang="en-US" sz="1050" dirty="0"/>
            </a:br>
            <a:r>
              <a:rPr lang="en-US" sz="1050" dirty="0"/>
              <a:t/>
            </a:r>
            <a:br>
              <a:rPr lang="en-US" sz="105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endParaRPr lang="en-US" sz="3200" dirty="0"/>
          </a:p>
        </p:txBody>
      </p:sp>
    </p:spTree>
    <p:extLst>
      <p:ext uri="{BB962C8B-B14F-4D97-AF65-F5344CB8AC3E}">
        <p14:creationId xmlns:p14="http://schemas.microsoft.com/office/powerpoint/2010/main" val="4273374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History of Unix/Linux</a:t>
            </a:r>
            <a:endParaRPr lang="en-US" dirty="0"/>
          </a:p>
        </p:txBody>
      </p:sp>
      <p:sp>
        <p:nvSpPr>
          <p:cNvPr id="3" name="Content Placeholder 2"/>
          <p:cNvSpPr>
            <a:spLocks noGrp="1"/>
          </p:cNvSpPr>
          <p:nvPr>
            <p:ph idx="1"/>
          </p:nvPr>
        </p:nvSpPr>
        <p:spPr>
          <a:xfrm>
            <a:off x="457200" y="1389888"/>
            <a:ext cx="8229600" cy="5010912"/>
          </a:xfrm>
        </p:spPr>
        <p:txBody>
          <a:bodyPr>
            <a:normAutofit fontScale="85000" lnSpcReduction="10000"/>
          </a:bodyPr>
          <a:lstStyle/>
          <a:p>
            <a:r>
              <a:rPr lang="en-US" altLang="en-US" sz="2400" dirty="0" smtClean="0"/>
              <a:t>Prior </a:t>
            </a:r>
            <a:r>
              <a:rPr lang="en-US" altLang="en-US" sz="2400" dirty="0"/>
              <a:t>to Unix, many operating systems ran collections or “batches” of operations one at a </a:t>
            </a:r>
            <a:r>
              <a:rPr lang="en-US" altLang="en-US" sz="2400" dirty="0" smtClean="0"/>
              <a:t>time.</a:t>
            </a:r>
          </a:p>
          <a:p>
            <a:endParaRPr lang="en-US" altLang="en-US" sz="2400" dirty="0"/>
          </a:p>
          <a:p>
            <a:r>
              <a:rPr lang="en-US" altLang="en-US" sz="2400" dirty="0" smtClean="0"/>
              <a:t>This </a:t>
            </a:r>
            <a:r>
              <a:rPr lang="en-US" altLang="en-US" sz="2400" dirty="0"/>
              <a:t>single-user “batch-processing” approach did not take advantage of the potential processing power and speed of computers</a:t>
            </a:r>
          </a:p>
          <a:p>
            <a:endParaRPr lang="en-US" dirty="0" smtClean="0"/>
          </a:p>
          <a:p>
            <a:pPr marL="109728" indent="0">
              <a:buNone/>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Rectangle 3"/>
          <p:cNvSpPr>
            <a:spLocks noChangeArrowheads="1"/>
          </p:cNvSpPr>
          <p:nvPr/>
        </p:nvSpPr>
        <p:spPr bwMode="auto">
          <a:xfrm>
            <a:off x="1028700" y="3429000"/>
            <a:ext cx="1905000" cy="1143000"/>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lgn="ctr" eaLnBrk="0" hangingPunct="0"/>
            <a:r>
              <a:rPr lang="en-US" altLang="en-US">
                <a:latin typeface="Times New Roman"/>
              </a:rPr>
              <a:t>Enter data in</a:t>
            </a:r>
          </a:p>
          <a:p>
            <a:pPr algn="ctr" eaLnBrk="0" hangingPunct="0"/>
            <a:r>
              <a:rPr lang="en-US" altLang="en-US">
                <a:latin typeface="Times New Roman"/>
              </a:rPr>
              <a:t>files to be later</a:t>
            </a:r>
          </a:p>
          <a:p>
            <a:pPr algn="ctr" eaLnBrk="0" hangingPunct="0"/>
            <a:r>
              <a:rPr lang="en-US" altLang="en-US">
                <a:latin typeface="Times New Roman"/>
              </a:rPr>
              <a:t>processed</a:t>
            </a:r>
          </a:p>
        </p:txBody>
      </p:sp>
      <p:sp>
        <p:nvSpPr>
          <p:cNvPr id="5" name="Rectangle 4"/>
          <p:cNvSpPr>
            <a:spLocks noChangeArrowheads="1"/>
          </p:cNvSpPr>
          <p:nvPr/>
        </p:nvSpPr>
        <p:spPr bwMode="auto">
          <a:xfrm>
            <a:off x="3619500" y="3429000"/>
            <a:ext cx="1905000" cy="1143000"/>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lgn="ctr" eaLnBrk="0" hangingPunct="0"/>
            <a:r>
              <a:rPr lang="en-US" altLang="en-US">
                <a:latin typeface="Times New Roman"/>
              </a:rPr>
              <a:t>Process</a:t>
            </a:r>
          </a:p>
          <a:p>
            <a:pPr algn="ctr" eaLnBrk="0" hangingPunct="0"/>
            <a:r>
              <a:rPr lang="en-US" altLang="en-US">
                <a:latin typeface="Times New Roman"/>
              </a:rPr>
              <a:t>Collection or</a:t>
            </a:r>
          </a:p>
          <a:p>
            <a:pPr algn="ctr" eaLnBrk="0" hangingPunct="0"/>
            <a:r>
              <a:rPr lang="en-US" altLang="en-US">
                <a:latin typeface="Times New Roman"/>
              </a:rPr>
              <a:t>“Batch” of files</a:t>
            </a:r>
          </a:p>
        </p:txBody>
      </p:sp>
      <p:sp>
        <p:nvSpPr>
          <p:cNvPr id="6" name="Rectangle 5"/>
          <p:cNvSpPr>
            <a:spLocks noChangeArrowheads="1"/>
          </p:cNvSpPr>
          <p:nvPr/>
        </p:nvSpPr>
        <p:spPr bwMode="auto">
          <a:xfrm>
            <a:off x="6210300" y="3429000"/>
            <a:ext cx="1905000" cy="1143000"/>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lgn="ctr" eaLnBrk="0" hangingPunct="0"/>
            <a:r>
              <a:rPr lang="en-US" altLang="en-US">
                <a:latin typeface="Times New Roman"/>
              </a:rPr>
              <a:t>Receive</a:t>
            </a:r>
          </a:p>
          <a:p>
            <a:pPr algn="ctr" eaLnBrk="0" hangingPunct="0"/>
            <a:r>
              <a:rPr lang="en-US" altLang="en-US">
                <a:latin typeface="Times New Roman"/>
              </a:rPr>
              <a:t>information of </a:t>
            </a:r>
          </a:p>
          <a:p>
            <a:pPr algn="ctr" eaLnBrk="0" hangingPunct="0"/>
            <a:r>
              <a:rPr lang="en-US" altLang="en-US">
                <a:latin typeface="Times New Roman"/>
              </a:rPr>
              <a:t>processed data</a:t>
            </a:r>
          </a:p>
        </p:txBody>
      </p:sp>
      <p:sp>
        <p:nvSpPr>
          <p:cNvPr id="7" name="Line 9"/>
          <p:cNvSpPr>
            <a:spLocks noChangeShapeType="1"/>
          </p:cNvSpPr>
          <p:nvPr/>
        </p:nvSpPr>
        <p:spPr bwMode="auto">
          <a:xfrm flipH="1">
            <a:off x="2933700" y="4038600"/>
            <a:ext cx="685800" cy="0"/>
          </a:xfrm>
          <a:prstGeom prst="line">
            <a:avLst/>
          </a:prstGeom>
          <a:ln>
            <a:headEnd type="triangle" w="med" len="med"/>
            <a:tailEnd/>
          </a:ln>
          <a:extLst/>
        </p:spPr>
        <p:style>
          <a:lnRef idx="1">
            <a:schemeClr val="accent1"/>
          </a:lnRef>
          <a:fillRef idx="2">
            <a:schemeClr val="accent1"/>
          </a:fillRef>
          <a:effectRef idx="1">
            <a:schemeClr val="accent1"/>
          </a:effectRef>
          <a:fontRef idx="minor">
            <a:schemeClr val="dk1"/>
          </a:fontRef>
        </p:style>
        <p:txBody>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endParaRPr lang="en-US"/>
          </a:p>
        </p:txBody>
      </p:sp>
      <p:sp>
        <p:nvSpPr>
          <p:cNvPr id="8" name="Line 10"/>
          <p:cNvSpPr>
            <a:spLocks noChangeShapeType="1"/>
          </p:cNvSpPr>
          <p:nvPr/>
        </p:nvSpPr>
        <p:spPr bwMode="auto">
          <a:xfrm flipH="1">
            <a:off x="5524500" y="4038600"/>
            <a:ext cx="685800" cy="0"/>
          </a:xfrm>
          <a:prstGeom prst="line">
            <a:avLst/>
          </a:prstGeom>
          <a:ln>
            <a:headEnd type="triangle" w="med" len="med"/>
            <a:tailEnd/>
          </a:ln>
          <a:extLst/>
        </p:spPr>
        <p:style>
          <a:lnRef idx="1">
            <a:schemeClr val="accent1"/>
          </a:lnRef>
          <a:fillRef idx="2">
            <a:schemeClr val="accent1"/>
          </a:fillRef>
          <a:effectRef idx="1">
            <a:schemeClr val="accent1"/>
          </a:effectRef>
          <a:fontRef idx="minor">
            <a:schemeClr val="dk1"/>
          </a:fontRef>
        </p:style>
        <p:txBody>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endParaRPr lang="en-US"/>
          </a:p>
        </p:txBody>
      </p:sp>
    </p:spTree>
    <p:extLst>
      <p:ext uri="{BB962C8B-B14F-4D97-AF65-F5344CB8AC3E}">
        <p14:creationId xmlns:p14="http://schemas.microsoft.com/office/powerpoint/2010/main" val="23465879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History of </a:t>
            </a:r>
            <a:r>
              <a:rPr lang="en-US" dirty="0" smtClean="0"/>
              <a:t>Java</a:t>
            </a:r>
            <a:endParaRPr lang="en-US" dirty="0"/>
          </a:p>
        </p:txBody>
      </p:sp>
      <p:sp>
        <p:nvSpPr>
          <p:cNvPr id="3" name="Content Placeholder 2"/>
          <p:cNvSpPr>
            <a:spLocks noGrp="1"/>
          </p:cNvSpPr>
          <p:nvPr>
            <p:ph idx="1"/>
          </p:nvPr>
        </p:nvSpPr>
        <p:spPr>
          <a:xfrm>
            <a:off x="457200" y="1389888"/>
            <a:ext cx="8229600" cy="5010912"/>
          </a:xfrm>
        </p:spPr>
        <p:txBody>
          <a:bodyPr>
            <a:noAutofit/>
          </a:bodyPr>
          <a:lstStyle/>
          <a:p>
            <a:r>
              <a:rPr lang="en-US" sz="1050" dirty="0"/>
              <a:t/>
            </a:r>
            <a:br>
              <a:rPr lang="en-US" sz="1050" dirty="0"/>
            </a:br>
            <a:r>
              <a:rPr lang="en-US" sz="1050" dirty="0"/>
              <a:t/>
            </a:r>
            <a:br>
              <a:rPr lang="en-US" sz="105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endParaRPr lang="en-US" sz="3200" dirty="0"/>
          </a:p>
        </p:txBody>
      </p:sp>
      <p:pic>
        <p:nvPicPr>
          <p:cNvPr id="1026" name="Picture 2" descr="http://zeroturnaround.com/wp-content/uploads/2014/09/relatively-short-history-timelin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447800"/>
            <a:ext cx="8490854"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0772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PHP and its History</a:t>
            </a:r>
            <a:endParaRPr lang="en-US" dirty="0"/>
          </a:p>
        </p:txBody>
      </p:sp>
      <p:sp>
        <p:nvSpPr>
          <p:cNvPr id="3" name="Content Placeholder 2"/>
          <p:cNvSpPr>
            <a:spLocks noGrp="1"/>
          </p:cNvSpPr>
          <p:nvPr>
            <p:ph idx="1"/>
          </p:nvPr>
        </p:nvSpPr>
        <p:spPr>
          <a:xfrm>
            <a:off x="457200" y="1389888"/>
            <a:ext cx="8229600" cy="5010912"/>
          </a:xfrm>
        </p:spPr>
        <p:txBody>
          <a:bodyPr>
            <a:noAutofit/>
          </a:bodyPr>
          <a:lstStyle/>
          <a:p>
            <a:r>
              <a:rPr lang="en-US" sz="1200" b="1" dirty="0"/>
              <a:t>PHP</a:t>
            </a:r>
            <a:r>
              <a:rPr lang="en-US" sz="1200" dirty="0"/>
              <a:t> is a server-side scripting language designed for web development but also used as a general-purpose programming language. </a:t>
            </a:r>
            <a:endParaRPr lang="en-US" sz="1200" dirty="0" smtClean="0"/>
          </a:p>
          <a:p>
            <a:endParaRPr lang="en-US" sz="1200" dirty="0"/>
          </a:p>
          <a:p>
            <a:r>
              <a:rPr lang="en-US" sz="1200" dirty="0"/>
              <a:t>PHP as it's known today is actually the successor to a product named PHP/FI. Created in 1994 by </a:t>
            </a:r>
            <a:r>
              <a:rPr lang="en-US" sz="1200" dirty="0" err="1"/>
              <a:t>Rasmus</a:t>
            </a:r>
            <a:r>
              <a:rPr lang="en-US" sz="1200" dirty="0"/>
              <a:t> </a:t>
            </a:r>
            <a:r>
              <a:rPr lang="en-US" sz="1200" dirty="0" err="1"/>
              <a:t>Lerdorf</a:t>
            </a:r>
            <a:r>
              <a:rPr lang="en-US" sz="1200" dirty="0"/>
              <a:t>, the very first incarnation of PHP was a simple set of Common Gateway Interface (CGI) binaries written in the C programming language. </a:t>
            </a:r>
            <a:endParaRPr lang="en-US" sz="1200" dirty="0" smtClean="0"/>
          </a:p>
          <a:p>
            <a:endParaRPr lang="en-US" sz="1200" dirty="0"/>
          </a:p>
          <a:p>
            <a:r>
              <a:rPr lang="en-US" sz="1200" dirty="0" smtClean="0"/>
              <a:t>Originally </a:t>
            </a:r>
            <a:r>
              <a:rPr lang="en-US" sz="1200" dirty="0"/>
              <a:t>used for tracking visits to his online resume, he named the suite of scripts "Personal Home Page Tools," more frequently referenced as "PHP Tools." Over time, more functionality was desired, and </a:t>
            </a:r>
            <a:r>
              <a:rPr lang="en-US" sz="1200" dirty="0" err="1"/>
              <a:t>Rasmus</a:t>
            </a:r>
            <a:r>
              <a:rPr lang="en-US" sz="1200" dirty="0"/>
              <a:t> rewrote PHP Tools, producing a much larger and richer implementation. </a:t>
            </a:r>
            <a:endParaRPr lang="en-US" sz="1200" dirty="0" smtClean="0"/>
          </a:p>
          <a:p>
            <a:endParaRPr lang="en-US" sz="1200" dirty="0"/>
          </a:p>
          <a:p>
            <a:r>
              <a:rPr lang="en-US" sz="1200" dirty="0" smtClean="0"/>
              <a:t>This </a:t>
            </a:r>
            <a:r>
              <a:rPr lang="en-US" sz="1200" dirty="0"/>
              <a:t>new model was capable of database interaction and more, providing a framework upon which users could develop simple dynamic web applications such as </a:t>
            </a:r>
            <a:r>
              <a:rPr lang="en-US" sz="1200" dirty="0" err="1"/>
              <a:t>guestbooks</a:t>
            </a:r>
            <a:r>
              <a:rPr lang="en-US" sz="1200" dirty="0"/>
              <a:t>. </a:t>
            </a:r>
            <a:endParaRPr lang="en-US" sz="1200" dirty="0" smtClean="0"/>
          </a:p>
          <a:p>
            <a:endParaRPr lang="en-US" sz="1200" dirty="0"/>
          </a:p>
          <a:p>
            <a:r>
              <a:rPr lang="en-US" sz="1200" dirty="0" smtClean="0"/>
              <a:t>In </a:t>
            </a:r>
            <a:r>
              <a:rPr lang="en-US" sz="1200" dirty="0"/>
              <a:t>June of 1995, </a:t>
            </a:r>
            <a:r>
              <a:rPr lang="en-US" sz="1200" dirty="0" err="1"/>
              <a:t>Rasmus</a:t>
            </a:r>
            <a:r>
              <a:rPr lang="en-US" sz="1200" dirty="0"/>
              <a:t>  </a:t>
            </a:r>
            <a:r>
              <a:rPr lang="en-US" sz="1200" dirty="0" err="1" smtClean="0"/>
              <a:t>eleased</a:t>
            </a:r>
            <a:r>
              <a:rPr lang="en-US" sz="1200" dirty="0" smtClean="0"/>
              <a:t> </a:t>
            </a:r>
            <a:r>
              <a:rPr lang="en-US" sz="1200" dirty="0"/>
              <a:t>the source code for PHP Tools to the public, which allowed developers to use it as they saw fit. This also permitted - and encouraged - users to provide fixes for bugs in the code, and to generally improve upon it. </a:t>
            </a:r>
            <a:endParaRPr lang="en-US" sz="1200" dirty="0" smtClean="0"/>
          </a:p>
          <a:p>
            <a:endParaRPr lang="en-US" sz="1200" dirty="0"/>
          </a:p>
          <a:p>
            <a:r>
              <a:rPr lang="en-US" sz="1200" dirty="0"/>
              <a:t>In September of that year, </a:t>
            </a:r>
            <a:r>
              <a:rPr lang="en-US" sz="1200" dirty="0" err="1"/>
              <a:t>Rasmus</a:t>
            </a:r>
            <a:r>
              <a:rPr lang="en-US" sz="1200" dirty="0"/>
              <a:t> expanded upon PHP and - for a short time - actually dropped the PHP name. Now referring to the tools as FI (short for "Forms Interpreter</a:t>
            </a:r>
            <a:r>
              <a:rPr lang="en-US" sz="1200" dirty="0" smtClean="0"/>
              <a:t>")</a:t>
            </a:r>
          </a:p>
          <a:p>
            <a:endParaRPr lang="en-US" sz="1200" dirty="0"/>
          </a:p>
          <a:p>
            <a:r>
              <a:rPr lang="en-US" sz="1200" dirty="0"/>
              <a:t>The code got another complete makeover, and in April of 1996, combining the names of past releases, </a:t>
            </a:r>
            <a:r>
              <a:rPr lang="en-US" sz="1200" dirty="0" err="1"/>
              <a:t>Rasmus</a:t>
            </a:r>
            <a:r>
              <a:rPr lang="en-US" sz="1200" dirty="0"/>
              <a:t> introduced PHP/FI. This second-generation implementation began to truly evolve PHP from a suite of tools into a programming language in its own right. It included built-in support for DBM, </a:t>
            </a:r>
            <a:r>
              <a:rPr lang="en-US" sz="1200" dirty="0" err="1"/>
              <a:t>mSQL</a:t>
            </a:r>
            <a:r>
              <a:rPr lang="en-US" sz="1200" dirty="0"/>
              <a:t>, and Postgres95 databases, cookies, user-defined function support, and much more. That June, PHP/FI was given a version 2.0 status. </a:t>
            </a:r>
            <a:r>
              <a:rPr lang="en-US" sz="1200" dirty="0"/>
              <a:t/>
            </a:r>
            <a:br>
              <a:rPr lang="en-US" sz="1200" dirty="0"/>
            </a:br>
            <a:r>
              <a:rPr lang="en-US" sz="1050" dirty="0"/>
              <a:t/>
            </a:r>
            <a:br>
              <a:rPr lang="en-US" sz="105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endParaRPr lang="en-US" sz="3200" dirty="0"/>
          </a:p>
        </p:txBody>
      </p:sp>
    </p:spTree>
    <p:extLst>
      <p:ext uri="{BB962C8B-B14F-4D97-AF65-F5344CB8AC3E}">
        <p14:creationId xmlns:p14="http://schemas.microsoft.com/office/powerpoint/2010/main" val="8130366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Eclipse and its history</a:t>
            </a:r>
            <a:endParaRPr lang="en-US" dirty="0"/>
          </a:p>
        </p:txBody>
      </p:sp>
      <p:sp>
        <p:nvSpPr>
          <p:cNvPr id="3" name="Content Placeholder 2"/>
          <p:cNvSpPr>
            <a:spLocks noGrp="1"/>
          </p:cNvSpPr>
          <p:nvPr>
            <p:ph idx="1"/>
          </p:nvPr>
        </p:nvSpPr>
        <p:spPr>
          <a:xfrm>
            <a:off x="457200" y="1389888"/>
            <a:ext cx="8229600" cy="5010912"/>
          </a:xfrm>
        </p:spPr>
        <p:txBody>
          <a:bodyPr>
            <a:noAutofit/>
          </a:bodyPr>
          <a:lstStyle/>
          <a:p>
            <a:r>
              <a:rPr lang="en-US" sz="1200" dirty="0"/>
              <a:t>The Eclipse platform consists of an open and extensible IDE (integrated development environment). An IDE is a program consisting of a set of tools that </a:t>
            </a:r>
            <a:r>
              <a:rPr lang="en-US" sz="1200" dirty="0" smtClean="0"/>
              <a:t>are useful </a:t>
            </a:r>
            <a:r>
              <a:rPr lang="en-US" sz="1200" dirty="0"/>
              <a:t>for a software developer. </a:t>
            </a:r>
            <a:endParaRPr lang="en-US" sz="1200" dirty="0" smtClean="0"/>
          </a:p>
          <a:p>
            <a:endParaRPr lang="en-US" sz="1200" dirty="0"/>
          </a:p>
          <a:p>
            <a:r>
              <a:rPr lang="en-US" sz="1200" dirty="0" smtClean="0"/>
              <a:t>The </a:t>
            </a:r>
            <a:r>
              <a:rPr lang="en-US" sz="1200" dirty="0"/>
              <a:t>basic elements of an IDE include a </a:t>
            </a:r>
            <a:r>
              <a:rPr lang="en-US" sz="1200" dirty="0" smtClean="0"/>
              <a:t>code editor</a:t>
            </a:r>
            <a:r>
              <a:rPr lang="en-US" sz="1200" dirty="0"/>
              <a:t>, a compiler/interpreter and a debugger. Eclipse is an IDE in Java </a:t>
            </a:r>
            <a:r>
              <a:rPr lang="en-US" sz="1200" dirty="0" smtClean="0"/>
              <a:t>and provides </a:t>
            </a:r>
            <a:r>
              <a:rPr lang="en-US" sz="1200" dirty="0"/>
              <a:t>numerous software development tools. It also supports other programming languages, such as C/C++, Cobol, Fortran, PHP or Python. </a:t>
            </a:r>
            <a:r>
              <a:rPr lang="en-US" sz="1200" dirty="0" smtClean="0"/>
              <a:t>Plug-ins can </a:t>
            </a:r>
            <a:r>
              <a:rPr lang="en-US" sz="1200" dirty="0"/>
              <a:t>be added to the basic platform of Eclipse to increase the functionality</a:t>
            </a:r>
            <a:r>
              <a:rPr lang="en-US" sz="1200" dirty="0" smtClean="0"/>
              <a:t>.</a:t>
            </a:r>
          </a:p>
          <a:p>
            <a:endParaRPr lang="en-US" sz="1200" dirty="0"/>
          </a:p>
          <a:p>
            <a:r>
              <a:rPr lang="en-US" sz="1200" dirty="0"/>
              <a:t>A lot of Eclipse's programming was carried out by IBM before the </a:t>
            </a:r>
            <a:r>
              <a:rPr lang="en-US" sz="1200" dirty="0" smtClean="0"/>
              <a:t>Eclipse project </a:t>
            </a:r>
            <a:r>
              <a:rPr lang="en-US" sz="1200" dirty="0"/>
              <a:t>was created as such. Eclipse's predecessor was </a:t>
            </a:r>
            <a:r>
              <a:rPr lang="en-US" sz="1200" dirty="0" err="1"/>
              <a:t>VisualAge</a:t>
            </a:r>
            <a:r>
              <a:rPr lang="en-US" sz="1200" dirty="0"/>
              <a:t> and it </a:t>
            </a:r>
            <a:r>
              <a:rPr lang="en-US" sz="1200" dirty="0" smtClean="0"/>
              <a:t>was built </a:t>
            </a:r>
            <a:r>
              <a:rPr lang="en-US" sz="1200" dirty="0"/>
              <a:t>using Smalltalk in a development environment called Envy. </a:t>
            </a:r>
            <a:endParaRPr lang="en-US" sz="1200" dirty="0" smtClean="0"/>
          </a:p>
          <a:p>
            <a:endParaRPr lang="en-US" sz="1200" dirty="0"/>
          </a:p>
          <a:p>
            <a:r>
              <a:rPr lang="en-US" sz="1200" dirty="0" smtClean="0"/>
              <a:t>After Java appeared </a:t>
            </a:r>
            <a:r>
              <a:rPr lang="en-US" sz="1200" dirty="0"/>
              <a:t>in the nineties, IBM developed a virtual machine that worked </a:t>
            </a:r>
            <a:r>
              <a:rPr lang="en-US" sz="1200" dirty="0" smtClean="0"/>
              <a:t>with both </a:t>
            </a:r>
            <a:r>
              <a:rPr lang="en-US" sz="1200" dirty="0"/>
              <a:t>Smalltalk and Java. The rapid growth of Java and its advantages </a:t>
            </a:r>
            <a:r>
              <a:rPr lang="en-US" sz="1200" dirty="0" smtClean="0"/>
              <a:t>with the </a:t>
            </a:r>
            <a:r>
              <a:rPr lang="en-US" sz="1200" dirty="0"/>
              <a:t>focus on an Internet that was expanding heavily forced IBM to </a:t>
            </a:r>
            <a:r>
              <a:rPr lang="en-US" sz="1200" dirty="0" smtClean="0"/>
              <a:t>consider abandoning </a:t>
            </a:r>
            <a:r>
              <a:rPr lang="en-US" sz="1200" dirty="0"/>
              <a:t>this dual virtual machine and to build a new platform based </a:t>
            </a:r>
            <a:r>
              <a:rPr lang="en-US" sz="1200" dirty="0" smtClean="0"/>
              <a:t>on Java </a:t>
            </a:r>
            <a:r>
              <a:rPr lang="en-US" sz="1200" dirty="0"/>
              <a:t>from scratch. The final product was Eclipse, which had already cost </a:t>
            </a:r>
            <a:r>
              <a:rPr lang="en-US" sz="1200" dirty="0" smtClean="0"/>
              <a:t>IBM approximately </a:t>
            </a:r>
            <a:r>
              <a:rPr lang="en-US" sz="1200" dirty="0"/>
              <a:t>40 million dollars in </a:t>
            </a:r>
            <a:r>
              <a:rPr lang="en-US" sz="1200" dirty="0" smtClean="0"/>
              <a:t>2001.</a:t>
            </a:r>
          </a:p>
          <a:p>
            <a:endParaRPr lang="en-US" sz="1200" dirty="0"/>
          </a:p>
          <a:p>
            <a:r>
              <a:rPr lang="en-US" sz="1200" dirty="0" smtClean="0"/>
              <a:t>Towards </a:t>
            </a:r>
            <a:r>
              <a:rPr lang="en-US" sz="1200" dirty="0"/>
              <a:t>the end of 2001, IBM, along with Borland, created the </a:t>
            </a:r>
            <a:r>
              <a:rPr lang="en-US" sz="1200" dirty="0" smtClean="0"/>
              <a:t>non-profit Eclipse </a:t>
            </a:r>
            <a:r>
              <a:rPr lang="en-US" sz="1200" dirty="0"/>
              <a:t>foundation, thereby opening up to the open source world. This consortium was gradually joined by important global software development companies: Oracle, Rational Software, Red Hat, </a:t>
            </a:r>
            <a:r>
              <a:rPr lang="en-US" sz="1200" dirty="0" err="1"/>
              <a:t>SuSE</a:t>
            </a:r>
            <a:r>
              <a:rPr lang="en-US" sz="1200" dirty="0"/>
              <a:t>, HP, Serena, Ericsson and </a:t>
            </a:r>
            <a:r>
              <a:rPr lang="en-US" sz="1200" dirty="0" smtClean="0"/>
              <a:t>Novell</a:t>
            </a:r>
            <a:r>
              <a:rPr lang="en-US" sz="1200" dirty="0"/>
              <a:t>, among others. </a:t>
            </a:r>
            <a:endParaRPr lang="en-US" sz="1200" dirty="0" smtClean="0"/>
          </a:p>
          <a:p>
            <a:endParaRPr lang="en-US" sz="1200" dirty="0"/>
          </a:p>
          <a:p>
            <a:r>
              <a:rPr lang="en-US" sz="1200" dirty="0" smtClean="0"/>
              <a:t>There </a:t>
            </a:r>
            <a:r>
              <a:rPr lang="en-US" sz="1200" dirty="0"/>
              <a:t>are two significant absences: Microsoft and Sun Microsystems. Microsoft was excluded due to its monopoly of the market </a:t>
            </a:r>
            <a:r>
              <a:rPr lang="en-US" sz="1200" dirty="0" smtClean="0"/>
              <a:t>and Sun </a:t>
            </a:r>
            <a:r>
              <a:rPr lang="en-US" sz="1200" dirty="0"/>
              <a:t>Microsystems had its own IDE, constituting Eclipse's main </a:t>
            </a:r>
            <a:r>
              <a:rPr lang="en-US" sz="1200" dirty="0" smtClean="0"/>
              <a:t>competition: NetBeans</a:t>
            </a:r>
            <a:r>
              <a:rPr lang="en-US" sz="1200" dirty="0"/>
              <a:t>. In fact, the Eclipse name was chosen because the aim was to </a:t>
            </a:r>
            <a:r>
              <a:rPr lang="en-US" sz="1200" dirty="0" smtClean="0"/>
              <a:t>create an </a:t>
            </a:r>
            <a:r>
              <a:rPr lang="en-US" sz="1200" dirty="0"/>
              <a:t>IDE able to "eclipse Visual Studio" (Microsoft) and to "eclipse the sun" (</a:t>
            </a:r>
            <a:r>
              <a:rPr lang="en-US" sz="1200" dirty="0" smtClean="0"/>
              <a:t>Sun Microsystems</a:t>
            </a:r>
            <a:r>
              <a:rPr lang="en-US" sz="1200" dirty="0"/>
              <a:t>).</a:t>
            </a:r>
            <a:br>
              <a:rPr lang="en-US" sz="1200" dirty="0"/>
            </a:br>
            <a:r>
              <a:rPr lang="en-US" sz="1050" dirty="0"/>
              <a:t/>
            </a:r>
            <a:br>
              <a:rPr lang="en-US" sz="1050" dirty="0"/>
            </a:br>
            <a:r>
              <a:rPr lang="en-US" sz="1050" dirty="0"/>
              <a:t/>
            </a:r>
            <a:br>
              <a:rPr lang="en-US" sz="1050" dirty="0"/>
            </a:br>
            <a:r>
              <a:rPr lang="en-US" sz="1050" dirty="0"/>
              <a:t/>
            </a:r>
            <a:br>
              <a:rPr lang="en-US" sz="1050" dirty="0"/>
            </a:br>
            <a:r>
              <a:rPr lang="en-US" sz="1050" dirty="0"/>
              <a:t/>
            </a:r>
            <a:br>
              <a:rPr lang="en-US" sz="1050" dirty="0"/>
            </a:br>
            <a:r>
              <a:rPr lang="en-US" sz="1050" dirty="0"/>
              <a:t/>
            </a:r>
            <a:br>
              <a:rPr lang="en-US" sz="105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r>
              <a:rPr lang="en-US" sz="3200" dirty="0"/>
              <a:t/>
            </a:r>
            <a:br>
              <a:rPr lang="en-US" sz="3200" dirty="0"/>
            </a:br>
            <a:endParaRPr lang="en-US" sz="3200" dirty="0"/>
          </a:p>
        </p:txBody>
      </p:sp>
    </p:spTree>
    <p:extLst>
      <p:ext uri="{BB962C8B-B14F-4D97-AF65-F5344CB8AC3E}">
        <p14:creationId xmlns:p14="http://schemas.microsoft.com/office/powerpoint/2010/main" val="39044163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History of Unix/Linux</a:t>
            </a:r>
            <a:endParaRPr lang="en-US" dirty="0"/>
          </a:p>
        </p:txBody>
      </p:sp>
      <p:sp>
        <p:nvSpPr>
          <p:cNvPr id="3" name="Content Placeholder 2"/>
          <p:cNvSpPr>
            <a:spLocks noGrp="1"/>
          </p:cNvSpPr>
          <p:nvPr>
            <p:ph idx="1"/>
          </p:nvPr>
        </p:nvSpPr>
        <p:spPr>
          <a:xfrm>
            <a:off x="457200" y="1389888"/>
            <a:ext cx="8229600" cy="5010912"/>
          </a:xfrm>
        </p:spPr>
        <p:txBody>
          <a:bodyPr>
            <a:normAutofit fontScale="55000" lnSpcReduction="20000"/>
          </a:bodyPr>
          <a:lstStyle/>
          <a:p>
            <a:r>
              <a:rPr lang="en-US" altLang="en-US" dirty="0"/>
              <a:t>The Unix OS was developed (based on Multics &amp; CTSS operating systems) by Ken Thompson at the AT&amp;T Bell Laboratories in 1969. He wanted to create an multi-user operating system to run “space wars” game.</a:t>
            </a:r>
          </a:p>
          <a:p>
            <a:endParaRPr lang="en-US" altLang="en-US" dirty="0" smtClean="0"/>
          </a:p>
          <a:p>
            <a:r>
              <a:rPr lang="en-US" altLang="en-US" dirty="0" smtClean="0"/>
              <a:t>Ken’s </a:t>
            </a:r>
            <a:r>
              <a:rPr lang="en-US" altLang="en-US" dirty="0"/>
              <a:t>philosophy was to create an operating system with commands or “utilities” that would do one thing well (i.e.</a:t>
            </a:r>
            <a:r>
              <a:rPr lang="en-US" altLang="en-US" b="1" dirty="0"/>
              <a:t> UNIX</a:t>
            </a:r>
            <a:r>
              <a:rPr lang="en-US" altLang="en-US" dirty="0"/>
              <a:t>). </a:t>
            </a:r>
            <a:endParaRPr lang="en-US" altLang="en-US" dirty="0" smtClean="0"/>
          </a:p>
          <a:p>
            <a:endParaRPr lang="en-US" altLang="en-US" dirty="0"/>
          </a:p>
          <a:p>
            <a:r>
              <a:rPr lang="en-US" altLang="en-US" dirty="0" smtClean="0"/>
              <a:t>The </a:t>
            </a:r>
            <a:r>
              <a:rPr lang="en-US" altLang="en-US" dirty="0"/>
              <a:t>first versions of UNIX were written in “machine-dependent” program (such as PDP-7).</a:t>
            </a:r>
          </a:p>
          <a:p>
            <a:endParaRPr lang="en-US" altLang="en-US" dirty="0" smtClean="0"/>
          </a:p>
          <a:p>
            <a:r>
              <a:rPr lang="en-US" altLang="en-US" dirty="0" smtClean="0"/>
              <a:t>Ken </a:t>
            </a:r>
            <a:r>
              <a:rPr lang="en-US" altLang="en-US" dirty="0"/>
              <a:t>Thompson approached Dennis Ritchie, developer of C language, and in 1973 they compiled UNIX in C to make operating system “portable” to other computers systems.</a:t>
            </a:r>
          </a:p>
          <a:p>
            <a:endParaRPr lang="en-US" dirty="0" smtClean="0"/>
          </a:p>
          <a:p>
            <a:r>
              <a:rPr lang="en-US" dirty="0"/>
              <a:t>In the years 1973 and 1974, Unix arrived at many universities and </a:t>
            </a:r>
            <a:r>
              <a:rPr lang="en-US" dirty="0" smtClean="0"/>
              <a:t>research </a:t>
            </a:r>
            <a:r>
              <a:rPr lang="en-US" dirty="0" err="1" smtClean="0"/>
              <a:t>centres</a:t>
            </a:r>
            <a:r>
              <a:rPr lang="en-US" dirty="0" smtClean="0"/>
              <a:t> </a:t>
            </a:r>
            <a:r>
              <a:rPr lang="en-US" dirty="0"/>
              <a:t>worldwide, with a </a:t>
            </a:r>
            <a:r>
              <a:rPr lang="en-US" dirty="0" err="1"/>
              <a:t>licence</a:t>
            </a:r>
            <a:r>
              <a:rPr lang="en-US" dirty="0"/>
              <a:t> that permitted its use for academic purposes. </a:t>
            </a:r>
            <a:br>
              <a:rPr lang="en-US" dirty="0"/>
            </a:br>
            <a:r>
              <a:rPr lang="en-US" dirty="0"/>
              <a:t/>
            </a:r>
            <a:br>
              <a:rPr lang="en-US" dirty="0"/>
            </a:br>
            <a:endParaRPr lang="en-US" dirty="0" smtClean="0"/>
          </a:p>
          <a:p>
            <a:r>
              <a:rPr lang="en-US" altLang="en-US" dirty="0"/>
              <a:t>Unix became a popular OS among institutions such as colleges &amp; </a:t>
            </a:r>
            <a:r>
              <a:rPr lang="en-US" altLang="en-US" dirty="0" smtClean="0"/>
              <a:t> universities </a:t>
            </a:r>
            <a:r>
              <a:rPr lang="en-US" altLang="en-US" dirty="0"/>
              <a:t>through a 4-year “try before you buy” deal.</a:t>
            </a:r>
          </a:p>
          <a:p>
            <a:pPr marL="109728" indent="0">
              <a:buNone/>
            </a:pP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6949130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History of Unix/Linux</a:t>
            </a:r>
            <a:endParaRPr lang="en-US" dirty="0"/>
          </a:p>
        </p:txBody>
      </p:sp>
      <p:sp>
        <p:nvSpPr>
          <p:cNvPr id="3" name="Content Placeholder 2"/>
          <p:cNvSpPr>
            <a:spLocks noGrp="1"/>
          </p:cNvSpPr>
          <p:nvPr>
            <p:ph idx="1"/>
          </p:nvPr>
        </p:nvSpPr>
        <p:spPr>
          <a:xfrm>
            <a:off x="457200" y="1389888"/>
            <a:ext cx="8229600" cy="5010912"/>
          </a:xfrm>
        </p:spPr>
        <p:txBody>
          <a:bodyPr>
            <a:normAutofit fontScale="70000" lnSpcReduction="20000"/>
          </a:bodyPr>
          <a:lstStyle/>
          <a:p>
            <a:pPr>
              <a:spcBef>
                <a:spcPts val="600"/>
              </a:spcBef>
              <a:buFont typeface="Arial" charset="0"/>
              <a:buChar char="•"/>
            </a:pPr>
            <a:r>
              <a:rPr lang="en-US" altLang="en-US" dirty="0"/>
              <a:t>1985 Free Software Foundation (FSF) founded by Richard Stallman.  Along with other programmers creates the tools needed to make a UNIX compatible </a:t>
            </a:r>
            <a:r>
              <a:rPr lang="en-US" altLang="en-US" dirty="0" smtClean="0"/>
              <a:t>OS.</a:t>
            </a:r>
          </a:p>
          <a:p>
            <a:pPr>
              <a:spcBef>
                <a:spcPts val="600"/>
              </a:spcBef>
              <a:buFont typeface="Arial" charset="0"/>
              <a:buChar char="•"/>
            </a:pPr>
            <a:endParaRPr lang="en-US" altLang="en-US" dirty="0"/>
          </a:p>
          <a:p>
            <a:pPr>
              <a:spcBef>
                <a:spcPts val="600"/>
              </a:spcBef>
              <a:buFont typeface="Arial" charset="0"/>
              <a:buChar char="•"/>
            </a:pPr>
            <a:r>
              <a:rPr lang="en-US" altLang="en-US" dirty="0"/>
              <a:t>1985 Professor Andy </a:t>
            </a:r>
            <a:r>
              <a:rPr lang="en-US" altLang="en-US" dirty="0" err="1"/>
              <a:t>Tannenbaum</a:t>
            </a:r>
            <a:r>
              <a:rPr lang="en-US" altLang="en-US" dirty="0"/>
              <a:t> creates a UNIX like operating system based on System V Unix for the IBM PC &amp; </a:t>
            </a:r>
            <a:r>
              <a:rPr lang="en-US" altLang="en-US" dirty="0" smtClean="0"/>
              <a:t>PC/AT computers</a:t>
            </a:r>
            <a:r>
              <a:rPr lang="en-US" altLang="en-US" dirty="0"/>
              <a:t>.  It is called </a:t>
            </a:r>
            <a:r>
              <a:rPr lang="en-US" altLang="en-US" dirty="0" err="1"/>
              <a:t>Minix</a:t>
            </a:r>
            <a:r>
              <a:rPr lang="en-US" altLang="en-US" dirty="0" smtClean="0"/>
              <a:t>.</a:t>
            </a:r>
          </a:p>
          <a:p>
            <a:pPr>
              <a:spcBef>
                <a:spcPts val="600"/>
              </a:spcBef>
              <a:buFont typeface="Arial" charset="0"/>
              <a:buChar char="•"/>
            </a:pPr>
            <a:endParaRPr lang="en-US" altLang="en-US" dirty="0"/>
          </a:p>
          <a:p>
            <a:pPr>
              <a:spcBef>
                <a:spcPts val="600"/>
              </a:spcBef>
              <a:buFont typeface="Arial" charset="0"/>
              <a:buChar char="•"/>
            </a:pPr>
            <a:r>
              <a:rPr lang="en-US" altLang="en-US" dirty="0"/>
              <a:t>1989 Richard Stallman releases GPL and GNU software but lacks a free kernel</a:t>
            </a:r>
            <a:r>
              <a:rPr lang="en-US" altLang="en-US" dirty="0" smtClean="0"/>
              <a:t>.</a:t>
            </a:r>
          </a:p>
          <a:p>
            <a:pPr>
              <a:spcBef>
                <a:spcPts val="600"/>
              </a:spcBef>
              <a:buFont typeface="Arial" charset="0"/>
              <a:buChar char="•"/>
            </a:pPr>
            <a:endParaRPr lang="en-US" altLang="en-US" dirty="0"/>
          </a:p>
          <a:p>
            <a:pPr>
              <a:spcBef>
                <a:spcPts val="600"/>
              </a:spcBef>
              <a:buFont typeface="Arial" charset="0"/>
              <a:buChar char="•"/>
            </a:pPr>
            <a:r>
              <a:rPr lang="en-US" altLang="en-US" dirty="0"/>
              <a:t>1991 Building on the concepts in </a:t>
            </a:r>
            <a:r>
              <a:rPr lang="en-US" altLang="en-US" dirty="0" err="1"/>
              <a:t>Minix</a:t>
            </a:r>
            <a:r>
              <a:rPr lang="en-US" altLang="en-US" dirty="0"/>
              <a:t>, Linus Torvalds (Finnish college student) develops Linux along with help from other users on the web.</a:t>
            </a:r>
          </a:p>
          <a:p>
            <a:pPr marL="109728" indent="0">
              <a:buNone/>
            </a:pP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545041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What Linux is?</a:t>
            </a:r>
            <a:endParaRPr lang="en-US" dirty="0"/>
          </a:p>
        </p:txBody>
      </p:sp>
      <p:sp>
        <p:nvSpPr>
          <p:cNvPr id="3" name="Content Placeholder 2"/>
          <p:cNvSpPr>
            <a:spLocks noGrp="1"/>
          </p:cNvSpPr>
          <p:nvPr>
            <p:ph idx="1"/>
          </p:nvPr>
        </p:nvSpPr>
        <p:spPr>
          <a:xfrm>
            <a:off x="457200" y="1389888"/>
            <a:ext cx="8229600" cy="5010912"/>
          </a:xfrm>
        </p:spPr>
        <p:txBody>
          <a:bodyPr>
            <a:normAutofit fontScale="77500" lnSpcReduction="20000"/>
          </a:bodyPr>
          <a:lstStyle/>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Strictly speaking Linux refers to the </a:t>
            </a:r>
            <a:r>
              <a:rPr lang="en-US" altLang="en-US" dirty="0" smtClean="0"/>
              <a:t>kernel</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GNU/Linux more accurately describes the Operating System.  Linux Kernel combined with GNU utilities and </a:t>
            </a:r>
            <a:r>
              <a:rPr lang="en-US" altLang="en-US" dirty="0" smtClean="0"/>
              <a:t>libraries</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Distribution – GNU/Linux bundled with other applications.  Examples Red Hat Linux, </a:t>
            </a:r>
            <a:r>
              <a:rPr lang="en-US" altLang="en-US" dirty="0" err="1"/>
              <a:t>Debian</a:t>
            </a:r>
            <a:r>
              <a:rPr lang="en-US" altLang="en-US" dirty="0"/>
              <a:t>, Ubuntu, </a:t>
            </a:r>
            <a:r>
              <a:rPr lang="en-US" altLang="en-US" dirty="0" err="1"/>
              <a:t>Suse</a:t>
            </a:r>
            <a:r>
              <a:rPr lang="en-US" altLang="en-US" dirty="0"/>
              <a:t>, </a:t>
            </a:r>
            <a:r>
              <a:rPr lang="en-US" altLang="en-US" dirty="0" err="1"/>
              <a:t>Knoppix</a:t>
            </a:r>
            <a:r>
              <a:rPr lang="en-US" altLang="en-US" dirty="0"/>
              <a:t>, etc</a:t>
            </a:r>
            <a:r>
              <a:rPr lang="en-US" altLang="en-US" dirty="0" smtClean="0"/>
              <a:t>.</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Distributions can be compiled and maintained by an individual or corporation.  Can be small (single floppy disk) or span several CD/DVDs.</a:t>
            </a:r>
          </a:p>
          <a:p>
            <a:pPr marL="109728" indent="0">
              <a:buNone/>
            </a:pP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32842287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History of Unix/Linux</a:t>
            </a:r>
            <a:endParaRPr lang="en-US" dirty="0"/>
          </a:p>
        </p:txBody>
      </p:sp>
      <p:sp>
        <p:nvSpPr>
          <p:cNvPr id="3" name="Content Placeholder 2"/>
          <p:cNvSpPr>
            <a:spLocks noGrp="1"/>
          </p:cNvSpPr>
          <p:nvPr>
            <p:ph idx="1"/>
          </p:nvPr>
        </p:nvSpPr>
        <p:spPr>
          <a:xfrm>
            <a:off x="457200" y="1389888"/>
            <a:ext cx="8229600" cy="5010912"/>
          </a:xfrm>
        </p:spPr>
        <p:txBody>
          <a:bodyPr>
            <a:normAutofit fontScale="55000" lnSpcReduction="20000"/>
          </a:bodyPr>
          <a:lstStyle/>
          <a:p>
            <a:r>
              <a:rPr lang="en-US" sz="2900" dirty="0"/>
              <a:t>On 25 August 1991 (age 21), he announced this system in a </a:t>
            </a:r>
            <a:r>
              <a:rPr lang="en-US" sz="2900" dirty="0">
                <a:hlinkClick r:id="rId3" tooltip="Usenet"/>
              </a:rPr>
              <a:t>Usenet</a:t>
            </a:r>
            <a:r>
              <a:rPr lang="en-US" sz="2900" dirty="0"/>
              <a:t> posting to the newsgroup "</a:t>
            </a:r>
            <a:r>
              <a:rPr lang="en-US" sz="2900" dirty="0" err="1"/>
              <a:t>comp.os.minix</a:t>
            </a:r>
            <a:r>
              <a:rPr lang="en-US" sz="2900" dirty="0" smtClean="0"/>
              <a:t>.":</a:t>
            </a:r>
          </a:p>
          <a:p>
            <a:pPr marL="109728" indent="0">
              <a:buNone/>
            </a:pPr>
            <a:endParaRPr lang="en-US" sz="2900" dirty="0"/>
          </a:p>
          <a:p>
            <a:pPr marL="109728" indent="0" algn="just">
              <a:buNone/>
            </a:pPr>
            <a:r>
              <a:rPr lang="en-US" sz="2900" dirty="0" smtClean="0"/>
              <a:t>Hello </a:t>
            </a:r>
            <a:r>
              <a:rPr lang="en-US" sz="2900" dirty="0"/>
              <a:t>everybody out there using </a:t>
            </a:r>
            <a:r>
              <a:rPr lang="en-US" sz="2900" dirty="0" err="1"/>
              <a:t>minix</a:t>
            </a:r>
            <a:r>
              <a:rPr lang="en-US" sz="2900" dirty="0"/>
              <a:t> -</a:t>
            </a:r>
          </a:p>
          <a:p>
            <a:pPr marL="109728" indent="0" algn="just">
              <a:buNone/>
            </a:pPr>
            <a:r>
              <a:rPr lang="en-US" sz="2900" dirty="0" smtClean="0"/>
              <a:t>I'm </a:t>
            </a:r>
            <a:r>
              <a:rPr lang="en-US" sz="2900" dirty="0"/>
              <a:t>doing a (free) operating system (just a hobby, won't be big and professional like gnu) for 386(486) AT clones. This has been brewing since </a:t>
            </a:r>
            <a:r>
              <a:rPr lang="en-US" sz="2900" dirty="0" err="1"/>
              <a:t>april</a:t>
            </a:r>
            <a:r>
              <a:rPr lang="en-US" sz="2900" dirty="0"/>
              <a:t>, and is starting to get ready. I'd like any feedback on things people like/dislike in </a:t>
            </a:r>
            <a:r>
              <a:rPr lang="en-US" sz="2900" dirty="0" err="1"/>
              <a:t>minix</a:t>
            </a:r>
            <a:r>
              <a:rPr lang="en-US" sz="2900" dirty="0"/>
              <a:t>, as my OS resembles it somewhat (same physical layout of the file-system (due to practical reasons) among other things</a:t>
            </a:r>
            <a:r>
              <a:rPr lang="en-US" sz="2900" dirty="0" smtClean="0"/>
              <a:t>).</a:t>
            </a:r>
          </a:p>
          <a:p>
            <a:pPr marL="109728" indent="0" algn="just">
              <a:buNone/>
            </a:pPr>
            <a:endParaRPr lang="en-US" sz="2900" dirty="0"/>
          </a:p>
          <a:p>
            <a:pPr marL="109728" indent="0" algn="just">
              <a:buNone/>
            </a:pPr>
            <a:r>
              <a:rPr lang="en-US" sz="2900" dirty="0"/>
              <a:t>I've currently ported bash(1.08) and </a:t>
            </a:r>
            <a:r>
              <a:rPr lang="en-US" sz="2900" dirty="0" err="1"/>
              <a:t>gcc</a:t>
            </a:r>
            <a:r>
              <a:rPr lang="en-US" sz="2900" dirty="0"/>
              <a:t>(1.40), and things seem to work. This implies that I'll get something practical within a few months, and I'd like to know what features most people would want. Any suggestions are welcome, but I won't promise I'll implement them :-)</a:t>
            </a:r>
          </a:p>
          <a:p>
            <a:pPr marL="109728" indent="0" algn="just">
              <a:buNone/>
            </a:pPr>
            <a:r>
              <a:rPr lang="en-US" sz="2900" dirty="0"/>
              <a:t>Linus (torvalds@kruuna.helsinki.fi)</a:t>
            </a:r>
          </a:p>
          <a:p>
            <a:pPr marL="109728" indent="0" algn="just">
              <a:buNone/>
            </a:pPr>
            <a:endParaRPr lang="en-US" sz="2900" dirty="0" smtClean="0"/>
          </a:p>
          <a:p>
            <a:pPr marL="109728" indent="0" algn="just">
              <a:buNone/>
            </a:pPr>
            <a:r>
              <a:rPr lang="en-US" sz="2900" dirty="0" smtClean="0"/>
              <a:t>PS</a:t>
            </a:r>
            <a:r>
              <a:rPr lang="en-US" sz="2900" dirty="0"/>
              <a:t>. Yes – it's free of any </a:t>
            </a:r>
            <a:r>
              <a:rPr lang="en-US" sz="2900" dirty="0" err="1"/>
              <a:t>minix</a:t>
            </a:r>
            <a:r>
              <a:rPr lang="en-US" sz="2900" dirty="0"/>
              <a:t> code, and it has a multi-threaded fs. It is NOT portable (uses 386 task switching </a:t>
            </a:r>
            <a:r>
              <a:rPr lang="en-US" sz="2900" dirty="0" err="1"/>
              <a:t>etc</a:t>
            </a:r>
            <a:r>
              <a:rPr lang="en-US" sz="2900" dirty="0"/>
              <a:t>), and it probably never will </a:t>
            </a:r>
            <a:r>
              <a:rPr lang="en-US" sz="2900" dirty="0" smtClean="0"/>
              <a:t>support anything </a:t>
            </a:r>
            <a:r>
              <a:rPr lang="en-US" sz="2900" dirty="0"/>
              <a:t>other than AT-</a:t>
            </a:r>
            <a:r>
              <a:rPr lang="en-US" sz="2900" dirty="0" err="1"/>
              <a:t>harddisks</a:t>
            </a:r>
            <a:r>
              <a:rPr lang="en-US" sz="2900" dirty="0"/>
              <a:t>, as that's all I have :-(.—Linus </a:t>
            </a:r>
            <a:r>
              <a:rPr lang="en-US" sz="2900" dirty="0" smtClean="0"/>
              <a:t>Torvalds</a:t>
            </a:r>
            <a:endParaRPr lang="en-US" sz="2900" dirty="0"/>
          </a:p>
          <a:p>
            <a:pPr marL="109728" indent="0" algn="just">
              <a:buNone/>
            </a:pP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1846300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History of Linux</a:t>
            </a:r>
            <a:endParaRPr lang="en-US" dirty="0"/>
          </a:p>
        </p:txBody>
      </p:sp>
      <p:sp>
        <p:nvSpPr>
          <p:cNvPr id="3" name="Content Placeholder 2"/>
          <p:cNvSpPr>
            <a:spLocks noGrp="1"/>
          </p:cNvSpPr>
          <p:nvPr>
            <p:ph idx="1"/>
          </p:nvPr>
        </p:nvSpPr>
        <p:spPr>
          <a:xfrm>
            <a:off x="457200" y="1389888"/>
            <a:ext cx="8229600" cy="5010912"/>
          </a:xfrm>
        </p:spPr>
        <p:txBody>
          <a:bodyPr>
            <a:normAutofit lnSpcReduction="10000"/>
          </a:bodyPr>
          <a:lstStyle/>
          <a:p>
            <a:r>
              <a:rPr lang="en-US" dirty="0">
                <a:hlinkClick r:id="rId3"/>
              </a:rPr>
              <a:t>https://</a:t>
            </a:r>
            <a:r>
              <a:rPr lang="en-US" dirty="0" smtClean="0">
                <a:hlinkClick r:id="rId3"/>
              </a:rPr>
              <a:t>www.youtube.com/watch?v=WVTWCPoUt8w</a:t>
            </a:r>
            <a:endParaRPr lang="en-US" dirty="0" smtClean="0"/>
          </a:p>
          <a:p>
            <a:endParaRPr lang="en-US" dirty="0"/>
          </a:p>
          <a:p>
            <a:pPr marL="109728" indent="0">
              <a:buNone/>
            </a:pPr>
            <a:r>
              <a:rPr lang="en-US" dirty="0" smtClean="0"/>
              <a:t>A video by </a:t>
            </a:r>
            <a:r>
              <a:rPr lang="en-US" dirty="0"/>
              <a:t>Linus Torvalds</a:t>
            </a:r>
          </a:p>
          <a:p>
            <a:pPr marL="109728" indent="0">
              <a:buNone/>
            </a:pP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7835168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1444</TotalTime>
  <Words>2460</Words>
  <Application>Microsoft Office PowerPoint</Application>
  <PresentationFormat>On-screen Show (4:3)</PresentationFormat>
  <Paragraphs>296</Paragraphs>
  <Slides>42</Slides>
  <Notes>42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Urban</vt:lpstr>
      <vt:lpstr>Unit – 3 Peek Into History</vt:lpstr>
      <vt:lpstr>The 70’s and 80’s</vt:lpstr>
      <vt:lpstr>The 70’s and 80’s</vt:lpstr>
      <vt:lpstr>History of Unix/Linux</vt:lpstr>
      <vt:lpstr>History of Unix/Linux</vt:lpstr>
      <vt:lpstr>History of Unix/Linux</vt:lpstr>
      <vt:lpstr>What Linux is?</vt:lpstr>
      <vt:lpstr>History of Unix/Linux</vt:lpstr>
      <vt:lpstr>History of Linux</vt:lpstr>
      <vt:lpstr>Linux Summary</vt:lpstr>
      <vt:lpstr>Programming Linux </vt:lpstr>
      <vt:lpstr>History of FreeBSD</vt:lpstr>
      <vt:lpstr>FreeBSD</vt:lpstr>
      <vt:lpstr>Summary of FreeBSD</vt:lpstr>
      <vt:lpstr>Programming Languages Used in FreeBSD</vt:lpstr>
      <vt:lpstr>KDE</vt:lpstr>
      <vt:lpstr>Summary of KDE</vt:lpstr>
      <vt:lpstr>Programming Languages used in KDE</vt:lpstr>
      <vt:lpstr>GNOME and History</vt:lpstr>
      <vt:lpstr>Summary of GNOME</vt:lpstr>
      <vt:lpstr>Programming Languages Used in GNOME</vt:lpstr>
      <vt:lpstr>GNOME and KDE</vt:lpstr>
      <vt:lpstr>Apache</vt:lpstr>
      <vt:lpstr>History of Apache</vt:lpstr>
      <vt:lpstr>Summary of Apache</vt:lpstr>
      <vt:lpstr>Programming Languages Used in  Apache</vt:lpstr>
      <vt:lpstr>History of Mozilla</vt:lpstr>
      <vt:lpstr>History of Mozilla</vt:lpstr>
      <vt:lpstr>More about  Mozilla</vt:lpstr>
      <vt:lpstr>Summary</vt:lpstr>
      <vt:lpstr>Programming languages used in  Mozilla</vt:lpstr>
      <vt:lpstr>Open Office</vt:lpstr>
      <vt:lpstr>History of Open Office </vt:lpstr>
      <vt:lpstr>Summary of Open Office</vt:lpstr>
      <vt:lpstr>Programming Languages used in Open Office</vt:lpstr>
      <vt:lpstr>Red Hat Linux</vt:lpstr>
      <vt:lpstr>Programming Languages Used </vt:lpstr>
      <vt:lpstr>Java and its History</vt:lpstr>
      <vt:lpstr>History of Java</vt:lpstr>
      <vt:lpstr>History of Java</vt:lpstr>
      <vt:lpstr>PHP and its History</vt:lpstr>
      <vt:lpstr>Eclipse and its history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1 What is Open Source? Why Open Source?</dc:title>
  <dc:creator>Jatin Sethi</dc:creator>
  <cp:lastModifiedBy>Jatin Sethi</cp:lastModifiedBy>
  <cp:revision>188</cp:revision>
  <dcterms:created xsi:type="dcterms:W3CDTF">2006-08-16T00:00:00Z</dcterms:created>
  <dcterms:modified xsi:type="dcterms:W3CDTF">2015-09-13T19:32:55Z</dcterms:modified>
</cp:coreProperties>
</file>