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0"/>
  </p:notesMasterIdLst>
  <p:sldIdLst>
    <p:sldId id="256" r:id="rId2"/>
    <p:sldId id="258"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F374-46E7-4626-AD8C-80DF04A1A56F}" type="datetimeFigureOut">
              <a:rPr lang="en-US" smtClean="0"/>
              <a:t>7/15/2016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FE454-FEC9-4E31-BBA1-7784A6EFB9FD}" type="slidenum">
              <a:rPr lang="en-US" smtClean="0"/>
              <a:t>‹#›</a:t>
            </a:fld>
            <a:endParaRPr lang="en-US"/>
          </a:p>
        </p:txBody>
      </p:sp>
    </p:spTree>
    <p:extLst>
      <p:ext uri="{BB962C8B-B14F-4D97-AF65-F5344CB8AC3E}">
        <p14:creationId xmlns:p14="http://schemas.microsoft.com/office/powerpoint/2010/main" val="266557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8FE454-FEC9-4E31-BBA1-7784A6EFB9FD}" type="slidenum">
              <a:rPr lang="en-US" smtClean="0"/>
              <a:t>1</a:t>
            </a:fld>
            <a:endParaRPr lang="en-US"/>
          </a:p>
        </p:txBody>
      </p:sp>
    </p:spTree>
    <p:extLst>
      <p:ext uri="{BB962C8B-B14F-4D97-AF65-F5344CB8AC3E}">
        <p14:creationId xmlns:p14="http://schemas.microsoft.com/office/powerpoint/2010/main" val="117792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3A550-450A-4C41-9C75-B5B3BD8BFEC7}" type="slidenum">
              <a:rPr lang="en-US" smtClean="0"/>
              <a:t>8</a:t>
            </a:fld>
            <a:endParaRPr lang="en-US"/>
          </a:p>
        </p:txBody>
      </p:sp>
    </p:spTree>
    <p:extLst>
      <p:ext uri="{BB962C8B-B14F-4D97-AF65-F5344CB8AC3E}">
        <p14:creationId xmlns:p14="http://schemas.microsoft.com/office/powerpoint/2010/main" val="154187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National Center for Supercomputing Applications</a:t>
            </a:r>
            <a:r>
              <a:rPr lang="en-US" dirty="0" smtClean="0"/>
              <a:t> (</a:t>
            </a:r>
            <a:r>
              <a:rPr lang="en-US" b="1" dirty="0" smtClean="0"/>
              <a:t>NCSA</a:t>
            </a:r>
            <a:r>
              <a:rPr lang="en-US" dirty="0" smtClean="0"/>
              <a:t>)</a:t>
            </a:r>
          </a:p>
          <a:p>
            <a:endParaRPr lang="en-US" dirty="0" smtClean="0"/>
          </a:p>
          <a:p>
            <a:r>
              <a:rPr lang="en-US" b="1" dirty="0" err="1" smtClean="0"/>
              <a:t>httpd</a:t>
            </a:r>
            <a:r>
              <a:rPr lang="en-US" dirty="0" smtClean="0"/>
              <a:t> is the Apache </a:t>
            </a:r>
            <a:r>
              <a:rPr lang="en-US" dirty="0" err="1" smtClean="0"/>
              <a:t>HyperText</a:t>
            </a:r>
            <a:r>
              <a:rPr lang="en-US" dirty="0" smtClean="0"/>
              <a:t> Transfer Protocol (HTTP) server program. It is designed to be run as a standalone daemon process. When used like this it will create a pool of child processes or threads to handle requests.</a:t>
            </a:r>
            <a:endParaRPr lang="en-US" dirty="0"/>
          </a:p>
        </p:txBody>
      </p:sp>
      <p:sp>
        <p:nvSpPr>
          <p:cNvPr id="4" name="Slide Number Placeholder 3"/>
          <p:cNvSpPr>
            <a:spLocks noGrp="1"/>
          </p:cNvSpPr>
          <p:nvPr>
            <p:ph type="sldNum" sz="quarter" idx="10"/>
          </p:nvPr>
        </p:nvSpPr>
        <p:spPr/>
        <p:txBody>
          <a:bodyPr/>
          <a:lstStyle/>
          <a:p>
            <a:fld id="{DCB3A550-450A-4C41-9C75-B5B3BD8BFEC7}" type="slidenum">
              <a:rPr lang="en-US" smtClean="0"/>
              <a:t>27</a:t>
            </a:fld>
            <a:endParaRPr lang="en-US"/>
          </a:p>
        </p:txBody>
      </p:sp>
    </p:spTree>
    <p:extLst>
      <p:ext uri="{BB962C8B-B14F-4D97-AF65-F5344CB8AC3E}">
        <p14:creationId xmlns:p14="http://schemas.microsoft.com/office/powerpoint/2010/main" val="312525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FE454-FEC9-4E31-BBA1-7784A6EFB9FD}" type="slidenum">
              <a:rPr lang="en-US" smtClean="0"/>
              <a:t>28</a:t>
            </a:fld>
            <a:endParaRPr lang="en-US"/>
          </a:p>
        </p:txBody>
      </p:sp>
    </p:spTree>
    <p:extLst>
      <p:ext uri="{BB962C8B-B14F-4D97-AF65-F5344CB8AC3E}">
        <p14:creationId xmlns:p14="http://schemas.microsoft.com/office/powerpoint/2010/main" val="198415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7/15/2016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7/15/2016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7/15/2016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7/15/2016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1774825"/>
          </a:xfrm>
        </p:spPr>
        <p:txBody>
          <a:bodyPr>
            <a:normAutofit fontScale="90000"/>
          </a:bodyPr>
          <a:lstStyle/>
          <a:p>
            <a:r>
              <a:rPr lang="en-US" dirty="0" smtClean="0"/>
              <a:t>Unit – 4</a:t>
            </a:r>
            <a:br>
              <a:rPr lang="en-US" dirty="0" smtClean="0"/>
            </a:br>
            <a:r>
              <a:rPr lang="en-US" dirty="0" smtClean="0"/>
              <a:t>Open Source Communities &amp; Development Process</a:t>
            </a:r>
            <a:endParaRPr lang="en-US" dirty="0"/>
          </a:p>
        </p:txBody>
      </p:sp>
      <p:sp>
        <p:nvSpPr>
          <p:cNvPr id="3" name="Subtitle 2"/>
          <p:cNvSpPr>
            <a:spLocks noGrp="1"/>
          </p:cNvSpPr>
          <p:nvPr>
            <p:ph type="subTitle" idx="1"/>
          </p:nvPr>
        </p:nvSpPr>
        <p:spPr/>
        <p:txBody>
          <a:bodyPr>
            <a:normAutofit/>
          </a:bodyPr>
          <a:lstStyle/>
          <a:p>
            <a:r>
              <a:rPr lang="en-US" dirty="0" smtClean="0"/>
              <a:t>By:- </a:t>
            </a:r>
            <a:r>
              <a:rPr lang="en-US" dirty="0" err="1" smtClean="0"/>
              <a:t>Jatin</a:t>
            </a:r>
            <a:r>
              <a:rPr lang="en-US" dirty="0" smtClean="0"/>
              <a:t> </a:t>
            </a:r>
            <a:r>
              <a:rPr lang="en-US" dirty="0" err="1" smtClean="0"/>
              <a:t>Sethi</a:t>
            </a:r>
            <a:endParaRPr lang="en-US" dirty="0" smtClean="0"/>
          </a:p>
          <a:p>
            <a:r>
              <a:rPr lang="en-US" dirty="0"/>
              <a:t>j</a:t>
            </a:r>
            <a:r>
              <a:rPr lang="en-US" dirty="0" smtClean="0"/>
              <a:t>sethi@ddn.upes.ac.in</a:t>
            </a:r>
            <a:endParaRPr lang="en-US" dirty="0"/>
          </a:p>
        </p:txBody>
      </p:sp>
    </p:spTree>
    <p:extLst>
      <p:ext uri="{BB962C8B-B14F-4D97-AF65-F5344CB8AC3E}">
        <p14:creationId xmlns:p14="http://schemas.microsoft.com/office/powerpoint/2010/main" val="305381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a:t>
            </a:r>
            <a:r>
              <a:rPr lang="en-US" dirty="0"/>
              <a:t>an </a:t>
            </a:r>
            <a:r>
              <a:rPr lang="en-US" b="1" dirty="0">
                <a:solidFill>
                  <a:schemeClr val="accent3">
                    <a:lumMod val="75000"/>
                  </a:schemeClr>
                </a:solidFill>
              </a:rPr>
              <a:t>Indian sister organization</a:t>
            </a:r>
            <a:r>
              <a:rPr lang="en-US" dirty="0"/>
              <a:t> to the US-based Free Software Foundation. </a:t>
            </a:r>
            <a:endParaRPr lang="en-US" dirty="0" smtClean="0"/>
          </a:p>
          <a:p>
            <a:endParaRPr lang="en-US" dirty="0" smtClean="0"/>
          </a:p>
          <a:p>
            <a:r>
              <a:rPr lang="en-US" dirty="0" smtClean="0"/>
              <a:t>FSFI </a:t>
            </a:r>
            <a:r>
              <a:rPr lang="en-US" dirty="0"/>
              <a:t>was founded in </a:t>
            </a:r>
            <a:r>
              <a:rPr lang="en-US" b="1" dirty="0">
                <a:solidFill>
                  <a:schemeClr val="accent3">
                    <a:lumMod val="75000"/>
                  </a:schemeClr>
                </a:solidFill>
              </a:rPr>
              <a:t>Thiruvananthapuram</a:t>
            </a:r>
            <a:r>
              <a:rPr lang="en-US" dirty="0"/>
              <a:t>, Kerala in 2001. </a:t>
            </a:r>
            <a:endParaRPr lang="en-US" dirty="0" smtClean="0"/>
          </a:p>
          <a:p>
            <a:endParaRPr lang="en-US" dirty="0"/>
          </a:p>
          <a:p>
            <a:r>
              <a:rPr lang="en-US" dirty="0" smtClean="0"/>
              <a:t>They </a:t>
            </a:r>
            <a:r>
              <a:rPr lang="en-US" dirty="0"/>
              <a:t>have been working with many scientist and professionals to promote open source software.</a:t>
            </a:r>
          </a:p>
          <a:p>
            <a:endParaRPr lang="en-US" dirty="0"/>
          </a:p>
        </p:txBody>
      </p:sp>
      <p:sp>
        <p:nvSpPr>
          <p:cNvPr id="3" name="Title 2"/>
          <p:cNvSpPr>
            <a:spLocks noGrp="1"/>
          </p:cNvSpPr>
          <p:nvPr>
            <p:ph type="title"/>
          </p:nvPr>
        </p:nvSpPr>
        <p:spPr>
          <a:xfrm>
            <a:off x="457200" y="762000"/>
            <a:ext cx="8229600" cy="1066800"/>
          </a:xfrm>
        </p:spPr>
        <p:txBody>
          <a:bodyPr>
            <a:normAutofit fontScale="90000"/>
          </a:bodyPr>
          <a:lstStyle/>
          <a:p>
            <a:r>
              <a:rPr lang="en-US" dirty="0">
                <a:solidFill>
                  <a:schemeClr val="tx1">
                    <a:lumMod val="75000"/>
                    <a:lumOff val="25000"/>
                  </a:schemeClr>
                </a:solidFill>
                <a:effectLst/>
              </a:rPr>
              <a:t>Free Software Foundation of India</a:t>
            </a:r>
            <a:br>
              <a:rPr lang="en-US" dirty="0">
                <a:solidFill>
                  <a:schemeClr val="tx1">
                    <a:lumMod val="75000"/>
                    <a:lumOff val="25000"/>
                  </a:schemeClr>
                </a:solidFill>
                <a:effectLst/>
              </a:rPr>
            </a:br>
            <a:endParaRPr lang="en-US" dirty="0">
              <a:solidFill>
                <a:schemeClr val="tx1">
                  <a:lumMod val="75000"/>
                  <a:lumOff val="25000"/>
                </a:schemeClr>
              </a:solidFill>
            </a:endParaRPr>
          </a:p>
        </p:txBody>
      </p:sp>
    </p:spTree>
    <p:extLst>
      <p:ext uri="{BB962C8B-B14F-4D97-AF65-F5344CB8AC3E}">
        <p14:creationId xmlns:p14="http://schemas.microsoft.com/office/powerpoint/2010/main" val="342521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85000" lnSpcReduction="20000"/>
          </a:bodyPr>
          <a:lstStyle/>
          <a:p>
            <a:pPr lvl="0" algn="just"/>
            <a:r>
              <a:rPr lang="en-US" b="1" dirty="0"/>
              <a:t>Promote awareness</a:t>
            </a:r>
            <a:r>
              <a:rPr lang="en-US" dirty="0"/>
              <a:t> about free software among the general public and, specifically, among programmers and students</a:t>
            </a:r>
            <a:r>
              <a:rPr lang="en-US" dirty="0" smtClean="0"/>
              <a:t>.</a:t>
            </a:r>
          </a:p>
          <a:p>
            <a:pPr lvl="0" algn="just"/>
            <a:endParaRPr lang="en-US" dirty="0"/>
          </a:p>
          <a:p>
            <a:pPr lvl="0" algn="just"/>
            <a:r>
              <a:rPr lang="en-US" b="1" dirty="0"/>
              <a:t>Increase access</a:t>
            </a:r>
            <a:r>
              <a:rPr lang="en-US" dirty="0"/>
              <a:t> to free software by users in India</a:t>
            </a:r>
            <a:r>
              <a:rPr lang="en-US" dirty="0" smtClean="0"/>
              <a:t>.</a:t>
            </a:r>
          </a:p>
          <a:p>
            <a:pPr lvl="0" algn="just"/>
            <a:endParaRPr lang="en-US" dirty="0"/>
          </a:p>
          <a:p>
            <a:pPr lvl="0" algn="just"/>
            <a:r>
              <a:rPr lang="en-US" b="1" dirty="0"/>
              <a:t>Promote the development</a:t>
            </a:r>
            <a:r>
              <a:rPr lang="en-US" dirty="0"/>
              <a:t> of local solutions to local problems by empowering local programmers in the use of </a:t>
            </a:r>
            <a:r>
              <a:rPr lang="en-US" b="1" dirty="0"/>
              <a:t>free platforms, tools and technologies</a:t>
            </a:r>
            <a:r>
              <a:rPr lang="en-US" b="1" dirty="0" smtClean="0"/>
              <a:t>.</a:t>
            </a:r>
          </a:p>
          <a:p>
            <a:pPr lvl="0" algn="just"/>
            <a:endParaRPr lang="en-US" dirty="0"/>
          </a:p>
          <a:p>
            <a:pPr lvl="0" algn="just"/>
            <a:r>
              <a:rPr lang="en-US" b="1" dirty="0"/>
              <a:t>Provide support</a:t>
            </a:r>
            <a:r>
              <a:rPr lang="en-US" dirty="0"/>
              <a:t> to free software by way of documentation, expert help or any other means</a:t>
            </a:r>
            <a:r>
              <a:rPr lang="en-US" dirty="0" smtClean="0"/>
              <a:t>.</a:t>
            </a:r>
          </a:p>
          <a:p>
            <a:pPr lvl="0" algn="just"/>
            <a:endParaRPr lang="en-US" dirty="0"/>
          </a:p>
          <a:p>
            <a:pPr lvl="0" algn="just"/>
            <a:r>
              <a:rPr lang="en-US" b="1" dirty="0"/>
              <a:t>Help organize training</a:t>
            </a:r>
            <a:r>
              <a:rPr lang="en-US" dirty="0"/>
              <a:t> for programmers and users of free software platforms and software.</a:t>
            </a:r>
          </a:p>
          <a:p>
            <a:pPr algn="just"/>
            <a:endParaRPr lang="en-US" dirty="0"/>
          </a:p>
        </p:txBody>
      </p:sp>
      <p:sp>
        <p:nvSpPr>
          <p:cNvPr id="3" name="Title 2"/>
          <p:cNvSpPr>
            <a:spLocks noGrp="1"/>
          </p:cNvSpPr>
          <p:nvPr>
            <p:ph type="title"/>
          </p:nvPr>
        </p:nvSpPr>
        <p:spPr>
          <a:xfrm>
            <a:off x="457200" y="381000"/>
            <a:ext cx="8229600" cy="1066800"/>
          </a:xfrm>
        </p:spPr>
        <p:txBody>
          <a:bodyPr/>
          <a:lstStyle/>
          <a:p>
            <a:r>
              <a:rPr lang="en-US" dirty="0">
                <a:solidFill>
                  <a:schemeClr val="tx1">
                    <a:lumMod val="75000"/>
                    <a:lumOff val="25000"/>
                  </a:schemeClr>
                </a:solidFill>
                <a:effectLst/>
              </a:rPr>
              <a:t>Vision of FSF India</a:t>
            </a:r>
            <a:endParaRPr lang="en-US" dirty="0">
              <a:solidFill>
                <a:schemeClr val="tx1">
                  <a:lumMod val="75000"/>
                  <a:lumOff val="25000"/>
                </a:schemeClr>
              </a:solidFill>
            </a:endParaRPr>
          </a:p>
        </p:txBody>
      </p:sp>
    </p:spTree>
    <p:extLst>
      <p:ext uri="{BB962C8B-B14F-4D97-AF65-F5344CB8AC3E}">
        <p14:creationId xmlns:p14="http://schemas.microsoft.com/office/powerpoint/2010/main" val="2245941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85000" lnSpcReduction="20000"/>
          </a:bodyPr>
          <a:lstStyle/>
          <a:p>
            <a:pPr lvl="0" algn="just"/>
            <a:r>
              <a:rPr lang="en-US" b="1" dirty="0" smtClean="0"/>
              <a:t>Carry </a:t>
            </a:r>
            <a:r>
              <a:rPr lang="en-US" b="1" dirty="0"/>
              <a:t>out R&amp;D work</a:t>
            </a:r>
            <a:r>
              <a:rPr lang="en-US" dirty="0"/>
              <a:t> for free software solutions to suit local requirements</a:t>
            </a:r>
            <a:r>
              <a:rPr lang="en-US" dirty="0" smtClean="0"/>
              <a:t>.</a:t>
            </a:r>
          </a:p>
          <a:p>
            <a:pPr lvl="0" algn="just"/>
            <a:endParaRPr lang="en-US" dirty="0"/>
          </a:p>
          <a:p>
            <a:pPr lvl="0" algn="just"/>
            <a:r>
              <a:rPr lang="en-US" b="1" dirty="0"/>
              <a:t>Provide services</a:t>
            </a:r>
            <a:r>
              <a:rPr lang="en-US" dirty="0"/>
              <a:t> for the free software programmer community by, for example, locating and distributing jobs</a:t>
            </a:r>
            <a:r>
              <a:rPr lang="en-US" dirty="0" smtClean="0"/>
              <a:t>.</a:t>
            </a:r>
          </a:p>
          <a:p>
            <a:pPr lvl="0" algn="just"/>
            <a:endParaRPr lang="en-US" dirty="0"/>
          </a:p>
          <a:p>
            <a:pPr lvl="0" algn="just"/>
            <a:r>
              <a:rPr lang="en-US" b="1" dirty="0"/>
              <a:t>Assist the national and State governments</a:t>
            </a:r>
            <a:r>
              <a:rPr lang="en-US" dirty="0"/>
              <a:t> in all aspects relating to free software, such as evolving and maintaining standards; providing a quality assurance mechanism for free software; and ensuring the use of free software in government and quasi-government </a:t>
            </a:r>
            <a:r>
              <a:rPr lang="en-US" dirty="0" err="1"/>
              <a:t>milieux</a:t>
            </a:r>
            <a:r>
              <a:rPr lang="en-US" dirty="0" smtClean="0"/>
              <a:t>.</a:t>
            </a:r>
          </a:p>
          <a:p>
            <a:pPr lvl="0" algn="just"/>
            <a:endParaRPr lang="en-US" dirty="0"/>
          </a:p>
          <a:p>
            <a:pPr lvl="0" algn="just"/>
            <a:r>
              <a:rPr lang="en-US" dirty="0"/>
              <a:t>Provide </a:t>
            </a:r>
            <a:r>
              <a:rPr lang="en-US" b="1" dirty="0"/>
              <a:t>services such as adjudication and conflict redressal</a:t>
            </a:r>
            <a:r>
              <a:rPr lang="en-US" dirty="0"/>
              <a:t> within the free software domain.</a:t>
            </a:r>
          </a:p>
          <a:p>
            <a:pPr algn="just"/>
            <a:endParaRPr lang="en-US" dirty="0"/>
          </a:p>
        </p:txBody>
      </p:sp>
      <p:sp>
        <p:nvSpPr>
          <p:cNvPr id="3" name="Title 2"/>
          <p:cNvSpPr>
            <a:spLocks noGrp="1"/>
          </p:cNvSpPr>
          <p:nvPr>
            <p:ph type="title"/>
          </p:nvPr>
        </p:nvSpPr>
        <p:spPr>
          <a:xfrm>
            <a:off x="457200" y="228600"/>
            <a:ext cx="8229600" cy="1066800"/>
          </a:xfrm>
        </p:spPr>
        <p:txBody>
          <a:bodyPr/>
          <a:lstStyle/>
          <a:p>
            <a:r>
              <a:rPr lang="en-US" dirty="0">
                <a:solidFill>
                  <a:schemeClr val="tx1">
                    <a:lumMod val="75000"/>
                    <a:lumOff val="25000"/>
                  </a:schemeClr>
                </a:solidFill>
                <a:effectLst/>
              </a:rPr>
              <a:t>Vision of FSF India</a:t>
            </a:r>
            <a:endParaRPr lang="en-US" dirty="0">
              <a:solidFill>
                <a:schemeClr val="tx1">
                  <a:lumMod val="75000"/>
                  <a:lumOff val="25000"/>
                </a:schemeClr>
              </a:solidFill>
            </a:endParaRPr>
          </a:p>
        </p:txBody>
      </p:sp>
    </p:spTree>
    <p:extLst>
      <p:ext uri="{BB962C8B-B14F-4D97-AF65-F5344CB8AC3E}">
        <p14:creationId xmlns:p14="http://schemas.microsoft.com/office/powerpoint/2010/main" val="2033256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Call for contribution-Br Richard Stallman</a:t>
            </a:r>
          </a:p>
          <a:p>
            <a:endParaRPr lang="en-US" dirty="0"/>
          </a:p>
          <a:p>
            <a:pPr marL="109728" indent="0" algn="just">
              <a:buNone/>
            </a:pPr>
            <a:r>
              <a:rPr lang="en-US" dirty="0">
                <a:solidFill>
                  <a:srgbClr val="00B050"/>
                </a:solidFill>
              </a:rPr>
              <a:t>“Starting this Thanksgiving I am going to write a complete Unix-compatible software system called GNU (for Gnu's Not Unix), and give it away free to everyone who can use it. Contributions of time, money, programs and equipment are greatly needed”</a:t>
            </a:r>
          </a:p>
          <a:p>
            <a:endParaRPr lang="en-US" dirty="0" smtClean="0"/>
          </a:p>
          <a:p>
            <a:r>
              <a:rPr lang="en-US" dirty="0"/>
              <a:t>displayed to user who logged into Usenet newsgroup during the spring of 1983.</a:t>
            </a:r>
            <a:endParaRPr lang="en-US" dirty="0" smtClean="0"/>
          </a:p>
          <a:p>
            <a:endParaRPr lang="en-US" dirty="0"/>
          </a:p>
        </p:txBody>
      </p:sp>
      <p:sp>
        <p:nvSpPr>
          <p:cNvPr id="3" name="Title 2"/>
          <p:cNvSpPr>
            <a:spLocks noGrp="1"/>
          </p:cNvSpPr>
          <p:nvPr>
            <p:ph type="title"/>
          </p:nvPr>
        </p:nvSpPr>
        <p:spPr>
          <a:xfrm>
            <a:off x="457200" y="762000"/>
            <a:ext cx="8229600" cy="1066800"/>
          </a:xfrm>
        </p:spPr>
        <p:txBody>
          <a:bodyPr>
            <a:normAutofit/>
          </a:bodyPr>
          <a:lstStyle/>
          <a:p>
            <a:r>
              <a:rPr lang="en-US" dirty="0" smtClean="0">
                <a:solidFill>
                  <a:schemeClr val="tx1">
                    <a:lumMod val="75000"/>
                    <a:lumOff val="25000"/>
                  </a:schemeClr>
                </a:solidFill>
              </a:rPr>
              <a:t>Open Source Development Process</a:t>
            </a:r>
            <a:endParaRPr lang="en-US" dirty="0">
              <a:solidFill>
                <a:schemeClr val="tx1">
                  <a:lumMod val="75000"/>
                  <a:lumOff val="25000"/>
                </a:schemeClr>
              </a:solidFill>
            </a:endParaRPr>
          </a:p>
        </p:txBody>
      </p:sp>
    </p:spTree>
    <p:extLst>
      <p:ext uri="{BB962C8B-B14F-4D97-AF65-F5344CB8AC3E}">
        <p14:creationId xmlns:p14="http://schemas.microsoft.com/office/powerpoint/2010/main" val="1015086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It </a:t>
            </a:r>
            <a:r>
              <a:rPr lang="en-US" dirty="0" smtClean="0"/>
              <a:t>is </a:t>
            </a:r>
            <a:r>
              <a:rPr lang="en-US" dirty="0"/>
              <a:t>the process by which open-source software, or similar software whose source code is publicly </a:t>
            </a:r>
            <a:r>
              <a:rPr lang="en-US" dirty="0" smtClean="0"/>
              <a:t>available and is </a:t>
            </a:r>
            <a:r>
              <a:rPr lang="en-US" dirty="0"/>
              <a:t>developed</a:t>
            </a:r>
            <a:r>
              <a:rPr lang="en-US" dirty="0" smtClean="0"/>
              <a:t>.</a:t>
            </a:r>
          </a:p>
          <a:p>
            <a:endParaRPr lang="en-US" dirty="0"/>
          </a:p>
        </p:txBody>
      </p:sp>
      <p:sp>
        <p:nvSpPr>
          <p:cNvPr id="3" name="Title 2"/>
          <p:cNvSpPr>
            <a:spLocks noGrp="1"/>
          </p:cNvSpPr>
          <p:nvPr>
            <p:ph type="title"/>
          </p:nvPr>
        </p:nvSpPr>
        <p:spPr>
          <a:xfrm>
            <a:off x="457200" y="609600"/>
            <a:ext cx="8229600" cy="1066800"/>
          </a:xfrm>
        </p:spPr>
        <p:txBody>
          <a:bodyPr>
            <a:normAutofit/>
          </a:bodyPr>
          <a:lstStyle/>
          <a:p>
            <a:r>
              <a:rPr lang="en-US" dirty="0" smtClean="0">
                <a:solidFill>
                  <a:schemeClr val="tx1">
                    <a:lumMod val="75000"/>
                    <a:lumOff val="25000"/>
                  </a:schemeClr>
                </a:solidFill>
              </a:rPr>
              <a:t>Open Source Development Process</a:t>
            </a:r>
            <a:endParaRPr lang="en-US" dirty="0">
              <a:solidFill>
                <a:schemeClr val="tx1">
                  <a:lumMod val="75000"/>
                  <a:lumOff val="25000"/>
                </a:schemeClr>
              </a:solidFill>
            </a:endParaRPr>
          </a:p>
        </p:txBody>
      </p:sp>
    </p:spTree>
    <p:extLst>
      <p:ext uri="{BB962C8B-B14F-4D97-AF65-F5344CB8AC3E}">
        <p14:creationId xmlns:p14="http://schemas.microsoft.com/office/powerpoint/2010/main" val="1840352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en/6/6b/OSSD_process_data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7200"/>
            <a:ext cx="4658014" cy="6477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00800" y="6161919"/>
            <a:ext cx="2185214" cy="369332"/>
          </a:xfrm>
          <a:prstGeom prst="rect">
            <a:avLst/>
          </a:prstGeom>
        </p:spPr>
        <p:txBody>
          <a:bodyPr wrap="none">
            <a:spAutoFit/>
          </a:bodyPr>
          <a:lstStyle/>
          <a:p>
            <a:r>
              <a:rPr lang="en-US" dirty="0"/>
              <a:t>from </a:t>
            </a:r>
            <a:r>
              <a:rPr lang="en-US" i="1" dirty="0"/>
              <a:t>Sharma et al</a:t>
            </a:r>
            <a:endParaRPr lang="en-US" dirty="0"/>
          </a:p>
        </p:txBody>
      </p:sp>
    </p:spTree>
    <p:extLst>
      <p:ext uri="{BB962C8B-B14F-4D97-AF65-F5344CB8AC3E}">
        <p14:creationId xmlns:p14="http://schemas.microsoft.com/office/powerpoint/2010/main" val="1799649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lnSpcReduction="10000"/>
          </a:bodyPr>
          <a:lstStyle/>
          <a:p>
            <a:pPr marL="109728" indent="0" algn="just">
              <a:buNone/>
            </a:pPr>
            <a:r>
              <a:rPr lang="en-US" dirty="0"/>
              <a:t>There are several ways in which work on an open-source project can </a:t>
            </a:r>
            <a:r>
              <a:rPr lang="en-US" dirty="0" smtClean="0"/>
              <a:t>start:</a:t>
            </a:r>
            <a:endParaRPr lang="en-US" dirty="0"/>
          </a:p>
          <a:p>
            <a:pPr algn="just"/>
            <a:r>
              <a:rPr lang="en-US" dirty="0"/>
              <a:t>An individual who senses the need for a project announces the intent to develop a project in public.</a:t>
            </a:r>
          </a:p>
          <a:p>
            <a:pPr algn="just"/>
            <a:r>
              <a:rPr lang="en-US" dirty="0"/>
              <a:t>A developer working on a limited but working codebase, releases it to the public as the first version of an open-source program.</a:t>
            </a:r>
          </a:p>
          <a:p>
            <a:pPr algn="just"/>
            <a:r>
              <a:rPr lang="en-US" dirty="0"/>
              <a:t>The source code of a mature project is released to the public.</a:t>
            </a:r>
          </a:p>
          <a:p>
            <a:pPr algn="just"/>
            <a:r>
              <a:rPr lang="en-US" dirty="0"/>
              <a:t>A well-established open-source project can be forked by an interested outside party.</a:t>
            </a:r>
          </a:p>
          <a:p>
            <a:endParaRPr lang="en-US" dirty="0"/>
          </a:p>
        </p:txBody>
      </p:sp>
      <p:sp>
        <p:nvSpPr>
          <p:cNvPr id="3" name="Title 2"/>
          <p:cNvSpPr>
            <a:spLocks noGrp="1"/>
          </p:cNvSpPr>
          <p:nvPr>
            <p:ph type="title"/>
          </p:nvPr>
        </p:nvSpPr>
        <p:spPr>
          <a:xfrm>
            <a:off x="457200" y="457200"/>
            <a:ext cx="8229600" cy="1066800"/>
          </a:xfrm>
        </p:spPr>
        <p:txBody>
          <a:bodyPr>
            <a:normAutofit/>
          </a:bodyPr>
          <a:lstStyle/>
          <a:p>
            <a:r>
              <a:rPr lang="en-US" dirty="0">
                <a:solidFill>
                  <a:schemeClr val="tx1">
                    <a:lumMod val="75000"/>
                    <a:lumOff val="25000"/>
                  </a:schemeClr>
                </a:solidFill>
              </a:rPr>
              <a:t>Open Source Development Process</a:t>
            </a:r>
          </a:p>
        </p:txBody>
      </p:sp>
    </p:spTree>
    <p:extLst>
      <p:ext uri="{BB962C8B-B14F-4D97-AF65-F5344CB8AC3E}">
        <p14:creationId xmlns:p14="http://schemas.microsoft.com/office/powerpoint/2010/main" val="226822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Myth #1: Open Source is unreliable</a:t>
            </a:r>
            <a:r>
              <a:rPr lang="en-US" b="1" dirty="0" smtClean="0"/>
              <a:t>.</a:t>
            </a:r>
          </a:p>
          <a:p>
            <a:endParaRPr lang="en-US" b="1" dirty="0" smtClean="0"/>
          </a:p>
          <a:p>
            <a:r>
              <a:rPr lang="en-US" b="1" dirty="0"/>
              <a:t>Myth #2: Open Source software are not well supported</a:t>
            </a:r>
            <a:r>
              <a:rPr lang="en-US" b="1" dirty="0" smtClean="0"/>
              <a:t>.</a:t>
            </a:r>
          </a:p>
          <a:p>
            <a:endParaRPr lang="en-US" b="1" dirty="0" smtClean="0"/>
          </a:p>
          <a:p>
            <a:r>
              <a:rPr lang="en-US" b="1" dirty="0"/>
              <a:t>Myth #3: Open Source is not just meant for big companies</a:t>
            </a:r>
            <a:endParaRPr lang="en-US" dirty="0"/>
          </a:p>
        </p:txBody>
      </p:sp>
      <p:sp>
        <p:nvSpPr>
          <p:cNvPr id="3" name="Title 2"/>
          <p:cNvSpPr>
            <a:spLocks noGrp="1"/>
          </p:cNvSpPr>
          <p:nvPr>
            <p:ph type="title"/>
          </p:nvPr>
        </p:nvSpPr>
        <p:spPr>
          <a:xfrm>
            <a:off x="457200" y="533400"/>
            <a:ext cx="8229600" cy="1066800"/>
          </a:xfrm>
        </p:spPr>
        <p:txBody>
          <a:bodyPr/>
          <a:lstStyle/>
          <a:p>
            <a:r>
              <a:rPr lang="en-US" dirty="0" smtClean="0"/>
              <a:t>Myth Buster</a:t>
            </a:r>
            <a:endParaRPr lang="en-US" dirty="0"/>
          </a:p>
        </p:txBody>
      </p:sp>
    </p:spTree>
    <p:extLst>
      <p:ext uri="{BB962C8B-B14F-4D97-AF65-F5344CB8AC3E}">
        <p14:creationId xmlns:p14="http://schemas.microsoft.com/office/powerpoint/2010/main" val="19420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325112"/>
          </a:xfrm>
        </p:spPr>
        <p:txBody>
          <a:bodyPr>
            <a:normAutofit fontScale="85000" lnSpcReduction="20000"/>
          </a:bodyPr>
          <a:lstStyle/>
          <a:p>
            <a:pPr algn="just"/>
            <a:r>
              <a:rPr lang="en-US" b="1" dirty="0" smtClean="0"/>
              <a:t>Eric </a:t>
            </a:r>
            <a:r>
              <a:rPr lang="en-US" b="1" dirty="0"/>
              <a:t>S. Raymond </a:t>
            </a:r>
            <a:r>
              <a:rPr lang="en-US" dirty="0"/>
              <a:t>the author of “Cathedral and the Bazaar” pointed 2 kinds of software development. The first is like building a cathedral, with complete planning from start to finish this was followed in closed source development. This was more or less followed by FSF. Eric also observed in one of the conference delivered by Richard Stallman and Linux Torvalds, where Torvalds had found a way around Brook’s </a:t>
            </a:r>
            <a:r>
              <a:rPr lang="en-US" dirty="0" smtClean="0"/>
              <a:t>Law</a:t>
            </a:r>
          </a:p>
          <a:p>
            <a:pPr algn="just"/>
            <a:endParaRPr lang="en-US" dirty="0"/>
          </a:p>
          <a:p>
            <a:pPr algn="just"/>
            <a:r>
              <a:rPr lang="en-US" dirty="0" err="1" smtClean="0"/>
              <a:t>CatB</a:t>
            </a:r>
            <a:r>
              <a:rPr lang="en-US" dirty="0" smtClean="0"/>
              <a:t> is </a:t>
            </a:r>
            <a:r>
              <a:rPr lang="en-US" dirty="0"/>
              <a:t>an essay, and later a book, by Eric S. Raymond on software engineering methods, based on his observations of the Linux kernel development process and his experiences managing an open source project, fetchmail.</a:t>
            </a:r>
          </a:p>
        </p:txBody>
      </p:sp>
      <p:sp>
        <p:nvSpPr>
          <p:cNvPr id="3" name="Title 2"/>
          <p:cNvSpPr>
            <a:spLocks noGrp="1"/>
          </p:cNvSpPr>
          <p:nvPr>
            <p:ph type="title"/>
          </p:nvPr>
        </p:nvSpPr>
        <p:spPr>
          <a:xfrm>
            <a:off x="457200" y="762000"/>
            <a:ext cx="8229600" cy="1066800"/>
          </a:xfrm>
        </p:spPr>
        <p:txBody>
          <a:bodyPr>
            <a:normAutofit fontScale="90000"/>
          </a:bodyPr>
          <a:lstStyle/>
          <a:p>
            <a:r>
              <a:rPr lang="en-US" dirty="0" smtClean="0"/>
              <a:t>Myth Buster</a:t>
            </a:r>
            <a:r>
              <a:rPr lang="en-US" dirty="0"/>
              <a:t/>
            </a:r>
            <a:br>
              <a:rPr lang="en-US" dirty="0"/>
            </a:br>
            <a:endParaRPr lang="en-US" dirty="0"/>
          </a:p>
        </p:txBody>
      </p:sp>
    </p:spTree>
    <p:extLst>
      <p:ext uri="{BB962C8B-B14F-4D97-AF65-F5344CB8AC3E}">
        <p14:creationId xmlns:p14="http://schemas.microsoft.com/office/powerpoint/2010/main" val="2692125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a:t>Brooks</a:t>
            </a:r>
            <a:r>
              <a:rPr lang="en-US" dirty="0"/>
              <a:t>' </a:t>
            </a:r>
            <a:r>
              <a:rPr lang="en-US" b="1" dirty="0"/>
              <a:t>law</a:t>
            </a:r>
            <a:r>
              <a:rPr lang="en-US" dirty="0"/>
              <a:t> is a claim about software project management according to which "adding manpower to a late software project makes it later". It was coined by Fred </a:t>
            </a:r>
            <a:r>
              <a:rPr lang="en-US" b="1" dirty="0"/>
              <a:t>Brooks</a:t>
            </a:r>
            <a:r>
              <a:rPr lang="en-US" dirty="0"/>
              <a:t> in his 1975 book The Mythical Man-Month</a:t>
            </a:r>
            <a:r>
              <a:rPr lang="en-US" dirty="0" smtClean="0"/>
              <a:t>.</a:t>
            </a:r>
          </a:p>
          <a:p>
            <a:pPr algn="just"/>
            <a:endParaRPr lang="en-US" dirty="0"/>
          </a:p>
          <a:p>
            <a:pPr algn="just"/>
            <a:r>
              <a:rPr lang="en-US" dirty="0"/>
              <a:t>According to Brooks, there is an incremental person who, when added to a project, makes it take more, not less time.</a:t>
            </a:r>
          </a:p>
        </p:txBody>
      </p:sp>
      <p:sp>
        <p:nvSpPr>
          <p:cNvPr id="3" name="Title 2"/>
          <p:cNvSpPr>
            <a:spLocks noGrp="1"/>
          </p:cNvSpPr>
          <p:nvPr>
            <p:ph type="title"/>
          </p:nvPr>
        </p:nvSpPr>
        <p:spPr>
          <a:xfrm>
            <a:off x="457200" y="914400"/>
            <a:ext cx="8229600" cy="1066800"/>
          </a:xfrm>
        </p:spPr>
        <p:txBody>
          <a:bodyPr>
            <a:normAutofit fontScale="90000"/>
          </a:bodyPr>
          <a:lstStyle/>
          <a:p>
            <a:r>
              <a:rPr lang="en-US" dirty="0">
                <a:effectLst/>
              </a:rPr>
              <a:t>Brook’s Law:</a:t>
            </a:r>
            <a:br>
              <a:rPr lang="en-US" dirty="0">
                <a:effectLst/>
              </a:rPr>
            </a:br>
            <a:endParaRPr lang="en-US" dirty="0"/>
          </a:p>
        </p:txBody>
      </p:sp>
    </p:spTree>
    <p:extLst>
      <p:ext uri="{BB962C8B-B14F-4D97-AF65-F5344CB8AC3E}">
        <p14:creationId xmlns:p14="http://schemas.microsoft.com/office/powerpoint/2010/main" val="2586682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Open Source Initiative </a:t>
            </a:r>
            <a:endParaRPr lang="en-US" dirty="0"/>
          </a:p>
        </p:txBody>
      </p:sp>
      <p:sp>
        <p:nvSpPr>
          <p:cNvPr id="3" name="Content Placeholder 2"/>
          <p:cNvSpPr>
            <a:spLocks noGrp="1"/>
          </p:cNvSpPr>
          <p:nvPr>
            <p:ph idx="1"/>
          </p:nvPr>
        </p:nvSpPr>
        <p:spPr>
          <a:xfrm>
            <a:off x="457200" y="1389888"/>
            <a:ext cx="8229600" cy="5010912"/>
          </a:xfrm>
        </p:spPr>
        <p:txBody>
          <a:bodyPr>
            <a:normAutofit fontScale="70000" lnSpcReduction="20000"/>
          </a:bodyPr>
          <a:lstStyle/>
          <a:p>
            <a:r>
              <a:rPr lang="en-US" dirty="0"/>
              <a:t>Eric S. Raymond paper “The Cathedral and the Bazaar” had a galvanizing effect because it articulated a clear technical and behavioral logic with which the open source community could identify. </a:t>
            </a:r>
            <a:endParaRPr lang="en-US" dirty="0" smtClean="0"/>
          </a:p>
          <a:p>
            <a:endParaRPr lang="en-US" dirty="0"/>
          </a:p>
          <a:p>
            <a:r>
              <a:rPr lang="en-US" dirty="0" smtClean="0"/>
              <a:t>And </a:t>
            </a:r>
            <a:r>
              <a:rPr lang="en-US" dirty="0"/>
              <a:t>his subsequent presentation at O'Reilly Perl Conference which triggered Netscape the then popular web browser to release the source code. </a:t>
            </a:r>
            <a:endParaRPr lang="en-US" dirty="0" smtClean="0"/>
          </a:p>
          <a:p>
            <a:endParaRPr lang="en-US" dirty="0"/>
          </a:p>
          <a:p>
            <a:r>
              <a:rPr lang="en-US" dirty="0" smtClean="0"/>
              <a:t>OSI </a:t>
            </a:r>
            <a:r>
              <a:rPr lang="en-US" dirty="0"/>
              <a:t>was jointly founded by Eric Raymond and Bruce </a:t>
            </a:r>
            <a:r>
              <a:rPr lang="en-US" dirty="0" err="1"/>
              <a:t>Perens</a:t>
            </a:r>
            <a:r>
              <a:rPr lang="en-US" dirty="0"/>
              <a:t> in late February 1998.</a:t>
            </a:r>
          </a:p>
          <a:p>
            <a:endParaRPr lang="en-US" dirty="0" smtClean="0"/>
          </a:p>
          <a:p>
            <a:r>
              <a:rPr lang="en-US" dirty="0" smtClean="0"/>
              <a:t>The </a:t>
            </a:r>
            <a:r>
              <a:rPr lang="en-US" dirty="0"/>
              <a:t>Open Source Definition was derived from the </a:t>
            </a:r>
            <a:r>
              <a:rPr lang="en-US" dirty="0" err="1"/>
              <a:t>Debian</a:t>
            </a:r>
            <a:r>
              <a:rPr lang="en-US" dirty="0"/>
              <a:t> Free Software Guidelines. </a:t>
            </a:r>
            <a:endParaRPr lang="en-US" dirty="0" smtClean="0"/>
          </a:p>
          <a:p>
            <a:endParaRPr lang="en-US" dirty="0"/>
          </a:p>
          <a:p>
            <a:r>
              <a:rPr lang="en-US" dirty="0" smtClean="0"/>
              <a:t>Bruce </a:t>
            </a:r>
            <a:r>
              <a:rPr lang="en-US" dirty="0" err="1"/>
              <a:t>Perens</a:t>
            </a:r>
            <a:r>
              <a:rPr lang="en-US" dirty="0"/>
              <a:t> had initially drafted it and was refined using suggestions of the </a:t>
            </a:r>
            <a:r>
              <a:rPr lang="en-US" dirty="0" err="1"/>
              <a:t>Debian</a:t>
            </a:r>
            <a:r>
              <a:rPr lang="en-US" dirty="0"/>
              <a:t> GNU/Linux Distribution developers.</a:t>
            </a:r>
          </a:p>
          <a:p>
            <a:endParaRPr lang="en-US" dirty="0"/>
          </a:p>
        </p:txBody>
      </p:sp>
    </p:spTree>
    <p:extLst>
      <p:ext uri="{BB962C8B-B14F-4D97-AF65-F5344CB8AC3E}">
        <p14:creationId xmlns:p14="http://schemas.microsoft.com/office/powerpoint/2010/main" val="3065395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00472"/>
          </a:xfrm>
        </p:spPr>
        <p:txBody>
          <a:bodyPr>
            <a:normAutofit fontScale="85000" lnSpcReduction="20000"/>
          </a:bodyPr>
          <a:lstStyle/>
          <a:p>
            <a:pPr marL="109728" indent="0">
              <a:buNone/>
            </a:pPr>
            <a:r>
              <a:rPr lang="en-US" dirty="0">
                <a:latin typeface="Times New Roman" panose="02020603050405020304" pitchFamily="18" charset="0"/>
                <a:cs typeface="Times New Roman" panose="02020603050405020304" pitchFamily="18" charset="0"/>
              </a:rPr>
              <a:t>Brooks points to two main factors that explain why it works this </a:t>
            </a:r>
            <a:r>
              <a:rPr lang="en-US" dirty="0" smtClean="0">
                <a:latin typeface="Times New Roman" panose="02020603050405020304" pitchFamily="18" charset="0"/>
                <a:cs typeface="Times New Roman" panose="02020603050405020304" pitchFamily="18" charset="0"/>
              </a:rPr>
              <a:t>way:</a:t>
            </a:r>
          </a:p>
          <a:p>
            <a:pPr marL="624078" indent="-514350">
              <a:buFont typeface="+mj-lt"/>
              <a:buAutoNum type="arabicPeriod"/>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takes some time for the people added to a project to become productive. Brooks calls this the "ramp up" time. </a:t>
            </a:r>
            <a:endParaRPr lang="en-US" dirty="0" smtClean="0">
              <a:latin typeface="Times New Roman" panose="02020603050405020304" pitchFamily="18" charset="0"/>
              <a:cs typeface="Times New Roman" panose="02020603050405020304" pitchFamily="18" charset="0"/>
            </a:endParaRPr>
          </a:p>
          <a:p>
            <a:pPr marL="880110" lvl="1" indent="-5143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projects are complex engineering endeavors, </a:t>
            </a:r>
            <a:endParaRPr lang="en-US" dirty="0" smtClean="0">
              <a:latin typeface="Times New Roman" panose="02020603050405020304" pitchFamily="18" charset="0"/>
              <a:cs typeface="Times New Roman" panose="02020603050405020304" pitchFamily="18" charset="0"/>
            </a:endParaRPr>
          </a:p>
          <a:p>
            <a:pPr marL="880110" lvl="1" indent="-5143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new </a:t>
            </a:r>
            <a:r>
              <a:rPr lang="en-US" dirty="0">
                <a:latin typeface="Times New Roman" panose="02020603050405020304" pitchFamily="18" charset="0"/>
                <a:cs typeface="Times New Roman" panose="02020603050405020304" pitchFamily="18" charset="0"/>
              </a:rPr>
              <a:t>workers on the project must first become educated about the work that has preceded them; </a:t>
            </a:r>
            <a:endParaRPr lang="en-US" dirty="0" smtClean="0">
              <a:latin typeface="Times New Roman" panose="02020603050405020304" pitchFamily="18" charset="0"/>
              <a:cs typeface="Times New Roman" panose="02020603050405020304" pitchFamily="18" charset="0"/>
            </a:endParaRPr>
          </a:p>
          <a:p>
            <a:pPr marL="880110" lvl="1" indent="-5143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education requires diverting resources already working on the project, temporarily diminishing their productivity while the new workers are not yet contributing meaningfully. </a:t>
            </a:r>
            <a:endParaRPr lang="en-US" dirty="0" smtClean="0">
              <a:latin typeface="Times New Roman" panose="02020603050405020304" pitchFamily="18" charset="0"/>
              <a:cs typeface="Times New Roman" panose="02020603050405020304" pitchFamily="18" charset="0"/>
            </a:endParaRPr>
          </a:p>
          <a:p>
            <a:pPr marL="880110" lvl="1" indent="-5143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new worker also needs to integrate with a team composed of several engineers who must educate the new worker in their area of expertise in the code base, day by day. </a:t>
            </a:r>
            <a:endParaRPr lang="en-US" dirty="0" smtClean="0">
              <a:latin typeface="Times New Roman" panose="02020603050405020304" pitchFamily="18" charset="0"/>
              <a:cs typeface="Times New Roman" panose="02020603050405020304" pitchFamily="18" charset="0"/>
            </a:endParaRPr>
          </a:p>
          <a:p>
            <a:pPr marL="880110" lvl="1" indent="-5143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addition to reducing the contribution of experienced workers (because of the need to train), new workers may even make negative contributions, for example, if they introduce bugs that move the project further from completion.</a:t>
            </a:r>
          </a:p>
          <a:p>
            <a:endParaRPr lang="en-US" dirty="0"/>
          </a:p>
        </p:txBody>
      </p:sp>
      <p:sp>
        <p:nvSpPr>
          <p:cNvPr id="3" name="Title 2"/>
          <p:cNvSpPr>
            <a:spLocks noGrp="1"/>
          </p:cNvSpPr>
          <p:nvPr>
            <p:ph type="title"/>
          </p:nvPr>
        </p:nvSpPr>
        <p:spPr>
          <a:xfrm>
            <a:off x="457200" y="609600"/>
            <a:ext cx="8229600" cy="1066800"/>
          </a:xfrm>
        </p:spPr>
        <p:txBody>
          <a:bodyPr>
            <a:normAutofit fontScale="90000"/>
          </a:bodyPr>
          <a:lstStyle/>
          <a:p>
            <a:r>
              <a:rPr lang="en-US" dirty="0">
                <a:effectLst/>
              </a:rPr>
              <a:t>Brook’s Law:</a:t>
            </a:r>
            <a:br>
              <a:rPr lang="en-US" dirty="0">
                <a:effectLst/>
              </a:rPr>
            </a:br>
            <a:endParaRPr lang="en-US" dirty="0"/>
          </a:p>
        </p:txBody>
      </p:sp>
    </p:spTree>
    <p:extLst>
      <p:ext uri="{BB962C8B-B14F-4D97-AF65-F5344CB8AC3E}">
        <p14:creationId xmlns:p14="http://schemas.microsoft.com/office/powerpoint/2010/main" val="384085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pPr marL="109728" indent="0" algn="just">
              <a:buNone/>
            </a:pPr>
            <a:r>
              <a:rPr lang="en-US" dirty="0"/>
              <a:t>Brooks points to two main factors that explain why it works this way:</a:t>
            </a:r>
          </a:p>
          <a:p>
            <a:pPr marL="624078" indent="-514350" algn="just">
              <a:buFont typeface="+mj-lt"/>
              <a:buAutoNum type="arabicPeriod" startAt="2"/>
            </a:pPr>
            <a:r>
              <a:rPr lang="en-US" dirty="0" smtClean="0"/>
              <a:t>Communication </a:t>
            </a:r>
            <a:r>
              <a:rPr lang="en-US" dirty="0"/>
              <a:t>overheads increase as the number of people increases. </a:t>
            </a:r>
            <a:endParaRPr lang="en-US" dirty="0" smtClean="0"/>
          </a:p>
          <a:p>
            <a:pPr marL="880110" lvl="1" indent="-514350" algn="just">
              <a:buFont typeface="Wingdings" panose="05000000000000000000" pitchFamily="2" charset="2"/>
              <a:buChar char="Ø"/>
            </a:pPr>
            <a:r>
              <a:rPr lang="en-US" dirty="0" smtClean="0"/>
              <a:t>Due </a:t>
            </a:r>
            <a:r>
              <a:rPr lang="en-US" dirty="0"/>
              <a:t>to combinatorial explosion, the number of different communication channels increases rapidly with the number of people</a:t>
            </a:r>
            <a:r>
              <a:rPr lang="en-US" dirty="0" smtClean="0"/>
              <a:t>.</a:t>
            </a:r>
            <a:endParaRPr lang="en-US" baseline="30000" dirty="0"/>
          </a:p>
          <a:p>
            <a:pPr marL="880110" lvl="1" indent="-514350" algn="just">
              <a:buFont typeface="Wingdings" panose="05000000000000000000" pitchFamily="2" charset="2"/>
              <a:buChar char="Ø"/>
            </a:pPr>
            <a:r>
              <a:rPr lang="en-US" dirty="0" smtClean="0"/>
              <a:t>Everyone </a:t>
            </a:r>
            <a:r>
              <a:rPr lang="en-US" dirty="0"/>
              <a:t>working on the same task needs to keep in </a:t>
            </a:r>
            <a:r>
              <a:rPr lang="en-US" b="1" dirty="0"/>
              <a:t>sync</a:t>
            </a:r>
            <a:r>
              <a:rPr lang="en-US" dirty="0"/>
              <a:t>, so as more people are added they spend more time trying to find out </a:t>
            </a:r>
            <a:r>
              <a:rPr lang="en-US" b="1" dirty="0"/>
              <a:t>what everyone else is doing.</a:t>
            </a:r>
          </a:p>
          <a:p>
            <a:pPr algn="just"/>
            <a:endParaRPr lang="en-US" dirty="0"/>
          </a:p>
        </p:txBody>
      </p:sp>
      <p:sp>
        <p:nvSpPr>
          <p:cNvPr id="3" name="Title 2"/>
          <p:cNvSpPr>
            <a:spLocks noGrp="1"/>
          </p:cNvSpPr>
          <p:nvPr>
            <p:ph type="title"/>
          </p:nvPr>
        </p:nvSpPr>
        <p:spPr>
          <a:xfrm>
            <a:off x="457200" y="609600"/>
            <a:ext cx="8229600" cy="1066800"/>
          </a:xfrm>
        </p:spPr>
        <p:txBody>
          <a:bodyPr>
            <a:normAutofit fontScale="90000"/>
          </a:bodyPr>
          <a:lstStyle/>
          <a:p>
            <a:r>
              <a:rPr lang="en-US" dirty="0">
                <a:effectLst/>
              </a:rPr>
              <a:t>Brook’s Law:</a:t>
            </a:r>
            <a:br>
              <a:rPr lang="en-US" dirty="0">
                <a:effectLst/>
              </a:rPr>
            </a:br>
            <a:endParaRPr lang="en-US" dirty="0"/>
          </a:p>
        </p:txBody>
      </p:sp>
    </p:spTree>
    <p:extLst>
      <p:ext uri="{BB962C8B-B14F-4D97-AF65-F5344CB8AC3E}">
        <p14:creationId xmlns:p14="http://schemas.microsoft.com/office/powerpoint/2010/main" val="200109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305800" cy="5638800"/>
          </a:xfrm>
        </p:spPr>
        <p:txBody>
          <a:bodyPr>
            <a:normAutofit fontScale="92500"/>
          </a:bodyPr>
          <a:lstStyle/>
          <a:p>
            <a:pPr algn="just"/>
            <a:r>
              <a:rPr lang="en-US" dirty="0"/>
              <a:t>Brooks' law is often cited to justify </a:t>
            </a:r>
            <a:r>
              <a:rPr lang="en-US" b="1" dirty="0"/>
              <a:t>why projects keep being late, despite management efforts</a:t>
            </a:r>
            <a:r>
              <a:rPr lang="en-US" dirty="0"/>
              <a:t>. However, there are some key points in </a:t>
            </a:r>
            <a:r>
              <a:rPr lang="en-US" dirty="0" smtClean="0"/>
              <a:t>Brook's </a:t>
            </a:r>
            <a:r>
              <a:rPr lang="en-US" dirty="0"/>
              <a:t>law that allow exceptions and open the door for possible </a:t>
            </a:r>
            <a:r>
              <a:rPr lang="en-US" dirty="0" smtClean="0"/>
              <a:t>solutions.</a:t>
            </a:r>
          </a:p>
          <a:p>
            <a:pPr marL="624078" indent="-514350" algn="just">
              <a:buFont typeface="+mj-lt"/>
              <a:buAutoNum type="arabicPeriod"/>
            </a:pPr>
            <a:r>
              <a:rPr lang="en-US" dirty="0" smtClean="0"/>
              <a:t>Projects </a:t>
            </a:r>
            <a:r>
              <a:rPr lang="en-US" dirty="0"/>
              <a:t>can be brought back into (or kept in) control if people are added earlier in the </a:t>
            </a:r>
            <a:r>
              <a:rPr lang="en-US" dirty="0" smtClean="0"/>
              <a:t>process</a:t>
            </a:r>
          </a:p>
          <a:p>
            <a:pPr marL="624078" indent="-514350" algn="just">
              <a:buFont typeface="+mj-lt"/>
              <a:buAutoNum type="arabicPeriod"/>
            </a:pPr>
            <a:r>
              <a:rPr lang="en-US" dirty="0"/>
              <a:t>Correcting the schedule is the best way to have a meaningful and reliable time frame for the project's completion</a:t>
            </a:r>
            <a:r>
              <a:rPr lang="en-US" dirty="0" smtClean="0"/>
              <a:t>.</a:t>
            </a:r>
          </a:p>
          <a:p>
            <a:pPr marL="624078" indent="-514350" algn="just">
              <a:buFont typeface="+mj-lt"/>
              <a:buAutoNum type="arabicPeriod"/>
            </a:pPr>
            <a:r>
              <a:rPr lang="en-US" dirty="0"/>
              <a:t>The quantity, quality and role of the people added to the project also must be taken into consideration.</a:t>
            </a:r>
          </a:p>
        </p:txBody>
      </p:sp>
      <p:sp>
        <p:nvSpPr>
          <p:cNvPr id="3" name="Title 2"/>
          <p:cNvSpPr>
            <a:spLocks noGrp="1"/>
          </p:cNvSpPr>
          <p:nvPr>
            <p:ph type="title"/>
          </p:nvPr>
        </p:nvSpPr>
        <p:spPr>
          <a:xfrm>
            <a:off x="457200" y="533400"/>
            <a:ext cx="8229600" cy="1066800"/>
          </a:xfrm>
        </p:spPr>
        <p:txBody>
          <a:bodyPr>
            <a:normAutofit fontScale="90000"/>
          </a:bodyPr>
          <a:lstStyle/>
          <a:p>
            <a:r>
              <a:rPr lang="en-US" dirty="0"/>
              <a:t>Exceptions and possible solutions</a:t>
            </a:r>
            <a:br>
              <a:rPr lang="en-US" dirty="0"/>
            </a:br>
            <a:endParaRPr lang="en-US" dirty="0"/>
          </a:p>
        </p:txBody>
      </p:sp>
    </p:spTree>
    <p:extLst>
      <p:ext uri="{BB962C8B-B14F-4D97-AF65-F5344CB8AC3E}">
        <p14:creationId xmlns:p14="http://schemas.microsoft.com/office/powerpoint/2010/main" val="91079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55509"/>
            <a:ext cx="8458200" cy="5321491"/>
          </a:xfrm>
        </p:spPr>
        <p:txBody>
          <a:bodyPr>
            <a:normAutofit fontScale="92500" lnSpcReduction="10000"/>
          </a:bodyPr>
          <a:lstStyle/>
          <a:p>
            <a:pPr algn="just"/>
            <a:r>
              <a:rPr lang="en-US" dirty="0"/>
              <a:t>Good programmers or specialists can be added with less overhead </a:t>
            </a:r>
            <a:r>
              <a:rPr lang="en-US" dirty="0" smtClean="0"/>
              <a:t>for </a:t>
            </a:r>
            <a:r>
              <a:rPr lang="en-US" dirty="0"/>
              <a:t>training</a:t>
            </a:r>
            <a:r>
              <a:rPr lang="en-US" dirty="0" smtClean="0"/>
              <a:t>.</a:t>
            </a:r>
          </a:p>
          <a:p>
            <a:pPr algn="just"/>
            <a:r>
              <a:rPr lang="en-US" dirty="0"/>
              <a:t>People can be added to do other tasks related with the project, for example, quality assurance or documentation; given that the task is clear, ramp up time is </a:t>
            </a:r>
            <a:r>
              <a:rPr lang="en-US" dirty="0" smtClean="0"/>
              <a:t>minimized.</a:t>
            </a:r>
          </a:p>
          <a:p>
            <a:pPr algn="just"/>
            <a:r>
              <a:rPr lang="en-US" dirty="0"/>
              <a:t>Good management and development practices also help to minimize the impact of Brooks' law</a:t>
            </a:r>
            <a:r>
              <a:rPr lang="en-US" dirty="0" smtClean="0"/>
              <a:t>.</a:t>
            </a:r>
          </a:p>
          <a:p>
            <a:pPr algn="just"/>
            <a:r>
              <a:rPr lang="en-US" dirty="0"/>
              <a:t>The modern practices of continuous integration, test-driven development, and iterative development significantly reduce the inter-developer communication overhead, and thus allow for better scalability.</a:t>
            </a:r>
          </a:p>
        </p:txBody>
      </p:sp>
      <p:sp>
        <p:nvSpPr>
          <p:cNvPr id="3" name="Title 2"/>
          <p:cNvSpPr>
            <a:spLocks noGrp="1"/>
          </p:cNvSpPr>
          <p:nvPr>
            <p:ph type="title"/>
          </p:nvPr>
        </p:nvSpPr>
        <p:spPr>
          <a:xfrm>
            <a:off x="457200" y="533400"/>
            <a:ext cx="8229600" cy="1066800"/>
          </a:xfrm>
        </p:spPr>
        <p:txBody>
          <a:bodyPr>
            <a:normAutofit fontScale="90000"/>
          </a:bodyPr>
          <a:lstStyle/>
          <a:p>
            <a:r>
              <a:rPr lang="en-US" dirty="0"/>
              <a:t>Exceptions and possible solutions</a:t>
            </a:r>
            <a:br>
              <a:rPr lang="en-US" dirty="0"/>
            </a:br>
            <a:endParaRPr lang="en-US" dirty="0"/>
          </a:p>
        </p:txBody>
      </p:sp>
    </p:spTree>
    <p:extLst>
      <p:ext uri="{BB962C8B-B14F-4D97-AF65-F5344CB8AC3E}">
        <p14:creationId xmlns:p14="http://schemas.microsoft.com/office/powerpoint/2010/main" val="82047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305800" cy="5562600"/>
          </a:xfrm>
        </p:spPr>
        <p:txBody>
          <a:bodyPr/>
          <a:lstStyle/>
          <a:p>
            <a:pPr algn="just"/>
            <a:r>
              <a:rPr lang="en-US" dirty="0"/>
              <a:t>New tools for software development and documentation also help to minimize the ramp up time, making it simpler for new </a:t>
            </a:r>
            <a:r>
              <a:rPr lang="en-US" dirty="0" smtClean="0"/>
              <a:t>programmers </a:t>
            </a:r>
            <a:r>
              <a:rPr lang="en-US" dirty="0"/>
              <a:t>to get involved in the </a:t>
            </a:r>
            <a:r>
              <a:rPr lang="en-US" dirty="0" smtClean="0"/>
              <a:t>work</a:t>
            </a:r>
          </a:p>
          <a:p>
            <a:pPr algn="just"/>
            <a:endParaRPr lang="en-US" dirty="0"/>
          </a:p>
          <a:p>
            <a:pPr algn="just"/>
            <a:r>
              <a:rPr lang="en-US" dirty="0"/>
              <a:t>Design patterns simplify the distribution of work</a:t>
            </a:r>
          </a:p>
        </p:txBody>
      </p:sp>
      <p:sp>
        <p:nvSpPr>
          <p:cNvPr id="3" name="Title 2"/>
          <p:cNvSpPr>
            <a:spLocks noGrp="1"/>
          </p:cNvSpPr>
          <p:nvPr>
            <p:ph type="title"/>
          </p:nvPr>
        </p:nvSpPr>
        <p:spPr>
          <a:xfrm>
            <a:off x="457200" y="609600"/>
            <a:ext cx="8229600" cy="1066800"/>
          </a:xfrm>
        </p:spPr>
        <p:txBody>
          <a:bodyPr>
            <a:normAutofit fontScale="90000"/>
          </a:bodyPr>
          <a:lstStyle/>
          <a:p>
            <a:r>
              <a:rPr lang="en-US" dirty="0"/>
              <a:t>Exceptions and possible solutions</a:t>
            </a:r>
            <a:br>
              <a:rPr lang="en-US" dirty="0"/>
            </a:br>
            <a:endParaRPr lang="en-US" dirty="0"/>
          </a:p>
        </p:txBody>
      </p:sp>
    </p:spTree>
    <p:extLst>
      <p:ext uri="{BB962C8B-B14F-4D97-AF65-F5344CB8AC3E}">
        <p14:creationId xmlns:p14="http://schemas.microsoft.com/office/powerpoint/2010/main" val="295783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92500"/>
          </a:bodyPr>
          <a:lstStyle/>
          <a:p>
            <a:pPr algn="just"/>
            <a:r>
              <a:rPr lang="en-US" dirty="0"/>
              <a:t>A </a:t>
            </a:r>
            <a:r>
              <a:rPr lang="en-US" b="1" dirty="0"/>
              <a:t>web server</a:t>
            </a:r>
            <a:r>
              <a:rPr lang="en-US" dirty="0"/>
              <a:t> is a computer system that processes requests via HTTP, the basic network protocol used to distribute information on the World Wide </a:t>
            </a:r>
            <a:r>
              <a:rPr lang="en-US" b="1" dirty="0"/>
              <a:t>Web</a:t>
            </a:r>
            <a:r>
              <a:rPr lang="en-US" dirty="0"/>
              <a:t>. The term can refer either to the entire system, or specifically to the software that accepts and supervises </a:t>
            </a:r>
            <a:r>
              <a:rPr lang="en-US" dirty="0" smtClean="0"/>
              <a:t>the </a:t>
            </a:r>
            <a:r>
              <a:rPr lang="en-US" dirty="0"/>
              <a:t>HTTP requests</a:t>
            </a:r>
            <a:r>
              <a:rPr lang="en-US" dirty="0" smtClean="0"/>
              <a:t>.</a:t>
            </a:r>
          </a:p>
          <a:p>
            <a:pPr algn="just"/>
            <a:endParaRPr lang="en-US" dirty="0" smtClean="0"/>
          </a:p>
          <a:p>
            <a:pPr algn="just"/>
            <a:r>
              <a:rPr lang="en-US" dirty="0"/>
              <a:t>A web server is a computer that stores websites on the Internet and delivers web pages to the </a:t>
            </a:r>
            <a:r>
              <a:rPr lang="en-US" dirty="0" smtClean="0"/>
              <a:t>requester.</a:t>
            </a:r>
          </a:p>
          <a:p>
            <a:pPr algn="just"/>
            <a:endParaRPr lang="en-US" dirty="0"/>
          </a:p>
          <a:p>
            <a:pPr algn="just"/>
            <a:r>
              <a:rPr lang="en-US" dirty="0"/>
              <a:t>The primary function of a web server is to store, process and deliver web pages to clients.</a:t>
            </a:r>
          </a:p>
        </p:txBody>
      </p:sp>
      <p:sp>
        <p:nvSpPr>
          <p:cNvPr id="3" name="Title 2"/>
          <p:cNvSpPr>
            <a:spLocks noGrp="1"/>
          </p:cNvSpPr>
          <p:nvPr>
            <p:ph type="title"/>
          </p:nvPr>
        </p:nvSpPr>
        <p:spPr>
          <a:xfrm>
            <a:off x="457200" y="533400"/>
            <a:ext cx="8229600" cy="1066800"/>
          </a:xfrm>
        </p:spPr>
        <p:txBody>
          <a:bodyPr/>
          <a:lstStyle/>
          <a:p>
            <a:r>
              <a:rPr lang="en-US" dirty="0" smtClean="0"/>
              <a:t>Apache Web Server</a:t>
            </a:r>
            <a:endParaRPr lang="en-US" dirty="0"/>
          </a:p>
        </p:txBody>
      </p:sp>
    </p:spTree>
    <p:extLst>
      <p:ext uri="{BB962C8B-B14F-4D97-AF65-F5344CB8AC3E}">
        <p14:creationId xmlns:p14="http://schemas.microsoft.com/office/powerpoint/2010/main" val="2634618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pPr marL="109728" indent="0" algn="just">
              <a:buNone/>
            </a:pPr>
            <a:endParaRPr lang="en-US" dirty="0"/>
          </a:p>
        </p:txBody>
      </p:sp>
      <p:sp>
        <p:nvSpPr>
          <p:cNvPr id="3" name="Title 2"/>
          <p:cNvSpPr>
            <a:spLocks noGrp="1"/>
          </p:cNvSpPr>
          <p:nvPr>
            <p:ph type="title"/>
          </p:nvPr>
        </p:nvSpPr>
        <p:spPr>
          <a:xfrm>
            <a:off x="457200" y="381000"/>
            <a:ext cx="8229600" cy="1066800"/>
          </a:xfrm>
        </p:spPr>
        <p:txBody>
          <a:bodyPr/>
          <a:lstStyle/>
          <a:p>
            <a:r>
              <a:rPr lang="en-US" dirty="0" smtClean="0"/>
              <a:t> </a:t>
            </a:r>
            <a:endParaRPr lang="en-US" dirty="0"/>
          </a:p>
        </p:txBody>
      </p:sp>
      <p:sp>
        <p:nvSpPr>
          <p:cNvPr id="4" name="AutoShape 2" descr="data:image/jpeg;base64,/9j/4AAQSkZJRgABAQAAAQABAAD/2wCEAAkGBxQSEBUTExIVFRQWExcaGRYUFBUYGBUXFxUWFhcaGBkZHSkgGholHRUUITEhJSkrLi4uGB8zPTMsNygtLisBCgoKDg0OGxAQGiwkHyQ0OC40LzQsLCwsLSw2Ly8sLC0sLCwvLCwsLCwsLCw3LSwsLCwsLDctLywsLCwsLDcsLP/AABEIAIoBbAMBIgACEQEDEQH/xAAcAAEAAgMBAQEAAAAAAAAAAAAABQYDBAcCAQj/xABGEAACAQIDAwcGCwYGAwEAAAABAgADEQQSIQUTMQYiQVFhcYEHMlKRobEUFiMzQmKUwdHS8HJzgpKy4RVDU3Siw0Rk4iT/xAAZAQEBAQADAAAAAAAAAAAAAAAAAQIDBAX/xAAqEQEAAQMDAgMJAQAAAAAAAAAAAQIDEQQhMRJBUWGBBRMUIjJxocHRkf/aAAwDAQACEQMRAD8A7jERAREQERMWIrZFuQT2C1/bAyxMGGxaVPNOvSDoR3gzPAREQEREBERAREQEREBERAREQEREBERAREQEREBERAREQEREBERAREQEREBERAREQEREBERATS2oeaB1sPw++bsitu1cuXv/AL/dNURmqGLs4ol9xFBG14EcCOj8PCfKeLeno3PXr6fX0+Nu+Q9ba6rxOvUJqtt/qX1mdiLEz2ef8ZFHdcaGJV+B16jofVM0oX+NG9woHr/Q8JNbN5SK1gxsfrfj+MxXp66d3Yta21c2ziVjiYVxKm3OGugBI1PHTrmacDtkREBERAREQEREBERAREQEREBERAREQEREBERAREQERPL1AouSAOsm0D1Eja+26S8CWP1R950mjV24581QvfqfwgWCJVHxDP5zE/rqm/gS/pEDqvxgTkSF2hyjoYcfLV6a9hN2/lXX2TU5O8t8Nja7UKWbMqZgWWwcAgNbW+l1424wLLERAREQEREBKjy5xeTIBxP3D/6ltJtKHy/wdZ3V0plkUG+XztbfR4kadE59NETcjLg1MTNuYhXPhE+fCJE/CP11R8Inr9LxvdJb4RHwiRPwiDiI6T3ToHJylmxGGv8AQoVH/nJUewy7ys8lsPaq59CjST2Zj90s08S5Oa5l7tunppiCIiYbIiICIiAiamOx60rA3ZjwVdSf7TAuKrHXIi9hYk+yXCdUJKaFTaWuWmpqHrGi+ufK2eoArAKPpFTe46h1TZooFFgLDshM5awrYj/TT1/3nw7RZfnKRUdam4m+sNGTE+LxQxCuLqb/AHd8yyIxuFyHeU+aRxA4frsmxTx7MoIpG/TchR4HpjBE+LfiRy7UswFVDTvwa919fRJGTCxOSIiFIiICIiAmHE4gILkgftGwvM0qHL7FZBS739gWBv4nE4l/m3o26qbAn/kPdIfE4ate9RXPabn2zSOza9rqFqAi/Mce5rGYG2jiKHHe07ekGC/8tCIG/TmHFbXoUfnKqg9Q1b1Cam19tHE4DFhwu8pYdqqOosTk1INuIPDxnGK2IqNxY9w0gdS2j5RqVPSlTueuobepVv75Udr+UDFVrjesq9ScwezU+JlT3cbqBkrY12Op4y5+RZj/AIumvGjV9yn7hKRupefIwltrJ+5q+4QP0JERARE0qu0kFQ0gRvAASt9QCLg26YG4TNevi1Uam3f09w4ma7ViZH47BlyWV8rHrFx4X1Xw9UDZqbQvw07Tq3q6Jj+GnvHUdR+IkLXw9VeJa/fYnuqW1HYbTXYuL3Y3Aufohf2lPn+Hsgbu1djYXFeeu7qdDg2Pg/A9zSlbb5H4mhcoN8n1RZwO1fpfw69ktO9a1y2l7Zit1PZu+N/1eZ6WNqUwLkZSNA3ODd1tU907NrVV29uYcddqmpyf4TqR0jQg6EHqIOoMz4Fs9VE9J1X1sB986XtbZGGxdt/S3dUjR75W/hqL5w7G07JW8FyGrYfG0XFRatBagYk82ouUErccG1A1Fu6elb1VuuPCXBNjEuk8nU0qt6VU+pQFH3yXmjsRLUF6zdv5iT983p4ku2REQEREBExV8QqAF2VQSACxAuTwGvTNba+O3SDLq7HKo7T0+EJM4aGH52IrMeIYKOwASQE1sNRy3JN2bzm6zNkTUsQyLMizGsyLI1D2sNCw0jTG4mNpkaY2lZlgxNEOpU8DNLk5jTdqDG5W5U9gNiPDT9CSBkG2HahVFfz1BOa2hAbQ6eMvMM5xOVqieKNUOoZTcEXB7J7mXIREQEREBOc+VrE5Nz3VfYEnQauIVSqsygsbKCQCxAvYdZnO/KzTzVMOOyr/ANcCC2XgsWmU4TE4WqLA5WY5uHDXIL+MybbxW1yp/wDzuh66LZx/wBHtMidlUDQINLm26LXHqP3TNtnF4mqLq4VusFk914Efyfq1TTxq1WJY7Pr5gfSzrfx1Mqm5lv5PUHVMSKhu52fWzG5N2LoSbnU8eMgtzAjdzG5kluY3MCN3Munkhp22on7qr7hK7uZbvJXTttJP3dT3CB22IiAkHtvk1TxDbwEpV0547OFx+FpORApFfE4rB/PoatL/AFE1IHWen1jxmd8eMRTBoOSNcyowWpa3QTw16iO/oNvIlf2pyTpVG3lImhV9KnoCe1eEDnu0NqVsKxNNj2q4Ov7xDxJ9IWJlq5M444zDipUoGlztA3BrAc+mfOUa28OmYsdTq0iBjMOtZFPNrKga3eLXEmsNi1qAFGBFoGN8BrmU69LXAqW6gx5pHYRPNHDWJygr6RynOe16Z16fOHqm3nkbjdvO1kw9Pf1LkAi1l6DrAy4hqdFC7MqL0knMj9w437BbxkLg9qYjF1Vp4OiVw4qLvKtTpQMMwW+i3F9Bc69EmcFyRNRhVxjmo3RTB5o77e4e2WqjSVFCqoVQLAAAADsAgYMXgUqIEOYKCLZHZDppxQg27JpfF2l6Vf7TX/PJeIER8XaXpV/tNf8APHxdpelX+01/zyXiBEfF2l6Vf7TX/PHxdpelX+01/wA8l4gVjbvIyniKQpirVXnqSWq1KmgvcBXa1+3omPEbMXCnDU1LtTUkA1HLG5tbU6DuFh2S1zXx2EWqhRuB4HpB6CJYnDNUZhrLMgkfgGcO9J2DFLc4XuQRcX8JICVmGRZkWY1mRZGoe1hoWGkaY2mNpkaY2lZljMxVFBBB4ETKxlf2ntoEbuldmOlwNfAcZc4Zl65O4da6PTdntTe65Kjpo9+OQi+qk+Mlfi7S9Kv9pr/nnnkxs1qNMlxZ3IJHUBwHfqfXJmYjdyRGIwiPi7S9Kv8Aaa/54+LtL0q/2mv+eS8SiI+LtL0q/wBpr/nj4u0vSr/aa/55LxAqm3eQ9LE7sb2qqq5LXqPUJFrWXeMQp7bGQPlAwgpNhaaliFSoAXZnb/K4sxuZ0mc78p7WrYf9mp/1QIDC0rz3iKNpgoVrIr/RZyo67i/s0M+18RNVUzTyzTXTVnpnONmDAL8piB/6Fb+unILcyd2Sb1q/+xq/105p7mZaR25gULmwGp4DrkhudQANSbD9dXTOicncPSw6DIAXI5znzj49A7BOve1NFn6uUzGcOaLseudRhsQR1jD1iP6ZYfJvRK7RUEFTu30YEEadIOonRt6r8fWNDIVGtWqGpVCihls9wGGcHLqeHDUdPdM29fpq4nfEx698besws5hdIkdsbaQrKQSM6GxtwI6GHfJGc9u5TcpiqicxIRETYREgk5Rjf7oin881OwrA1LrTL5jTyjm2U9JgThF5E4zYKMc1P5Nuzh6ujwnunt+gwVg7WdVYHdVRo5sha683MeF7X6J8+MWGtfe31Xgjnz6Yqray63UjxNuOkCMxPJupXCrVrMiA84UyPlB1X4gSd2ds6lQQJSQIo6uJ7z0zE22aQIBLgnrpVRlGbIC915ik3sWsDYngJ7XatI0jVzHIGy3yOCWzZQFXLdrsbCwNzwgbsSMXb9AsFzm5t/l1LAtUakAxy2Q50ZbNY3Ek4CIiAiIgIiICIiBA7aRqNT4QoupADju4H3a9nbMtDadJhfOB+0QPfJkiR77Ew5NzRW/dYeoaRMyz07tR9tU72QhyDrY6Dx6ZJ4eqGF1NxPLYCnkyBAq/VAFj1jtkQ+Dr0WvTGcfVtfxU8fC8vbc3iU+sNIRNtuNDhqpP1abj3ifWxeKq6U6IpD06puR3L1+EzmGob9TFoHyFhe3qvwv1T2008PsFAjBiWdjdqh86/Z1DsmjU2Xik0p1FZei7Mp8RqJYnxZmJSOMxC00LMbAD19kx8l8Plw6kqAzEtw1sTceyauE5PszB8S+e3BASR4k8e6WEScysRgiIlUiIgIiICcy8rdS1TD91T/rnTZyjy2VcrYc/vPckCpUq+gFzYMWC30BOhPv9Znt8VPnxZxtgVopVBF70a9JrDoursrX7ADI/G4WvSJFTD1kt0vSqBfBrZT4GWZmeZTppj6Yx/e8+qf5LPmr1/wDZ1P66c29zInyf1M2Ir/7R/wCtJZ9zIqIFVUq87Syi38R19wkvjMc1GizqLkWsDwuWC/fI3aWCuwNuI90LTzsq1qhWmDrwHdrbj0azq672TF2aNTn5Y3qjyjnGN98T6y8ivVzTdqtzzxH6/TUblVjCCA6rfpVBcdxN5BVFqNfM7HMbtdjzjrq3WdTx65cdo7HpBQ1FiesMQbjrBAmnhKCqeegZT2ajtH4T1PZ97RfD1X9Ha+8RERVt23/2N/y6965dprii7V+dkl5OMZUSvTV2JDsyLmJ83IW0PUCo9061OX8lNnhtoUyhulPM3G4W6nQfxOvtnUJ06KaOn3lG0V/NjGMRPEY+3PnnGz1NHVM0zE9pwRETTtkim2ICxvUYoa29yWXz+jW17AgH+2klYgRC7AQZQHfKFoqw5vP3BzUyTa4142teYMNyWpoSQ7kmm9PnZGGV6hexUrY2ByC/0dO2b21kqXotTUtkq5mVWCkqaVRPpEA2Z1NiejrAErlHZGKFIKAQ5oqHd3BOYU6alEdXBKkqwsw0LFgw0jzEqvJakCDxI0OanSYW3jVAFDKQgBZgAvQesAjebZSmgtLM3NZWVtLhlfOp4WOo4SFTY9Rrkioq7quFVWRTTZzRC5FDsoNkqEEk2zsNA1pNbEpOtIh0CHOxCrpZSdOaGYKewEjp0vYBrpyfQZue5LNTZicurU8Q2Ivw0uzkW6gO+TERAREQEREBERAREQEREBKkvKOsEq8xWyMwzlrG7V8RTpjIFtZd0lze5BPSNbbNYbPpa/JJqbnmLqQxYE6anMzHvYnpiRA/GZwr/IFt2hzMBUAzLhhXJzbvKEJIXje54T1jeUr0c5eipVGycyoxYt8G+EcMnDivX02kx/hNDT5ClouUfJrouUpbhwykr3G0zPgqZvemhubm6g3OTd34ccnN7tJZSETgtq1amIRDTyLlrZrioM2TcFWTOim3yrA3HEGTs1aGzqKEFKVNSpJBVFBBYANYgdIVQe4dU2pFIiICIiAiIgIiICVTl1yUXH01ViylTmV0sSpsQbg8VIPDslriBwqpyA2jhGzYbEKw7SUb+Vwye2Re2MbthAd7Tqj6yIT43pEr7J+iZjagp4qPVA4T5LNl1g1etURlTcZAXBGdmIJtfU2y8e0S80MCzmyqW7h98vBwNM8Vv33M2FUAWAsOoQKknJRnXnsq9Q469v6M1l5NW0Ya9P8Absl3nwic1u/VRGIdLU6G3eq655Uf4rre9j3XNr9duE9Nyc7NeyXXIJ9CzVN/oz0xjO/q4J9mU1cyiOTmxhh0N7Z2863QOgCTEROGuqapzL0LVqm1RFFPEEREy5CaO18W1NUy5QXqqmZwSqZr6kAi/DKNRqwm9PLoCLEAg9BFwYFaxvKCpTDkGi2TKtgGvUJompvE55tTvfTXRH52k1sbyjxFJKjNuDkJHmOupwjYgEkubAEWPWOqWzcr6K6C3AaDq7uyeMVhEqIyOoKupVhwuCuU6jUaG15BXqvKN6e8ztRIRKrbwAqjFaKVVGrn0mvrqADpNeht/EAEWSoQ1ZiSES6riGRaYL1VCkADnc62ZbjrtYwyZQuRcoNwMosD126+M+nDr6K8b8Bx6+/Qay9zs1NjYl6tMu+X5yoAFBFlSoyC9ybnm3J04zfnwC3CfYCIiAiIgIiICIiAiIgIiICIiAiIgIiICIiAiIgIiICfGawueAn2IGodp0dflU0pb3zh816f7OnGZ6tdVGZmABKi562IVR4kgeMq6cn6oVVsthV3RF//AAwAAvecgNvrGYcTsGswe6lzvczc9FWsvwunWUE3zErTUqM1guqi4MC5RIH/AA1/grIVYXrF1pKyEqm8zCmQxyFbcUvaxIB0BmlQ2RXzqXFjanlNMqBSC3zJzmJUN0hcwOa1wFBgWuJTjydxApLSptkHwYEkVGzDFLSNIXPEhs+Yte+amDqTeb+y9kMtZHZCqDekIxS1NiKAXKiEqvmVDoTqSdMxl7ixRESBERAREQEREBERAREQEREBERAREQEREBERAREQEREBERAREQEREBERAREQEREBERAREQEREBERAREQERED/9k="/>
          <p:cNvSpPr>
            <a:spLocks noChangeAspect="1" noChangeArrowheads="1"/>
          </p:cNvSpPr>
          <p:nvPr/>
        </p:nvSpPr>
        <p:spPr bwMode="auto">
          <a:xfrm>
            <a:off x="155575" y="-1074738"/>
            <a:ext cx="5886450" cy="2238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BUTExIVFRQWExcaGRYUFBUYGBUXFxUWFhcaGBkZHSkgGholHRUUITEhJSkrLi4uGB8zPTMsNygtLisBCgoKDg0OGxAQGiwkHyQ0OC40LzQsLCwsLSw2Ly8sLC0sLCwvLCwsLCwsLCw3LSwsLCwsLDctLywsLCwsLDcsLP/AABEIAIoBbAMBIgACEQEDEQH/xAAcAAEAAgMBAQEAAAAAAAAAAAAABQYDBAcCAQj/xABGEAACAQIDAwcGCwYGAwEAAAABAgADEQQSIQUTMQYiQVFhcYEHMlKRobEUFiMzQmKUwdHS8HJzgpKy4RVDU3Siw0Rk4iT/xAAZAQEBAQADAAAAAAAAAAAAAAAAAQIDBAX/xAAqEQEAAQMDAgMJAQAAAAAAAAAAAQIDEQQhMRJBUWGBBRMUIjJxocHRkf/aAAwDAQACEQMRAD8A7jERAREQERMWIrZFuQT2C1/bAyxMGGxaVPNOvSDoR3gzPAREQEREBERAREQEREBERAREQEREBERAREQEREBERAREQEREBERAREQEREBERAREQEREBERATS2oeaB1sPw++bsitu1cuXv/AL/dNURmqGLs4ol9xFBG14EcCOj8PCfKeLeno3PXr6fX0+Nu+Q9ba6rxOvUJqtt/qX1mdiLEz2ef8ZFHdcaGJV+B16jofVM0oX+NG9woHr/Q8JNbN5SK1gxsfrfj+MxXp66d3Yta21c2ziVjiYVxKm3OGugBI1PHTrmacDtkREBERAREQEREBERAREQEREBERAREQEREBERAREQERPL1AouSAOsm0D1Eja+26S8CWP1R950mjV24581QvfqfwgWCJVHxDP5zE/rqm/gS/pEDqvxgTkSF2hyjoYcfLV6a9hN2/lXX2TU5O8t8Nja7UKWbMqZgWWwcAgNbW+l1424wLLERAREQEREBKjy5xeTIBxP3D/6ltJtKHy/wdZ3V0plkUG+XztbfR4kadE59NETcjLg1MTNuYhXPhE+fCJE/CP11R8Inr9LxvdJb4RHwiRPwiDiI6T3ToHJylmxGGv8AQoVH/nJUewy7ys8lsPaq59CjST2Zj90s08S5Oa5l7tunppiCIiYbIiICIiAiamOx60rA3ZjwVdSf7TAuKrHXIi9hYk+yXCdUJKaFTaWuWmpqHrGi+ufK2eoArAKPpFTe46h1TZooFFgLDshM5awrYj/TT1/3nw7RZfnKRUdam4m+sNGTE+LxQxCuLqb/AHd8yyIxuFyHeU+aRxA4frsmxTx7MoIpG/TchR4HpjBE+LfiRy7UswFVDTvwa919fRJGTCxOSIiFIiICIiAmHE4gILkgftGwvM0qHL7FZBS739gWBv4nE4l/m3o26qbAn/kPdIfE4ate9RXPabn2zSOza9rqFqAi/Mce5rGYG2jiKHHe07ekGC/8tCIG/TmHFbXoUfnKqg9Q1b1Cam19tHE4DFhwu8pYdqqOosTk1INuIPDxnGK2IqNxY9w0gdS2j5RqVPSlTueuobepVv75Udr+UDFVrjesq9ScwezU+JlT3cbqBkrY12Op4y5+RZj/AIumvGjV9yn7hKRupefIwltrJ+5q+4QP0JERARE0qu0kFQ0gRvAASt9QCLg26YG4TNevi1Uam3f09w4ma7ViZH47BlyWV8rHrFx4X1Xw9UDZqbQvw07Tq3q6Jj+GnvHUdR+IkLXw9VeJa/fYnuqW1HYbTXYuL3Y3Aufohf2lPn+Hsgbu1djYXFeeu7qdDg2Pg/A9zSlbb5H4mhcoN8n1RZwO1fpfw69ktO9a1y2l7Zit1PZu+N/1eZ6WNqUwLkZSNA3ODd1tU907NrVV29uYcddqmpyf4TqR0jQg6EHqIOoMz4Fs9VE9J1X1sB986XtbZGGxdt/S3dUjR75W/hqL5w7G07JW8FyGrYfG0XFRatBagYk82ouUErccG1A1Fu6elb1VuuPCXBNjEuk8nU0qt6VU+pQFH3yXmjsRLUF6zdv5iT983p4ku2REQEREBExV8QqAF2VQSACxAuTwGvTNba+O3SDLq7HKo7T0+EJM4aGH52IrMeIYKOwASQE1sNRy3JN2bzm6zNkTUsQyLMizGsyLI1D2sNCw0jTG4mNpkaY2lZlgxNEOpU8DNLk5jTdqDG5W5U9gNiPDT9CSBkG2HahVFfz1BOa2hAbQ6eMvMM5xOVqieKNUOoZTcEXB7J7mXIREQEREBOc+VrE5Nz3VfYEnQauIVSqsygsbKCQCxAvYdZnO/KzTzVMOOyr/ANcCC2XgsWmU4TE4WqLA5WY5uHDXIL+MybbxW1yp/wDzuh66LZx/wBHtMidlUDQINLm26LXHqP3TNtnF4mqLq4VusFk914Efyfq1TTxq1WJY7Pr5gfSzrfx1Mqm5lv5PUHVMSKhu52fWzG5N2LoSbnU8eMgtzAjdzG5kluY3MCN3Munkhp22on7qr7hK7uZbvJXTttJP3dT3CB22IiAkHtvk1TxDbwEpV0547OFx+FpORApFfE4rB/PoatL/AFE1IHWen1jxmd8eMRTBoOSNcyowWpa3QTw16iO/oNvIlf2pyTpVG3lImhV9KnoCe1eEDnu0NqVsKxNNj2q4Ov7xDxJ9IWJlq5M444zDipUoGlztA3BrAc+mfOUa28OmYsdTq0iBjMOtZFPNrKga3eLXEmsNi1qAFGBFoGN8BrmU69LXAqW6gx5pHYRPNHDWJygr6RynOe16Z16fOHqm3nkbjdvO1kw9Pf1LkAi1l6DrAy4hqdFC7MqL0knMj9w437BbxkLg9qYjF1Vp4OiVw4qLvKtTpQMMwW+i3F9Bc69EmcFyRNRhVxjmo3RTB5o77e4e2WqjSVFCqoVQLAAAADsAgYMXgUqIEOYKCLZHZDppxQg27JpfF2l6Vf7TX/PJeIER8XaXpV/tNf8APHxdpelX+01/zyXiBEfF2l6Vf7TX/PHxdpelX+01/wA8l4gVjbvIyniKQpirVXnqSWq1KmgvcBXa1+3omPEbMXCnDU1LtTUkA1HLG5tbU6DuFh2S1zXx2EWqhRuB4HpB6CJYnDNUZhrLMgkfgGcO9J2DFLc4XuQRcX8JICVmGRZkWY1mRZGoe1hoWGkaY2mNpkaY2lZljMxVFBBB4ETKxlf2ntoEbuldmOlwNfAcZc4Zl65O4da6PTdntTe65Kjpo9+OQi+qk+Mlfi7S9Kv9pr/nnnkxs1qNMlxZ3IJHUBwHfqfXJmYjdyRGIwiPi7S9Kv8Aaa/54+LtL0q/2mv+eS8SiI+LtL0q/wBpr/nj4u0vSr/aa/55LxAqm3eQ9LE7sb2qqq5LXqPUJFrWXeMQp7bGQPlAwgpNhaaliFSoAXZnb/K4sxuZ0mc78p7WrYf9mp/1QIDC0rz3iKNpgoVrIr/RZyo67i/s0M+18RNVUzTyzTXTVnpnONmDAL8piB/6Fb+unILcyd2Sb1q/+xq/105p7mZaR25gULmwGp4DrkhudQANSbD9dXTOicncPSw6DIAXI5znzj49A7BOve1NFn6uUzGcOaLseudRhsQR1jD1iP6ZYfJvRK7RUEFTu30YEEadIOonRt6r8fWNDIVGtWqGpVCihls9wGGcHLqeHDUdPdM29fpq4nfEx698besws5hdIkdsbaQrKQSM6GxtwI6GHfJGc9u5TcpiqicxIRETYREgk5Rjf7oin881OwrA1LrTL5jTyjm2U9JgThF5E4zYKMc1P5Nuzh6ujwnunt+gwVg7WdVYHdVRo5sha683MeF7X6J8+MWGtfe31Xgjnz6Yqray63UjxNuOkCMxPJupXCrVrMiA84UyPlB1X4gSd2ds6lQQJSQIo6uJ7z0zE22aQIBLgnrpVRlGbIC915ik3sWsDYngJ7XatI0jVzHIGy3yOCWzZQFXLdrsbCwNzwgbsSMXb9AsFzm5t/l1LAtUakAxy2Q50ZbNY3Ek4CIiAiIgIiICIiBA7aRqNT4QoupADju4H3a9nbMtDadJhfOB+0QPfJkiR77Ew5NzRW/dYeoaRMyz07tR9tU72QhyDrY6Dx6ZJ4eqGF1NxPLYCnkyBAq/VAFj1jtkQ+Dr0WvTGcfVtfxU8fC8vbc3iU+sNIRNtuNDhqpP1abj3ifWxeKq6U6IpD06puR3L1+EzmGob9TFoHyFhe3qvwv1T2008PsFAjBiWdjdqh86/Z1DsmjU2Xik0p1FZei7Mp8RqJYnxZmJSOMxC00LMbAD19kx8l8Plw6kqAzEtw1sTceyauE5PszB8S+e3BASR4k8e6WEScysRgiIlUiIgIiICcy8rdS1TD91T/rnTZyjy2VcrYc/vPckCpUq+gFzYMWC30BOhPv9Znt8VPnxZxtgVopVBF70a9JrDoursrX7ADI/G4WvSJFTD1kt0vSqBfBrZT4GWZmeZTppj6Yx/e8+qf5LPmr1/wDZ1P66c29zInyf1M2Ir/7R/wCtJZ9zIqIFVUq87Syi38R19wkvjMc1GizqLkWsDwuWC/fI3aWCuwNuI90LTzsq1qhWmDrwHdrbj0azq672TF2aNTn5Y3qjyjnGN98T6y8ivVzTdqtzzxH6/TUblVjCCA6rfpVBcdxN5BVFqNfM7HMbtdjzjrq3WdTx65cdo7HpBQ1FiesMQbjrBAmnhKCqeegZT2ajtH4T1PZ97RfD1X9Ha+8RERVt23/2N/y6965dprii7V+dkl5OMZUSvTV2JDsyLmJ83IW0PUCo9061OX8lNnhtoUyhulPM3G4W6nQfxOvtnUJ06KaOn3lG0V/NjGMRPEY+3PnnGz1NHVM0zE9pwRETTtkim2ICxvUYoa29yWXz+jW17AgH+2klYgRC7AQZQHfKFoqw5vP3BzUyTa4142teYMNyWpoSQ7kmm9PnZGGV6hexUrY2ByC/0dO2b21kqXotTUtkq5mVWCkqaVRPpEA2Z1NiejrAErlHZGKFIKAQ5oqHd3BOYU6alEdXBKkqwsw0LFgw0jzEqvJakCDxI0OanSYW3jVAFDKQgBZgAvQesAjebZSmgtLM3NZWVtLhlfOp4WOo4SFTY9Rrkioq7quFVWRTTZzRC5FDsoNkqEEk2zsNA1pNbEpOtIh0CHOxCrpZSdOaGYKewEjp0vYBrpyfQZue5LNTZicurU8Q2Ivw0uzkW6gO+TERAREQEREBERAREQEREBKkvKOsEq8xWyMwzlrG7V8RTpjIFtZd0lze5BPSNbbNYbPpa/JJqbnmLqQxYE6anMzHvYnpiRA/GZwr/IFt2hzMBUAzLhhXJzbvKEJIXje54T1jeUr0c5eipVGycyoxYt8G+EcMnDivX02kx/hNDT5ClouUfJrouUpbhwykr3G0zPgqZvemhubm6g3OTd34ccnN7tJZSETgtq1amIRDTyLlrZrioM2TcFWTOim3yrA3HEGTs1aGzqKEFKVNSpJBVFBBYANYgdIVQe4dU2pFIiICIiAiIgIiICVTl1yUXH01ViylTmV0sSpsQbg8VIPDslriBwqpyA2jhGzYbEKw7SUb+Vwye2Re2MbthAd7Tqj6yIT43pEr7J+iZjagp4qPVA4T5LNl1g1etURlTcZAXBGdmIJtfU2y8e0S80MCzmyqW7h98vBwNM8Vv33M2FUAWAsOoQKknJRnXnsq9Q469v6M1l5NW0Ya9P8Absl3nwic1u/VRGIdLU6G3eq655Uf4rre9j3XNr9duE9Nyc7NeyXXIJ9CzVN/oz0xjO/q4J9mU1cyiOTmxhh0N7Z2863QOgCTEROGuqapzL0LVqm1RFFPEEREy5CaO18W1NUy5QXqqmZwSqZr6kAi/DKNRqwm9PLoCLEAg9BFwYFaxvKCpTDkGi2TKtgGvUJompvE55tTvfTXRH52k1sbyjxFJKjNuDkJHmOupwjYgEkubAEWPWOqWzcr6K6C3AaDq7uyeMVhEqIyOoKupVhwuCuU6jUaG15BXqvKN6e8ztRIRKrbwAqjFaKVVGrn0mvrqADpNeht/EAEWSoQ1ZiSES6riGRaYL1VCkADnc62ZbjrtYwyZQuRcoNwMosD126+M+nDr6K8b8Bx6+/Qay9zs1NjYl6tMu+X5yoAFBFlSoyC9ybnm3J04zfnwC3CfYCIiAiIgIiICIiAiIgIiICIiAiIgIiICIiAiIgIiICfGawueAn2IGodp0dflU0pb3zh816f7OnGZ6tdVGZmABKi562IVR4kgeMq6cn6oVVsthV3RF//AAwAAvecgNvrGYcTsGswe6lzvczc9FWsvwunWUE3zErTUqM1guqi4MC5RIH/AA1/grIVYXrF1pKyEqm8zCmQxyFbcUvaxIB0BmlQ2RXzqXFjanlNMqBSC3zJzmJUN0hcwOa1wFBgWuJTjydxApLSptkHwYEkVGzDFLSNIXPEhs+Yte+amDqTeb+y9kMtZHZCqDekIxS1NiKAXKiEqvmVDoTqSdMxl7ixRESBERAREQEREBERAREQEREBERAREQEREBERAREQEREBERAREQEREBERAREQEREBERAREQEREBERAREQERED/9k="/>
          <p:cNvSpPr>
            <a:spLocks noChangeAspect="1" noChangeArrowheads="1"/>
          </p:cNvSpPr>
          <p:nvPr/>
        </p:nvSpPr>
        <p:spPr bwMode="auto">
          <a:xfrm>
            <a:off x="307975" y="-922338"/>
            <a:ext cx="5886450" cy="2238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tutorials.jenkov.com/images/html4/the-we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67818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841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lnSpcReduction="10000"/>
          </a:bodyPr>
          <a:lstStyle/>
          <a:p>
            <a:pPr algn="just"/>
            <a:r>
              <a:rPr lang="en-US" dirty="0"/>
              <a:t>The </a:t>
            </a:r>
            <a:r>
              <a:rPr lang="en-US" b="1" dirty="0"/>
              <a:t>Apache</a:t>
            </a:r>
            <a:r>
              <a:rPr lang="en-US" dirty="0"/>
              <a:t> HTTP </a:t>
            </a:r>
            <a:r>
              <a:rPr lang="en-US" b="1" dirty="0"/>
              <a:t>Server</a:t>
            </a:r>
            <a:r>
              <a:rPr lang="en-US" dirty="0"/>
              <a:t>, </a:t>
            </a:r>
            <a:r>
              <a:rPr lang="en-US" dirty="0" smtClean="0"/>
              <a:t>is </a:t>
            </a:r>
            <a:r>
              <a:rPr lang="en-US" dirty="0"/>
              <a:t>the world's most used </a:t>
            </a:r>
            <a:r>
              <a:rPr lang="en-US" b="1" dirty="0"/>
              <a:t>web server</a:t>
            </a:r>
            <a:r>
              <a:rPr lang="en-US" dirty="0"/>
              <a:t> software. Originally based on the NCSA </a:t>
            </a:r>
            <a:r>
              <a:rPr lang="en-US" dirty="0" err="1"/>
              <a:t>HTTPd</a:t>
            </a:r>
            <a:r>
              <a:rPr lang="en-US" dirty="0"/>
              <a:t> </a:t>
            </a:r>
            <a:r>
              <a:rPr lang="en-US" b="1" dirty="0" smtClean="0"/>
              <a:t>server(By Rob McCool)</a:t>
            </a:r>
            <a:r>
              <a:rPr lang="en-US" dirty="0" smtClean="0"/>
              <a:t>, </a:t>
            </a:r>
            <a:r>
              <a:rPr lang="en-US" dirty="0"/>
              <a:t>development of </a:t>
            </a:r>
            <a:r>
              <a:rPr lang="en-US" b="1" dirty="0"/>
              <a:t>Apache</a:t>
            </a:r>
            <a:r>
              <a:rPr lang="en-US" dirty="0"/>
              <a:t> began in early 1995 after work on the NCSA code stalled</a:t>
            </a:r>
            <a:r>
              <a:rPr lang="en-US" dirty="0" smtClean="0"/>
              <a:t>.</a:t>
            </a:r>
          </a:p>
          <a:p>
            <a:pPr algn="just"/>
            <a:endParaRPr lang="en-US" dirty="0"/>
          </a:p>
          <a:p>
            <a:pPr algn="just"/>
            <a:r>
              <a:rPr lang="en-US" dirty="0"/>
              <a:t>Apache played a key role in the initial growth of the World Wide Web</a:t>
            </a:r>
            <a:r>
              <a:rPr lang="en-US" dirty="0" smtClean="0"/>
              <a:t>, </a:t>
            </a:r>
            <a:r>
              <a:rPr lang="en-US" dirty="0"/>
              <a:t>quickly overtaking NCSA </a:t>
            </a:r>
            <a:r>
              <a:rPr lang="en-US" dirty="0" err="1"/>
              <a:t>HTTPd</a:t>
            </a:r>
            <a:r>
              <a:rPr lang="en-US" dirty="0"/>
              <a:t> as the dominant HTTP </a:t>
            </a:r>
            <a:r>
              <a:rPr lang="en-US" dirty="0" smtClean="0"/>
              <a:t>server.</a:t>
            </a:r>
          </a:p>
          <a:p>
            <a:pPr algn="just"/>
            <a:endParaRPr lang="en-US" dirty="0"/>
          </a:p>
          <a:p>
            <a:pPr algn="just"/>
            <a:r>
              <a:rPr lang="en-US" dirty="0"/>
              <a:t>first web server software to serve more than 100 million websites</a:t>
            </a:r>
          </a:p>
        </p:txBody>
      </p:sp>
      <p:sp>
        <p:nvSpPr>
          <p:cNvPr id="3" name="Title 2"/>
          <p:cNvSpPr>
            <a:spLocks noGrp="1"/>
          </p:cNvSpPr>
          <p:nvPr>
            <p:ph type="title"/>
          </p:nvPr>
        </p:nvSpPr>
        <p:spPr>
          <a:xfrm>
            <a:off x="457200" y="304800"/>
            <a:ext cx="8229600" cy="1066800"/>
          </a:xfrm>
        </p:spPr>
        <p:txBody>
          <a:bodyPr/>
          <a:lstStyle/>
          <a:p>
            <a:r>
              <a:rPr lang="en-US" dirty="0" smtClean="0"/>
              <a:t>Apache Web Server</a:t>
            </a:r>
            <a:endParaRPr lang="en-US" dirty="0"/>
          </a:p>
        </p:txBody>
      </p:sp>
      <p:sp>
        <p:nvSpPr>
          <p:cNvPr id="4" name="AutoShape 2" descr="data:image/jpeg;base64,/9j/4AAQSkZJRgABAQAAAQABAAD/2wCEAAkGBxQSEBUTExIVFRQWExcaGRYUFBUYGBUXFxUWFhcaGBkZHSkgGholHRUUITEhJSkrLi4uGB8zPTMsNygtLisBCgoKDg0OGxAQGiwkHyQ0OC40LzQsLCwsLSw2Ly8sLC0sLCwvLCwsLCwsLCw3LSwsLCwsLDctLywsLCwsLDcsLP/AABEIAIoBbAMBIgACEQEDEQH/xAAcAAEAAgMBAQEAAAAAAAAAAAAABQYDBAcCAQj/xABGEAACAQIDAwcGCwYGAwEAAAABAgADEQQSIQUTMQYiQVFhcYEHMlKRobEUFiMzQmKUwdHS8HJzgpKy4RVDU3Siw0Rk4iT/xAAZAQEBAQADAAAAAAAAAAAAAAAAAQIDBAX/xAAqEQEAAQMDAgMJAQAAAAAAAAAAAQIDEQQhMRJBUWGBBRMUIjJxocHRkf/aAAwDAQACEQMRAD8A7jERAREQERMWIrZFuQT2C1/bAyxMGGxaVPNOvSDoR3gzPAREQEREBERAREQEREBERAREQEREBERAREQEREBERAREQEREBERAREQEREBERAREQEREBERATS2oeaB1sPw++bsitu1cuXv/AL/dNURmqGLs4ol9xFBG14EcCOj8PCfKeLeno3PXr6fX0+Nu+Q9ba6rxOvUJqtt/qX1mdiLEz2ef8ZFHdcaGJV+B16jofVM0oX+NG9woHr/Q8JNbN5SK1gxsfrfj+MxXp66d3Yta21c2ziVjiYVxKm3OGugBI1PHTrmacDtkREBERAREQEREBERAREQEREBERAREQEREBERAREQERPL1AouSAOsm0D1Eja+26S8CWP1R950mjV24581QvfqfwgWCJVHxDP5zE/rqm/gS/pEDqvxgTkSF2hyjoYcfLV6a9hN2/lXX2TU5O8t8Nja7UKWbMqZgWWwcAgNbW+l1424wLLERAREQEREBKjy5xeTIBxP3D/6ltJtKHy/wdZ3V0plkUG+XztbfR4kadE59NETcjLg1MTNuYhXPhE+fCJE/CP11R8Inr9LxvdJb4RHwiRPwiDiI6T3ToHJylmxGGv8AQoVH/nJUewy7ys8lsPaq59CjST2Zj90s08S5Oa5l7tunppiCIiYbIiICIiAiamOx60rA3ZjwVdSf7TAuKrHXIi9hYk+yXCdUJKaFTaWuWmpqHrGi+ufK2eoArAKPpFTe46h1TZooFFgLDshM5awrYj/TT1/3nw7RZfnKRUdam4m+sNGTE+LxQxCuLqb/AHd8yyIxuFyHeU+aRxA4frsmxTx7MoIpG/TchR4HpjBE+LfiRy7UswFVDTvwa919fRJGTCxOSIiFIiICIiAmHE4gILkgftGwvM0qHL7FZBS739gWBv4nE4l/m3o26qbAn/kPdIfE4ate9RXPabn2zSOza9rqFqAi/Mce5rGYG2jiKHHe07ekGC/8tCIG/TmHFbXoUfnKqg9Q1b1Cam19tHE4DFhwu8pYdqqOosTk1INuIPDxnGK2IqNxY9w0gdS2j5RqVPSlTueuobepVv75Udr+UDFVrjesq9ScwezU+JlT3cbqBkrY12Op4y5+RZj/AIumvGjV9yn7hKRupefIwltrJ+5q+4QP0JERARE0qu0kFQ0gRvAASt9QCLg26YG4TNevi1Uam3f09w4ma7ViZH47BlyWV8rHrFx4X1Xw9UDZqbQvw07Tq3q6Jj+GnvHUdR+IkLXw9VeJa/fYnuqW1HYbTXYuL3Y3Aufohf2lPn+Hsgbu1djYXFeeu7qdDg2Pg/A9zSlbb5H4mhcoN8n1RZwO1fpfw69ktO9a1y2l7Zit1PZu+N/1eZ6WNqUwLkZSNA3ODd1tU907NrVV29uYcddqmpyf4TqR0jQg6EHqIOoMz4Fs9VE9J1X1sB986XtbZGGxdt/S3dUjR75W/hqL5w7G07JW8FyGrYfG0XFRatBagYk82ouUErccG1A1Fu6elb1VuuPCXBNjEuk8nU0qt6VU+pQFH3yXmjsRLUF6zdv5iT983p4ku2REQEREBExV8QqAF2VQSACxAuTwGvTNba+O3SDLq7HKo7T0+EJM4aGH52IrMeIYKOwASQE1sNRy3JN2bzm6zNkTUsQyLMizGsyLI1D2sNCw0jTG4mNpkaY2lZlgxNEOpU8DNLk5jTdqDG5W5U9gNiPDT9CSBkG2HahVFfz1BOa2hAbQ6eMvMM5xOVqieKNUOoZTcEXB7J7mXIREQEREBOc+VrE5Nz3VfYEnQauIVSqsygsbKCQCxAvYdZnO/KzTzVMOOyr/ANcCC2XgsWmU4TE4WqLA5WY5uHDXIL+MybbxW1yp/wDzuh66LZx/wBHtMidlUDQINLm26LXHqP3TNtnF4mqLq4VusFk914Efyfq1TTxq1WJY7Pr5gfSzrfx1Mqm5lv5PUHVMSKhu52fWzG5N2LoSbnU8eMgtzAjdzG5kluY3MCN3Munkhp22on7qr7hK7uZbvJXTttJP3dT3CB22IiAkHtvk1TxDbwEpV0547OFx+FpORApFfE4rB/PoatL/AFE1IHWen1jxmd8eMRTBoOSNcyowWpa3QTw16iO/oNvIlf2pyTpVG3lImhV9KnoCe1eEDnu0NqVsKxNNj2q4Ov7xDxJ9IWJlq5M444zDipUoGlztA3BrAc+mfOUa28OmYsdTq0iBjMOtZFPNrKga3eLXEmsNi1qAFGBFoGN8BrmU69LXAqW6gx5pHYRPNHDWJygr6RynOe16Z16fOHqm3nkbjdvO1kw9Pf1LkAi1l6DrAy4hqdFC7MqL0knMj9w437BbxkLg9qYjF1Vp4OiVw4qLvKtTpQMMwW+i3F9Bc69EmcFyRNRhVxjmo3RTB5o77e4e2WqjSVFCqoVQLAAAADsAgYMXgUqIEOYKCLZHZDppxQg27JpfF2l6Vf7TX/PJeIER8XaXpV/tNf8APHxdpelX+01/zyXiBEfF2l6Vf7TX/PHxdpelX+01/wA8l4gVjbvIyniKQpirVXnqSWq1KmgvcBXa1+3omPEbMXCnDU1LtTUkA1HLG5tbU6DuFh2S1zXx2EWqhRuB4HpB6CJYnDNUZhrLMgkfgGcO9J2DFLc4XuQRcX8JICVmGRZkWY1mRZGoe1hoWGkaY2mNpkaY2lZljMxVFBBB4ETKxlf2ntoEbuldmOlwNfAcZc4Zl65O4da6PTdntTe65Kjpo9+OQi+qk+Mlfi7S9Kv9pr/nnnkxs1qNMlxZ3IJHUBwHfqfXJmYjdyRGIwiPi7S9Kv8Aaa/54+LtL0q/2mv+eS8SiI+LtL0q/wBpr/nj4u0vSr/aa/55LxAqm3eQ9LE7sb2qqq5LXqPUJFrWXeMQp7bGQPlAwgpNhaaliFSoAXZnb/K4sxuZ0mc78p7WrYf9mp/1QIDC0rz3iKNpgoVrIr/RZyo67i/s0M+18RNVUzTyzTXTVnpnONmDAL8piB/6Fb+unILcyd2Sb1q/+xq/105p7mZaR25gULmwGp4DrkhudQANSbD9dXTOicncPSw6DIAXI5znzj49A7BOve1NFn6uUzGcOaLseudRhsQR1jD1iP6ZYfJvRK7RUEFTu30YEEadIOonRt6r8fWNDIVGtWqGpVCihls9wGGcHLqeHDUdPdM29fpq4nfEx698besws5hdIkdsbaQrKQSM6GxtwI6GHfJGc9u5TcpiqicxIRETYREgk5Rjf7oin881OwrA1LrTL5jTyjm2U9JgThF5E4zYKMc1P5Nuzh6ujwnunt+gwVg7WdVYHdVRo5sha683MeF7X6J8+MWGtfe31Xgjnz6Yqray63UjxNuOkCMxPJupXCrVrMiA84UyPlB1X4gSd2ds6lQQJSQIo6uJ7z0zE22aQIBLgnrpVRlGbIC915ik3sWsDYngJ7XatI0jVzHIGy3yOCWzZQFXLdrsbCwNzwgbsSMXb9AsFzm5t/l1LAtUakAxy2Q50ZbNY3Ek4CIiAiIgIiICIiBA7aRqNT4QoupADju4H3a9nbMtDadJhfOB+0QPfJkiR77Ew5NzRW/dYeoaRMyz07tR9tU72QhyDrY6Dx6ZJ4eqGF1NxPLYCnkyBAq/VAFj1jtkQ+Dr0WvTGcfVtfxU8fC8vbc3iU+sNIRNtuNDhqpP1abj3ifWxeKq6U6IpD06puR3L1+EzmGob9TFoHyFhe3qvwv1T2008PsFAjBiWdjdqh86/Z1DsmjU2Xik0p1FZei7Mp8RqJYnxZmJSOMxC00LMbAD19kx8l8Plw6kqAzEtw1sTceyauE5PszB8S+e3BASR4k8e6WEScysRgiIlUiIgIiICcy8rdS1TD91T/rnTZyjy2VcrYc/vPckCpUq+gFzYMWC30BOhPv9Znt8VPnxZxtgVopVBF70a9JrDoursrX7ADI/G4WvSJFTD1kt0vSqBfBrZT4GWZmeZTppj6Yx/e8+qf5LPmr1/wDZ1P66c29zInyf1M2Ir/7R/wCtJZ9zIqIFVUq87Syi38R19wkvjMc1GizqLkWsDwuWC/fI3aWCuwNuI90LTzsq1qhWmDrwHdrbj0azq672TF2aNTn5Y3qjyjnGN98T6y8ivVzTdqtzzxH6/TUblVjCCA6rfpVBcdxN5BVFqNfM7HMbtdjzjrq3WdTx65cdo7HpBQ1FiesMQbjrBAmnhKCqeegZT2ajtH4T1PZ97RfD1X9Ha+8RERVt23/2N/y6965dprii7V+dkl5OMZUSvTV2JDsyLmJ83IW0PUCo9061OX8lNnhtoUyhulPM3G4W6nQfxOvtnUJ06KaOn3lG0V/NjGMRPEY+3PnnGz1NHVM0zE9pwRETTtkim2ICxvUYoa29yWXz+jW17AgH+2klYgRC7AQZQHfKFoqw5vP3BzUyTa4142teYMNyWpoSQ7kmm9PnZGGV6hexUrY2ByC/0dO2b21kqXotTUtkq5mVWCkqaVRPpEA2Z1NiejrAErlHZGKFIKAQ5oqHd3BOYU6alEdXBKkqwsw0LFgw0jzEqvJakCDxI0OanSYW3jVAFDKQgBZgAvQesAjebZSmgtLM3NZWVtLhlfOp4WOo4SFTY9Rrkioq7quFVWRTTZzRC5FDsoNkqEEk2zsNA1pNbEpOtIh0CHOxCrpZSdOaGYKewEjp0vYBrpyfQZue5LNTZicurU8Q2Ivw0uzkW6gO+TERAREQEREBERAREQEREBKkvKOsEq8xWyMwzlrG7V8RTpjIFtZd0lze5BPSNbbNYbPpa/JJqbnmLqQxYE6anMzHvYnpiRA/GZwr/IFt2hzMBUAzLhhXJzbvKEJIXje54T1jeUr0c5eipVGycyoxYt8G+EcMnDivX02kx/hNDT5ClouUfJrouUpbhwykr3G0zPgqZvemhubm6g3OTd34ccnN7tJZSETgtq1amIRDTyLlrZrioM2TcFWTOim3yrA3HEGTs1aGzqKEFKVNSpJBVFBBYANYgdIVQe4dU2pFIiICIiAiIgIiICVTl1yUXH01ViylTmV0sSpsQbg8VIPDslriBwqpyA2jhGzYbEKw7SUb+Vwye2Re2MbthAd7Tqj6yIT43pEr7J+iZjagp4qPVA4T5LNl1g1etURlTcZAXBGdmIJtfU2y8e0S80MCzmyqW7h98vBwNM8Vv33M2FUAWAsOoQKknJRnXnsq9Q469v6M1l5NW0Ya9P8Absl3nwic1u/VRGIdLU6G3eq655Uf4rre9j3XNr9duE9Nyc7NeyXXIJ9CzVN/oz0xjO/q4J9mU1cyiOTmxhh0N7Z2863QOgCTEROGuqapzL0LVqm1RFFPEEREy5CaO18W1NUy5QXqqmZwSqZr6kAi/DKNRqwm9PLoCLEAg9BFwYFaxvKCpTDkGi2TKtgGvUJompvE55tTvfTXRH52k1sbyjxFJKjNuDkJHmOupwjYgEkubAEWPWOqWzcr6K6C3AaDq7uyeMVhEqIyOoKupVhwuCuU6jUaG15BXqvKN6e8ztRIRKrbwAqjFaKVVGrn0mvrqADpNeht/EAEWSoQ1ZiSES6riGRaYL1VCkADnc62ZbjrtYwyZQuRcoNwMosD126+M+nDr6K8b8Bx6+/Qay9zs1NjYl6tMu+X5yoAFBFlSoyC9ybnm3J04zfnwC3CfYCIiAiIgIiICIiAiIgIiICIiAiIgIiICIiAiIgIiICfGawueAn2IGodp0dflU0pb3zh816f7OnGZ6tdVGZmABKi562IVR4kgeMq6cn6oVVsthV3RF//AAwAAvecgNvrGYcTsGswe6lzvczc9FWsvwunWUE3zErTUqM1guqi4MC5RIH/AA1/grIVYXrF1pKyEqm8zCmQxyFbcUvaxIB0BmlQ2RXzqXFjanlNMqBSC3zJzmJUN0hcwOa1wFBgWuJTjydxApLSptkHwYEkVGzDFLSNIXPEhs+Yte+amDqTeb+y9kMtZHZCqDekIxS1NiKAXKiEqvmVDoTqSdMxl7ixRESBERAREQEREBERAREQEREBERAREQEREBERAREQEREBERAREQEREBERAREQEREBERAREQEREBERAREQERED/9k="/>
          <p:cNvSpPr>
            <a:spLocks noChangeAspect="1" noChangeArrowheads="1"/>
          </p:cNvSpPr>
          <p:nvPr/>
        </p:nvSpPr>
        <p:spPr bwMode="auto">
          <a:xfrm>
            <a:off x="155575" y="-1074738"/>
            <a:ext cx="5886450" cy="2238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BUTExIVFRQWExcaGRYUFBUYGBUXFxUWFhcaGBkZHSkgGholHRUUITEhJSkrLi4uGB8zPTMsNygtLisBCgoKDg0OGxAQGiwkHyQ0OC40LzQsLCwsLSw2Ly8sLC0sLCwvLCwsLCwsLCw3LSwsLCwsLDctLywsLCwsLDcsLP/AABEIAIoBbAMBIgACEQEDEQH/xAAcAAEAAgMBAQEAAAAAAAAAAAAABQYDBAcCAQj/xABGEAACAQIDAwcGCwYGAwEAAAABAgADEQQSIQUTMQYiQVFhcYEHMlKRobEUFiMzQmKUwdHS8HJzgpKy4RVDU3Siw0Rk4iT/xAAZAQEBAQADAAAAAAAAAAAAAAAAAQIDBAX/xAAqEQEAAQMDAgMJAQAAAAAAAAAAAQIDEQQhMRJBUWGBBRMUIjJxocHRkf/aAAwDAQACEQMRAD8A7jERAREQERMWIrZFuQT2C1/bAyxMGGxaVPNOvSDoR3gzPAREQEREBERAREQEREBERAREQEREBERAREQEREBERAREQEREBERAREQEREBERAREQEREBERATS2oeaB1sPw++bsitu1cuXv/AL/dNURmqGLs4ol9xFBG14EcCOj8PCfKeLeno3PXr6fX0+Nu+Q9ba6rxOvUJqtt/qX1mdiLEz2ef8ZFHdcaGJV+B16jofVM0oX+NG9woHr/Q8JNbN5SK1gxsfrfj+MxXp66d3Yta21c2ziVjiYVxKm3OGugBI1PHTrmacDtkREBERAREQEREBERAREQEREBERAREQEREBERAREQERPL1AouSAOsm0D1Eja+26S8CWP1R950mjV24581QvfqfwgWCJVHxDP5zE/rqm/gS/pEDqvxgTkSF2hyjoYcfLV6a9hN2/lXX2TU5O8t8Nja7UKWbMqZgWWwcAgNbW+l1424wLLERAREQEREBKjy5xeTIBxP3D/6ltJtKHy/wdZ3V0plkUG+XztbfR4kadE59NETcjLg1MTNuYhXPhE+fCJE/CP11R8Inr9LxvdJb4RHwiRPwiDiI6T3ToHJylmxGGv8AQoVH/nJUewy7ys8lsPaq59CjST2Zj90s08S5Oa5l7tunppiCIiYbIiICIiAiamOx60rA3ZjwVdSf7TAuKrHXIi9hYk+yXCdUJKaFTaWuWmpqHrGi+ufK2eoArAKPpFTe46h1TZooFFgLDshM5awrYj/TT1/3nw7RZfnKRUdam4m+sNGTE+LxQxCuLqb/AHd8yyIxuFyHeU+aRxA4frsmxTx7MoIpG/TchR4HpjBE+LfiRy7UswFVDTvwa919fRJGTCxOSIiFIiICIiAmHE4gILkgftGwvM0qHL7FZBS739gWBv4nE4l/m3o26qbAn/kPdIfE4ate9RXPabn2zSOza9rqFqAi/Mce5rGYG2jiKHHe07ekGC/8tCIG/TmHFbXoUfnKqg9Q1b1Cam19tHE4DFhwu8pYdqqOosTk1INuIPDxnGK2IqNxY9w0gdS2j5RqVPSlTueuobepVv75Udr+UDFVrjesq9ScwezU+JlT3cbqBkrY12Op4y5+RZj/AIumvGjV9yn7hKRupefIwltrJ+5q+4QP0JERARE0qu0kFQ0gRvAASt9QCLg26YG4TNevi1Uam3f09w4ma7ViZH47BlyWV8rHrFx4X1Xw9UDZqbQvw07Tq3q6Jj+GnvHUdR+IkLXw9VeJa/fYnuqW1HYbTXYuL3Y3Aufohf2lPn+Hsgbu1djYXFeeu7qdDg2Pg/A9zSlbb5H4mhcoN8n1RZwO1fpfw69ktO9a1y2l7Zit1PZu+N/1eZ6WNqUwLkZSNA3ODd1tU907NrVV29uYcddqmpyf4TqR0jQg6EHqIOoMz4Fs9VE9J1X1sB986XtbZGGxdt/S3dUjR75W/hqL5w7G07JW8FyGrYfG0XFRatBagYk82ouUErccG1A1Fu6elb1VuuPCXBNjEuk8nU0qt6VU+pQFH3yXmjsRLUF6zdv5iT983p4ku2REQEREBExV8QqAF2VQSACxAuTwGvTNba+O3SDLq7HKo7T0+EJM4aGH52IrMeIYKOwASQE1sNRy3JN2bzm6zNkTUsQyLMizGsyLI1D2sNCw0jTG4mNpkaY2lZlgxNEOpU8DNLk5jTdqDG5W5U9gNiPDT9CSBkG2HahVFfz1BOa2hAbQ6eMvMM5xOVqieKNUOoZTcEXB7J7mXIREQEREBOc+VrE5Nz3VfYEnQauIVSqsygsbKCQCxAvYdZnO/KzTzVMOOyr/ANcCC2XgsWmU4TE4WqLA5WY5uHDXIL+MybbxW1yp/wDzuh66LZx/wBHtMidlUDQINLm26LXHqP3TNtnF4mqLq4VusFk914Efyfq1TTxq1WJY7Pr5gfSzrfx1Mqm5lv5PUHVMSKhu52fWzG5N2LoSbnU8eMgtzAjdzG5kluY3MCN3Munkhp22on7qr7hK7uZbvJXTttJP3dT3CB22IiAkHtvk1TxDbwEpV0547OFx+FpORApFfE4rB/PoatL/AFE1IHWen1jxmd8eMRTBoOSNcyowWpa3QTw16iO/oNvIlf2pyTpVG3lImhV9KnoCe1eEDnu0NqVsKxNNj2q4Ov7xDxJ9IWJlq5M444zDipUoGlztA3BrAc+mfOUa28OmYsdTq0iBjMOtZFPNrKga3eLXEmsNi1qAFGBFoGN8BrmU69LXAqW6gx5pHYRPNHDWJygr6RynOe16Z16fOHqm3nkbjdvO1kw9Pf1LkAi1l6DrAy4hqdFC7MqL0knMj9w437BbxkLg9qYjF1Vp4OiVw4qLvKtTpQMMwW+i3F9Bc69EmcFyRNRhVxjmo3RTB5o77e4e2WqjSVFCqoVQLAAAADsAgYMXgUqIEOYKCLZHZDppxQg27JpfF2l6Vf7TX/PJeIER8XaXpV/tNf8APHxdpelX+01/zyXiBEfF2l6Vf7TX/PHxdpelX+01/wA8l4gVjbvIyniKQpirVXnqSWq1KmgvcBXa1+3omPEbMXCnDU1LtTUkA1HLG5tbU6DuFh2S1zXx2EWqhRuB4HpB6CJYnDNUZhrLMgkfgGcO9J2DFLc4XuQRcX8JICVmGRZkWY1mRZGoe1hoWGkaY2mNpkaY2lZljMxVFBBB4ETKxlf2ntoEbuldmOlwNfAcZc4Zl65O4da6PTdntTe65Kjpo9+OQi+qk+Mlfi7S9Kv9pr/nnnkxs1qNMlxZ3IJHUBwHfqfXJmYjdyRGIwiPi7S9Kv8Aaa/54+LtL0q/2mv+eS8SiI+LtL0q/wBpr/nj4u0vSr/aa/55LxAqm3eQ9LE7sb2qqq5LXqPUJFrWXeMQp7bGQPlAwgpNhaaliFSoAXZnb/K4sxuZ0mc78p7WrYf9mp/1QIDC0rz3iKNpgoVrIr/RZyo67i/s0M+18RNVUzTyzTXTVnpnONmDAL8piB/6Fb+unILcyd2Sb1q/+xq/105p7mZaR25gULmwGp4DrkhudQANSbD9dXTOicncPSw6DIAXI5znzj49A7BOve1NFn6uUzGcOaLseudRhsQR1jD1iP6ZYfJvRK7RUEFTu30YEEadIOonRt6r8fWNDIVGtWqGpVCihls9wGGcHLqeHDUdPdM29fpq4nfEx698besws5hdIkdsbaQrKQSM6GxtwI6GHfJGc9u5TcpiqicxIRETYREgk5Rjf7oin881OwrA1LrTL5jTyjm2U9JgThF5E4zYKMc1P5Nuzh6ujwnunt+gwVg7WdVYHdVRo5sha683MeF7X6J8+MWGtfe31Xgjnz6Yqray63UjxNuOkCMxPJupXCrVrMiA84UyPlB1X4gSd2ds6lQQJSQIo6uJ7z0zE22aQIBLgnrpVRlGbIC915ik3sWsDYngJ7XatI0jVzHIGy3yOCWzZQFXLdrsbCwNzwgbsSMXb9AsFzm5t/l1LAtUakAxy2Q50ZbNY3Ek4CIiAiIgIiICIiBA7aRqNT4QoupADju4H3a9nbMtDadJhfOB+0QPfJkiR77Ew5NzRW/dYeoaRMyz07tR9tU72QhyDrY6Dx6ZJ4eqGF1NxPLYCnkyBAq/VAFj1jtkQ+Dr0WvTGcfVtfxU8fC8vbc3iU+sNIRNtuNDhqpP1abj3ifWxeKq6U6IpD06puR3L1+EzmGob9TFoHyFhe3qvwv1T2008PsFAjBiWdjdqh86/Z1DsmjU2Xik0p1FZei7Mp8RqJYnxZmJSOMxC00LMbAD19kx8l8Plw6kqAzEtw1sTceyauE5PszB8S+e3BASR4k8e6WEScysRgiIlUiIgIiICcy8rdS1TD91T/rnTZyjy2VcrYc/vPckCpUq+gFzYMWC30BOhPv9Znt8VPnxZxtgVopVBF70a9JrDoursrX7ADI/G4WvSJFTD1kt0vSqBfBrZT4GWZmeZTppj6Yx/e8+qf5LPmr1/wDZ1P66c29zInyf1M2Ir/7R/wCtJZ9zIqIFVUq87Syi38R19wkvjMc1GizqLkWsDwuWC/fI3aWCuwNuI90LTzsq1qhWmDrwHdrbj0azq672TF2aNTn5Y3qjyjnGN98T6y8ivVzTdqtzzxH6/TUblVjCCA6rfpVBcdxN5BVFqNfM7HMbtdjzjrq3WdTx65cdo7HpBQ1FiesMQbjrBAmnhKCqeegZT2ajtH4T1PZ97RfD1X9Ha+8RERVt23/2N/y6965dprii7V+dkl5OMZUSvTV2JDsyLmJ83IW0PUCo9061OX8lNnhtoUyhulPM3G4W6nQfxOvtnUJ06KaOn3lG0V/NjGMRPEY+3PnnGz1NHVM0zE9pwRETTtkim2ICxvUYoa29yWXz+jW17AgH+2klYgRC7AQZQHfKFoqw5vP3BzUyTa4142teYMNyWpoSQ7kmm9PnZGGV6hexUrY2ByC/0dO2b21kqXotTUtkq5mVWCkqaVRPpEA2Z1NiejrAErlHZGKFIKAQ5oqHd3BOYU6alEdXBKkqwsw0LFgw0jzEqvJakCDxI0OanSYW3jVAFDKQgBZgAvQesAjebZSmgtLM3NZWVtLhlfOp4WOo4SFTY9Rrkioq7quFVWRTTZzRC5FDsoNkqEEk2zsNA1pNbEpOtIh0CHOxCrpZSdOaGYKewEjp0vYBrpyfQZue5LNTZicurU8Q2Ivw0uzkW6gO+TERAREQEREBERAREQEREBKkvKOsEq8xWyMwzlrG7V8RTpjIFtZd0lze5BPSNbbNYbPpa/JJqbnmLqQxYE6anMzHvYnpiRA/GZwr/IFt2hzMBUAzLhhXJzbvKEJIXje54T1jeUr0c5eipVGycyoxYt8G+EcMnDivX02kx/hNDT5ClouUfJrouUpbhwykr3G0zPgqZvemhubm6g3OTd34ccnN7tJZSETgtq1amIRDTyLlrZrioM2TcFWTOim3yrA3HEGTs1aGzqKEFKVNSpJBVFBBYANYgdIVQe4dU2pFIiICIiAiIgIiICVTl1yUXH01ViylTmV0sSpsQbg8VIPDslriBwqpyA2jhGzYbEKw7SUb+Vwye2Re2MbthAd7Tqj6yIT43pEr7J+iZjagp4qPVA4T5LNl1g1etURlTcZAXBGdmIJtfU2y8e0S80MCzmyqW7h98vBwNM8Vv33M2FUAWAsOoQKknJRnXnsq9Q469v6M1l5NW0Ya9P8Absl3nwic1u/VRGIdLU6G3eq655Uf4rre9j3XNr9duE9Nyc7NeyXXIJ9CzVN/oz0xjO/q4J9mU1cyiOTmxhh0N7Z2863QOgCTEROGuqapzL0LVqm1RFFPEEREy5CaO18W1NUy5QXqqmZwSqZr6kAi/DKNRqwm9PLoCLEAg9BFwYFaxvKCpTDkGi2TKtgGvUJompvE55tTvfTXRH52k1sbyjxFJKjNuDkJHmOupwjYgEkubAEWPWOqWzcr6K6C3AaDq7uyeMVhEqIyOoKupVhwuCuU6jUaG15BXqvKN6e8ztRIRKrbwAqjFaKVVGrn0mvrqADpNeht/EAEWSoQ1ZiSES6riGRaYL1VCkADnc62ZbjrtYwyZQuRcoNwMosD126+M+nDr6K8b8Bx6+/Qay9zs1NjYl6tMu+X5yoAFBFlSoyC9ybnm3J04zfnwC3CfYCIiAiIgIiICIiAiIgIiICIiAiIgIiICIiAiIgIiICfGawueAn2IGodp0dflU0pb3zh816f7OnGZ6tdVGZmABKi562IVR4kgeMq6cn6oVVsthV3RF//AAwAAvecgNvrGYcTsGswe6lzvczc9FWsvwunWUE3zErTUqM1guqi4MC5RIH/AA1/grIVYXrF1pKyEqm8zCmQxyFbcUvaxIB0BmlQ2RXzqXFjanlNMqBSC3zJzmJUN0hcwOa1wFBgWuJTjydxApLSptkHwYEkVGzDFLSNIXPEhs+Yte+amDqTeb+y9kMtZHZCqDekIxS1NiKAXKiEqvmVDoTqSdMxl7ixRESBERAREQEREBERAREQEREBERAREQEREBERAREQEREBERAREQEREBERAREQEREBERAREQEREBERAREQERED/9k="/>
          <p:cNvSpPr>
            <a:spLocks noChangeAspect="1" noChangeArrowheads="1"/>
          </p:cNvSpPr>
          <p:nvPr/>
        </p:nvSpPr>
        <p:spPr bwMode="auto">
          <a:xfrm>
            <a:off x="307975" y="-922338"/>
            <a:ext cx="5886450" cy="2238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Image result for apache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apache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apache serv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Image result for apache serve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62027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92500" lnSpcReduction="10000"/>
          </a:bodyPr>
          <a:lstStyle/>
          <a:p>
            <a:pPr algn="just"/>
            <a:r>
              <a:rPr lang="en-US" dirty="0"/>
              <a:t>Apache is developed and maintained by an open community of developers under the auspices of the Apache Software Foundation</a:t>
            </a:r>
            <a:r>
              <a:rPr lang="en-US" dirty="0" smtClean="0"/>
              <a:t>.</a:t>
            </a:r>
          </a:p>
          <a:p>
            <a:pPr algn="just"/>
            <a:endParaRPr lang="en-US" dirty="0" smtClean="0"/>
          </a:p>
          <a:p>
            <a:pPr algn="just"/>
            <a:r>
              <a:rPr lang="en-US" dirty="0"/>
              <a:t>The all-volunteer ASF develops, stewards, and incubates more than </a:t>
            </a:r>
            <a:r>
              <a:rPr lang="en-US" b="1" dirty="0"/>
              <a:t>350 Open Source projects and initiatives</a:t>
            </a:r>
            <a:r>
              <a:rPr lang="en-US" dirty="0"/>
              <a:t> that cover a wide range of </a:t>
            </a:r>
            <a:r>
              <a:rPr lang="en-US" dirty="0" smtClean="0"/>
              <a:t>technologies</a:t>
            </a:r>
          </a:p>
          <a:p>
            <a:endParaRPr lang="en-US" dirty="0"/>
          </a:p>
          <a:p>
            <a:r>
              <a:rPr lang="en-US" b="1" dirty="0"/>
              <a:t>The Apache Software </a:t>
            </a:r>
            <a:r>
              <a:rPr lang="en-US" b="1" dirty="0" smtClean="0"/>
              <a:t>Foundation</a:t>
            </a:r>
          </a:p>
          <a:p>
            <a:pPr lvl="1" algn="just"/>
            <a:r>
              <a:rPr lang="en-US" dirty="0" smtClean="0"/>
              <a:t>provides </a:t>
            </a:r>
            <a:r>
              <a:rPr lang="en-US" dirty="0"/>
              <a:t>support for the Apache Community of open-source software projects, which provide software products for the public good.</a:t>
            </a:r>
          </a:p>
          <a:p>
            <a:endParaRPr lang="en-US" dirty="0"/>
          </a:p>
        </p:txBody>
      </p:sp>
      <p:sp>
        <p:nvSpPr>
          <p:cNvPr id="3" name="Title 2"/>
          <p:cNvSpPr>
            <a:spLocks noGrp="1"/>
          </p:cNvSpPr>
          <p:nvPr>
            <p:ph type="title"/>
          </p:nvPr>
        </p:nvSpPr>
        <p:spPr>
          <a:xfrm>
            <a:off x="457200" y="533400"/>
            <a:ext cx="8229600" cy="1066800"/>
          </a:xfrm>
        </p:spPr>
        <p:txBody>
          <a:bodyPr/>
          <a:lstStyle/>
          <a:p>
            <a:r>
              <a:rPr lang="en-US" dirty="0"/>
              <a:t>Apache Web Server</a:t>
            </a:r>
          </a:p>
        </p:txBody>
      </p:sp>
      <p:sp>
        <p:nvSpPr>
          <p:cNvPr id="4" name="AutoShape 2" descr="Image result for apache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pache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1792"/>
            <a:ext cx="2438400" cy="1439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867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92500" lnSpcReduction="10000"/>
          </a:bodyPr>
          <a:lstStyle/>
          <a:p>
            <a:pPr algn="just"/>
            <a:r>
              <a:rPr lang="en-US" dirty="0"/>
              <a:t>Most commonly used on a Unix-like system (usually </a:t>
            </a:r>
            <a:r>
              <a:rPr lang="en-US" b="1" dirty="0"/>
              <a:t>GNU/Linux</a:t>
            </a:r>
            <a:r>
              <a:rPr lang="en-US" dirty="0" smtClean="0"/>
              <a:t>)</a:t>
            </a:r>
          </a:p>
          <a:p>
            <a:pPr algn="just"/>
            <a:endParaRPr lang="en-US" dirty="0" smtClean="0"/>
          </a:p>
          <a:p>
            <a:pPr algn="just"/>
            <a:r>
              <a:rPr lang="en-US" dirty="0" smtClean="0"/>
              <a:t>The </a:t>
            </a:r>
            <a:r>
              <a:rPr lang="en-US" dirty="0"/>
              <a:t>software is available for a wide variety of operating </a:t>
            </a:r>
            <a:r>
              <a:rPr lang="en-US" dirty="0" smtClean="0"/>
              <a:t>systems, including </a:t>
            </a:r>
            <a:r>
              <a:rPr lang="en-US" dirty="0"/>
              <a:t>eComStation, Microsoft Windows, NetWare, OpenVMS, OS/2, and TPF. </a:t>
            </a:r>
            <a:endParaRPr lang="en-US" dirty="0" smtClean="0"/>
          </a:p>
          <a:p>
            <a:pPr algn="just"/>
            <a:endParaRPr lang="en-US" dirty="0" smtClean="0"/>
          </a:p>
          <a:p>
            <a:pPr algn="just"/>
            <a:r>
              <a:rPr lang="en-US" dirty="0" smtClean="0"/>
              <a:t>Released </a:t>
            </a:r>
            <a:r>
              <a:rPr lang="en-US" dirty="0"/>
              <a:t>under the Apache License</a:t>
            </a:r>
            <a:r>
              <a:rPr lang="en-US" dirty="0" smtClean="0"/>
              <a:t>,</a:t>
            </a:r>
          </a:p>
          <a:p>
            <a:pPr algn="just"/>
            <a:endParaRPr lang="en-US" dirty="0" smtClean="0"/>
          </a:p>
          <a:p>
            <a:pPr algn="just"/>
            <a:r>
              <a:rPr lang="en-US" dirty="0"/>
              <a:t>As of June 2013, Apache was estimated to serve </a:t>
            </a:r>
            <a:r>
              <a:rPr lang="en-US" b="1" dirty="0"/>
              <a:t>54.2% </a:t>
            </a:r>
            <a:r>
              <a:rPr lang="en-US" dirty="0"/>
              <a:t>of all active websites and 53.3% of the top servers across all domains.</a:t>
            </a:r>
          </a:p>
        </p:txBody>
      </p:sp>
      <p:sp>
        <p:nvSpPr>
          <p:cNvPr id="3" name="Title 2"/>
          <p:cNvSpPr>
            <a:spLocks noGrp="1"/>
          </p:cNvSpPr>
          <p:nvPr>
            <p:ph type="title"/>
          </p:nvPr>
        </p:nvSpPr>
        <p:spPr>
          <a:xfrm>
            <a:off x="457200" y="457200"/>
            <a:ext cx="8229600" cy="1066800"/>
          </a:xfrm>
        </p:spPr>
        <p:txBody>
          <a:bodyPr/>
          <a:lstStyle/>
          <a:p>
            <a:r>
              <a:rPr lang="en-US" dirty="0"/>
              <a:t>Apache Web Server</a:t>
            </a:r>
          </a:p>
        </p:txBody>
      </p:sp>
      <p:sp>
        <p:nvSpPr>
          <p:cNvPr id="4" name="AutoShape 2" descr="Image result for apache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pache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1792"/>
            <a:ext cx="2438400" cy="1439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6114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Open Source Definition</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r>
              <a:rPr lang="en-US" dirty="0"/>
              <a:t>The Open Source </a:t>
            </a:r>
            <a:r>
              <a:rPr lang="en-US" dirty="0" smtClean="0"/>
              <a:t>Definition includes:</a:t>
            </a:r>
          </a:p>
          <a:p>
            <a:pPr marL="109728" indent="0">
              <a:buNone/>
            </a:pPr>
            <a:endParaRPr lang="en-US" dirty="0" smtClean="0"/>
          </a:p>
          <a:p>
            <a:r>
              <a:rPr lang="en-US" dirty="0"/>
              <a:t>1. Free Redistribution</a:t>
            </a:r>
          </a:p>
          <a:p>
            <a:pPr lvl="1" algn="just"/>
            <a:r>
              <a:rPr lang="en-US" sz="3400" dirty="0"/>
              <a:t>The license shall not restrict any party from selling or giving away the software as a component of an aggregate software distribution containing programs from several different sources. The license shall not require a royalty or other fee for such sale</a:t>
            </a:r>
            <a:r>
              <a:rPr lang="en-US" sz="3400" dirty="0" smtClean="0"/>
              <a:t>.</a:t>
            </a:r>
          </a:p>
          <a:p>
            <a:pPr lvl="1" algn="just"/>
            <a:endParaRPr lang="en-US" sz="3400" dirty="0" smtClean="0"/>
          </a:p>
          <a:p>
            <a:pPr algn="just"/>
            <a:r>
              <a:rPr lang="en-US" sz="3400" dirty="0"/>
              <a:t>2. Source Code</a:t>
            </a:r>
          </a:p>
          <a:p>
            <a:pPr lvl="1" algn="just"/>
            <a:r>
              <a:rPr lang="en-US" sz="3400" dirty="0"/>
              <a:t>The program must include source code, and must allow distribution in source code as well as compiled form. Where some form of a product is not distributed with source code, there must be a well-publicized means of obtaining the source code for no more than a reasonable reproduction cost preferably, downloading via the Internet without charge. The source code must be the preferred form in which a programmer would modify the program. Deliberately obfuscated source code is not allowed. Intermediate forms such as the output of a preprocessor or translator are not allowed</a:t>
            </a:r>
            <a:r>
              <a:rPr lang="en-US" sz="3400" dirty="0" smtClean="0"/>
              <a:t>.</a:t>
            </a:r>
            <a:endParaRPr lang="en-US" sz="3400" dirty="0"/>
          </a:p>
          <a:p>
            <a:pPr algn="just"/>
            <a:endParaRPr lang="en-US" dirty="0"/>
          </a:p>
        </p:txBody>
      </p:sp>
    </p:spTree>
    <p:extLst>
      <p:ext uri="{BB962C8B-B14F-4D97-AF65-F5344CB8AC3E}">
        <p14:creationId xmlns:p14="http://schemas.microsoft.com/office/powerpoint/2010/main" val="3301355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70000" lnSpcReduction="20000"/>
          </a:bodyPr>
          <a:lstStyle/>
          <a:p>
            <a:pPr algn="just"/>
            <a:r>
              <a:rPr lang="en-US" dirty="0"/>
              <a:t>Established in </a:t>
            </a:r>
            <a:r>
              <a:rPr lang="en-US" b="1" dirty="0"/>
              <a:t>1999,</a:t>
            </a:r>
            <a:r>
              <a:rPr lang="en-US" dirty="0"/>
              <a:t> the ASF is a US 501(c)(3) </a:t>
            </a:r>
            <a:r>
              <a:rPr lang="en-US" b="1" dirty="0"/>
              <a:t>charitable organization</a:t>
            </a:r>
            <a:r>
              <a:rPr lang="en-US" dirty="0"/>
              <a:t>, funded by individual donations and corporate sponsors</a:t>
            </a:r>
            <a:r>
              <a:rPr lang="en-US" dirty="0" smtClean="0"/>
              <a:t>.</a:t>
            </a:r>
          </a:p>
          <a:p>
            <a:pPr algn="just"/>
            <a:endParaRPr lang="en-US" dirty="0" smtClean="0"/>
          </a:p>
          <a:p>
            <a:pPr algn="just"/>
            <a:r>
              <a:rPr lang="en-US" dirty="0" smtClean="0"/>
              <a:t>The </a:t>
            </a:r>
            <a:r>
              <a:rPr lang="en-US" dirty="0"/>
              <a:t>ASF provides an established </a:t>
            </a:r>
            <a:r>
              <a:rPr lang="en-US" b="1" dirty="0"/>
              <a:t>framework for intellectual property and financial contributions </a:t>
            </a:r>
            <a:r>
              <a:rPr lang="en-US" dirty="0"/>
              <a:t>that simultaneously limits potential legal exposure for </a:t>
            </a:r>
            <a:r>
              <a:rPr lang="en-US" dirty="0" smtClean="0"/>
              <a:t>apache’s </a:t>
            </a:r>
            <a:r>
              <a:rPr lang="en-US" dirty="0"/>
              <a:t>project committers. </a:t>
            </a:r>
            <a:endParaRPr lang="en-US" dirty="0" smtClean="0"/>
          </a:p>
          <a:p>
            <a:pPr algn="just"/>
            <a:endParaRPr lang="en-US" dirty="0" smtClean="0"/>
          </a:p>
          <a:p>
            <a:pPr algn="just"/>
            <a:r>
              <a:rPr lang="en-US" dirty="0" smtClean="0"/>
              <a:t>Through </a:t>
            </a:r>
            <a:r>
              <a:rPr lang="en-US" dirty="0"/>
              <a:t>the ASF's meritocratic process known as </a:t>
            </a:r>
            <a:r>
              <a:rPr lang="en-US" b="1" dirty="0"/>
              <a:t>"The Apache Way," </a:t>
            </a:r>
            <a:r>
              <a:rPr lang="en-US" dirty="0"/>
              <a:t>more than </a:t>
            </a:r>
            <a:r>
              <a:rPr lang="en-US" b="1" dirty="0"/>
              <a:t>500 individual Members</a:t>
            </a:r>
            <a:r>
              <a:rPr lang="en-US" dirty="0"/>
              <a:t> and </a:t>
            </a:r>
            <a:r>
              <a:rPr lang="en-US" b="1" dirty="0"/>
              <a:t>4,500 Committers </a:t>
            </a:r>
            <a:r>
              <a:rPr lang="en-US" dirty="0"/>
              <a:t>successfully collaborate to develop freely available enterprise-grade software, benefiting millions of users worldwide: </a:t>
            </a:r>
            <a:endParaRPr lang="en-US" dirty="0" smtClean="0"/>
          </a:p>
          <a:p>
            <a:pPr algn="just"/>
            <a:endParaRPr lang="en-US" dirty="0" smtClean="0"/>
          </a:p>
          <a:p>
            <a:pPr algn="just"/>
            <a:r>
              <a:rPr lang="en-US" b="1" dirty="0" smtClean="0"/>
              <a:t>thousands </a:t>
            </a:r>
            <a:r>
              <a:rPr lang="en-US" b="1" dirty="0"/>
              <a:t>of software solutions</a:t>
            </a:r>
            <a:r>
              <a:rPr lang="en-US" dirty="0"/>
              <a:t> are distributed under the Apache License; </a:t>
            </a:r>
            <a:endParaRPr lang="en-US" dirty="0" smtClean="0"/>
          </a:p>
          <a:p>
            <a:pPr algn="just"/>
            <a:endParaRPr lang="en-US" dirty="0" smtClean="0"/>
          </a:p>
          <a:p>
            <a:pPr algn="just"/>
            <a:r>
              <a:rPr lang="en-US" dirty="0" smtClean="0"/>
              <a:t>and </a:t>
            </a:r>
            <a:r>
              <a:rPr lang="en-US" dirty="0"/>
              <a:t>the community actively participates in ASF </a:t>
            </a:r>
            <a:r>
              <a:rPr lang="en-US" b="1" dirty="0"/>
              <a:t>mailing lists, mentoring initiatives, and </a:t>
            </a:r>
            <a:r>
              <a:rPr lang="en-US" b="1" dirty="0" err="1"/>
              <a:t>ApacheCon</a:t>
            </a:r>
            <a:r>
              <a:rPr lang="en-US" b="1" dirty="0"/>
              <a:t>, the Foundation's official user conference, trainings, and expo. </a:t>
            </a:r>
          </a:p>
          <a:p>
            <a:pPr algn="just"/>
            <a:endParaRPr lang="en-US" dirty="0"/>
          </a:p>
        </p:txBody>
      </p:sp>
      <p:sp>
        <p:nvSpPr>
          <p:cNvPr id="3" name="Title 2"/>
          <p:cNvSpPr>
            <a:spLocks noGrp="1"/>
          </p:cNvSpPr>
          <p:nvPr>
            <p:ph type="title"/>
          </p:nvPr>
        </p:nvSpPr>
        <p:spPr>
          <a:xfrm>
            <a:off x="457200" y="533400"/>
            <a:ext cx="8229600" cy="1066800"/>
          </a:xfrm>
        </p:spPr>
        <p:txBody>
          <a:bodyPr/>
          <a:lstStyle/>
          <a:p>
            <a:r>
              <a:rPr lang="en-US" dirty="0" smtClean="0"/>
              <a:t>Apache Software Foundation</a:t>
            </a:r>
            <a:endParaRPr lang="en-US" dirty="0"/>
          </a:p>
        </p:txBody>
      </p:sp>
    </p:spTree>
    <p:extLst>
      <p:ext uri="{BB962C8B-B14F-4D97-AF65-F5344CB8AC3E}">
        <p14:creationId xmlns:p14="http://schemas.microsoft.com/office/powerpoint/2010/main" val="2380376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1066800"/>
          </a:xfrm>
        </p:spPr>
        <p:txBody>
          <a:bodyPr/>
          <a:lstStyle/>
          <a:p>
            <a:r>
              <a:rPr lang="en-US" dirty="0" smtClean="0"/>
              <a:t>ASF Contd...</a:t>
            </a:r>
            <a:endParaRPr lang="en-US" dirty="0"/>
          </a:p>
        </p:txBody>
      </p:sp>
      <p:sp>
        <p:nvSpPr>
          <p:cNvPr id="4" name="AutoShape 2" descr="Image result for apache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pache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457200" y="1905000"/>
            <a:ext cx="8229600" cy="4325112"/>
          </a:xfrm>
        </p:spPr>
        <p:txBody>
          <a:bodyPr/>
          <a:lstStyle/>
          <a:p>
            <a:pPr algn="just"/>
            <a:r>
              <a:rPr lang="en-US" dirty="0"/>
              <a:t>It has multiple projects under its umbrella namely, </a:t>
            </a:r>
            <a:r>
              <a:rPr lang="en-US" b="1" dirty="0"/>
              <a:t>Jakarta, Perl, TCL, and others. </a:t>
            </a:r>
            <a:endParaRPr lang="en-US" b="1" dirty="0" smtClean="0"/>
          </a:p>
          <a:p>
            <a:pPr algn="just"/>
            <a:endParaRPr lang="en-US" dirty="0"/>
          </a:p>
          <a:p>
            <a:pPr algn="just"/>
            <a:r>
              <a:rPr lang="en-US" dirty="0"/>
              <a:t>People are given access to code repository based on </a:t>
            </a:r>
            <a:r>
              <a:rPr lang="en-US" dirty="0" smtClean="0"/>
              <a:t>the </a:t>
            </a:r>
            <a:r>
              <a:rPr lang="en-US" dirty="0"/>
              <a:t>individual merits. </a:t>
            </a:r>
          </a:p>
          <a:p>
            <a:pPr algn="just"/>
            <a:endParaRPr lang="en-US" dirty="0" smtClean="0"/>
          </a:p>
          <a:p>
            <a:pPr algn="just"/>
            <a:r>
              <a:rPr lang="en-US" dirty="0"/>
              <a:t>This worked well because most of the contributors are volunteers who wanted to help by bringing in few features or fixing a bug.</a:t>
            </a:r>
          </a:p>
        </p:txBody>
      </p:sp>
    </p:spTree>
    <p:extLst>
      <p:ext uri="{BB962C8B-B14F-4D97-AF65-F5344CB8AC3E}">
        <p14:creationId xmlns:p14="http://schemas.microsoft.com/office/powerpoint/2010/main" val="1244241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0375" y="43584"/>
            <a:ext cx="8229600" cy="1143000"/>
          </a:xfrm>
        </p:spPr>
        <p:txBody>
          <a:bodyPr/>
          <a:lstStyle/>
          <a:p>
            <a:r>
              <a:rPr lang="en-US" dirty="0" smtClean="0"/>
              <a:t>ASF Contd...</a:t>
            </a:r>
            <a:endParaRPr lang="en-US" dirty="0"/>
          </a:p>
        </p:txBody>
      </p:sp>
      <p:sp>
        <p:nvSpPr>
          <p:cNvPr id="4" name="AutoShape 2" descr="Image result for apache ser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pache 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460375" y="914400"/>
            <a:ext cx="8229600" cy="5791200"/>
          </a:xfrm>
        </p:spPr>
        <p:txBody>
          <a:bodyPr>
            <a:normAutofit fontScale="92500" lnSpcReduction="10000"/>
          </a:bodyPr>
          <a:lstStyle/>
          <a:p>
            <a:pPr algn="just"/>
            <a:r>
              <a:rPr lang="en-US" b="1" dirty="0">
                <a:solidFill>
                  <a:schemeClr val="tx1">
                    <a:lumMod val="75000"/>
                    <a:lumOff val="25000"/>
                  </a:schemeClr>
                </a:solidFill>
              </a:rPr>
              <a:t>User:</a:t>
            </a:r>
          </a:p>
          <a:p>
            <a:pPr lvl="1" algn="just"/>
            <a:r>
              <a:rPr lang="en-US" sz="2200" dirty="0">
                <a:solidFill>
                  <a:schemeClr val="tx1">
                    <a:lumMod val="75000"/>
                    <a:lumOff val="25000"/>
                  </a:schemeClr>
                </a:solidFill>
              </a:rPr>
              <a:t>that uses our software. </a:t>
            </a:r>
          </a:p>
          <a:p>
            <a:pPr lvl="1" algn="just"/>
            <a:r>
              <a:rPr lang="en-US" sz="2200" b="1" dirty="0">
                <a:solidFill>
                  <a:schemeClr val="tx1">
                    <a:lumMod val="75000"/>
                    <a:lumOff val="25000"/>
                  </a:schemeClr>
                </a:solidFill>
              </a:rPr>
              <a:t>contribute to the Apache projects by </a:t>
            </a:r>
          </a:p>
          <a:p>
            <a:pPr lvl="2" algn="just"/>
            <a:r>
              <a:rPr lang="en-US" sz="1900" dirty="0">
                <a:solidFill>
                  <a:schemeClr val="tx1">
                    <a:lumMod val="75000"/>
                    <a:lumOff val="25000"/>
                  </a:schemeClr>
                </a:solidFill>
              </a:rPr>
              <a:t>providing feedback to developers </a:t>
            </a:r>
          </a:p>
          <a:p>
            <a:pPr lvl="2" algn="just"/>
            <a:r>
              <a:rPr lang="en-US" sz="1900" dirty="0">
                <a:solidFill>
                  <a:schemeClr val="tx1">
                    <a:lumMod val="75000"/>
                    <a:lumOff val="25000"/>
                  </a:schemeClr>
                </a:solidFill>
              </a:rPr>
              <a:t>bug reports </a:t>
            </a:r>
          </a:p>
          <a:p>
            <a:pPr lvl="2" algn="just"/>
            <a:r>
              <a:rPr lang="en-US" sz="1900" dirty="0">
                <a:solidFill>
                  <a:schemeClr val="tx1">
                    <a:lumMod val="75000"/>
                    <a:lumOff val="25000"/>
                  </a:schemeClr>
                </a:solidFill>
              </a:rPr>
              <a:t>and feature suggestions. </a:t>
            </a:r>
          </a:p>
          <a:p>
            <a:pPr lvl="1" algn="just"/>
            <a:r>
              <a:rPr lang="en-US" sz="2200" b="1" dirty="0">
                <a:solidFill>
                  <a:schemeClr val="tx1">
                    <a:lumMod val="75000"/>
                    <a:lumOff val="25000"/>
                  </a:schemeClr>
                </a:solidFill>
              </a:rPr>
              <a:t>participate in the Apache community by </a:t>
            </a:r>
          </a:p>
          <a:p>
            <a:pPr lvl="2" algn="just"/>
            <a:r>
              <a:rPr lang="en-US" sz="1900" dirty="0">
                <a:solidFill>
                  <a:schemeClr val="tx1">
                    <a:lumMod val="75000"/>
                    <a:lumOff val="25000"/>
                  </a:schemeClr>
                </a:solidFill>
              </a:rPr>
              <a:t>helping other users on mailing lists </a:t>
            </a:r>
          </a:p>
          <a:p>
            <a:pPr lvl="2" algn="just"/>
            <a:r>
              <a:rPr lang="en-US" sz="1900" dirty="0">
                <a:solidFill>
                  <a:schemeClr val="tx1">
                    <a:lumMod val="75000"/>
                    <a:lumOff val="25000"/>
                  </a:schemeClr>
                </a:solidFill>
              </a:rPr>
              <a:t>and user support forums.</a:t>
            </a:r>
          </a:p>
          <a:p>
            <a:pPr marL="365760" lvl="2" indent="-256032" algn="just">
              <a:spcBef>
                <a:spcPts val="400"/>
              </a:spcBef>
              <a:buClr>
                <a:schemeClr val="accent1"/>
              </a:buClr>
              <a:buSzPct val="68000"/>
              <a:buFont typeface="Wingdings 3"/>
              <a:buChar char=""/>
            </a:pPr>
            <a:endParaRPr lang="en-US" b="1" dirty="0" smtClean="0">
              <a:solidFill>
                <a:schemeClr val="tx1">
                  <a:lumMod val="75000"/>
                  <a:lumOff val="25000"/>
                </a:schemeClr>
              </a:solidFill>
            </a:endParaRPr>
          </a:p>
          <a:p>
            <a:pPr marL="365760" lvl="2" indent="-256032" algn="just">
              <a:spcBef>
                <a:spcPts val="400"/>
              </a:spcBef>
              <a:buClr>
                <a:schemeClr val="accent1"/>
              </a:buClr>
              <a:buSzPct val="68000"/>
              <a:buFont typeface="Wingdings 3"/>
              <a:buChar char=""/>
            </a:pPr>
            <a:r>
              <a:rPr lang="en-US" sz="2600" b="1" dirty="0" smtClean="0">
                <a:solidFill>
                  <a:schemeClr val="tx1">
                    <a:lumMod val="75000"/>
                    <a:lumOff val="25000"/>
                  </a:schemeClr>
                </a:solidFill>
              </a:rPr>
              <a:t>Developer:</a:t>
            </a:r>
          </a:p>
          <a:p>
            <a:pPr marL="649224" lvl="3" indent="-256032" algn="just">
              <a:spcBef>
                <a:spcPts val="400"/>
              </a:spcBef>
              <a:buClr>
                <a:schemeClr val="accent1"/>
              </a:buClr>
              <a:buSzPct val="68000"/>
              <a:buFont typeface="Wingdings 3"/>
              <a:buChar char=""/>
            </a:pPr>
            <a:r>
              <a:rPr lang="en-US" dirty="0" smtClean="0">
                <a:solidFill>
                  <a:schemeClr val="tx1">
                    <a:lumMod val="75000"/>
                    <a:lumOff val="25000"/>
                  </a:schemeClr>
                </a:solidFill>
              </a:rPr>
              <a:t>user </a:t>
            </a:r>
            <a:r>
              <a:rPr lang="en-US" dirty="0">
                <a:solidFill>
                  <a:schemeClr val="tx1">
                    <a:lumMod val="75000"/>
                    <a:lumOff val="25000"/>
                  </a:schemeClr>
                </a:solidFill>
              </a:rPr>
              <a:t>who contributes to a project in the form of </a:t>
            </a:r>
            <a:r>
              <a:rPr lang="en-US" b="1" dirty="0">
                <a:solidFill>
                  <a:schemeClr val="tx1">
                    <a:lumMod val="75000"/>
                    <a:lumOff val="25000"/>
                  </a:schemeClr>
                </a:solidFill>
              </a:rPr>
              <a:t>code or documentation.</a:t>
            </a:r>
            <a:r>
              <a:rPr lang="en-US" dirty="0">
                <a:solidFill>
                  <a:schemeClr val="tx1">
                    <a:lumMod val="75000"/>
                    <a:lumOff val="25000"/>
                  </a:schemeClr>
                </a:solidFill>
              </a:rPr>
              <a:t> </a:t>
            </a:r>
            <a:endParaRPr lang="en-US" dirty="0" smtClean="0">
              <a:solidFill>
                <a:schemeClr val="tx1">
                  <a:lumMod val="75000"/>
                  <a:lumOff val="25000"/>
                </a:schemeClr>
              </a:solidFill>
            </a:endParaRPr>
          </a:p>
          <a:p>
            <a:pPr marL="649224" lvl="3" indent="-256032" algn="just">
              <a:spcBef>
                <a:spcPts val="400"/>
              </a:spcBef>
              <a:buClr>
                <a:schemeClr val="accent1"/>
              </a:buClr>
              <a:buSzPct val="68000"/>
              <a:buFont typeface="Wingdings 3"/>
              <a:buChar char=""/>
            </a:pPr>
            <a:r>
              <a:rPr lang="en-US" dirty="0" smtClean="0">
                <a:solidFill>
                  <a:schemeClr val="tx1">
                    <a:lumMod val="75000"/>
                    <a:lumOff val="25000"/>
                  </a:schemeClr>
                </a:solidFill>
              </a:rPr>
              <a:t>take </a:t>
            </a:r>
            <a:r>
              <a:rPr lang="en-US" dirty="0">
                <a:solidFill>
                  <a:schemeClr val="tx1">
                    <a:lumMod val="75000"/>
                    <a:lumOff val="25000"/>
                  </a:schemeClr>
                </a:solidFill>
              </a:rPr>
              <a:t>extra steps to participate in a project, </a:t>
            </a:r>
            <a:endParaRPr lang="en-US" dirty="0" smtClean="0">
              <a:solidFill>
                <a:schemeClr val="tx1">
                  <a:lumMod val="75000"/>
                  <a:lumOff val="25000"/>
                </a:schemeClr>
              </a:solidFill>
            </a:endParaRPr>
          </a:p>
          <a:p>
            <a:pPr marL="649224" lvl="3" indent="-256032" algn="just">
              <a:spcBef>
                <a:spcPts val="400"/>
              </a:spcBef>
              <a:buClr>
                <a:schemeClr val="accent1"/>
              </a:buClr>
              <a:buSzPct val="68000"/>
              <a:buFont typeface="Wingdings 3"/>
              <a:buChar char=""/>
            </a:pPr>
            <a:r>
              <a:rPr lang="en-US" dirty="0" smtClean="0">
                <a:solidFill>
                  <a:schemeClr val="tx1">
                    <a:lumMod val="75000"/>
                    <a:lumOff val="25000"/>
                  </a:schemeClr>
                </a:solidFill>
              </a:rPr>
              <a:t>are </a:t>
            </a:r>
            <a:r>
              <a:rPr lang="en-US" b="1" dirty="0">
                <a:solidFill>
                  <a:schemeClr val="tx1">
                    <a:lumMod val="75000"/>
                    <a:lumOff val="25000"/>
                  </a:schemeClr>
                </a:solidFill>
              </a:rPr>
              <a:t>active</a:t>
            </a:r>
            <a:r>
              <a:rPr lang="en-US" dirty="0">
                <a:solidFill>
                  <a:schemeClr val="tx1">
                    <a:lumMod val="75000"/>
                    <a:lumOff val="25000"/>
                  </a:schemeClr>
                </a:solidFill>
              </a:rPr>
              <a:t> on the developer mailing list, </a:t>
            </a:r>
            <a:endParaRPr lang="en-US" dirty="0" smtClean="0">
              <a:solidFill>
                <a:schemeClr val="tx1">
                  <a:lumMod val="75000"/>
                  <a:lumOff val="25000"/>
                </a:schemeClr>
              </a:solidFill>
            </a:endParaRPr>
          </a:p>
          <a:p>
            <a:pPr marL="649224" lvl="3" indent="-256032" algn="just">
              <a:spcBef>
                <a:spcPts val="400"/>
              </a:spcBef>
              <a:buClr>
                <a:schemeClr val="accent1"/>
              </a:buClr>
              <a:buSzPct val="68000"/>
              <a:buFont typeface="Wingdings 3"/>
              <a:buChar char=""/>
            </a:pPr>
            <a:r>
              <a:rPr lang="en-US" dirty="0" smtClean="0">
                <a:solidFill>
                  <a:schemeClr val="tx1">
                    <a:lumMod val="75000"/>
                    <a:lumOff val="25000"/>
                  </a:schemeClr>
                </a:solidFill>
              </a:rPr>
              <a:t>participate in </a:t>
            </a:r>
            <a:r>
              <a:rPr lang="en-US" b="1" dirty="0" smtClean="0">
                <a:solidFill>
                  <a:schemeClr val="tx1">
                    <a:lumMod val="75000"/>
                    <a:lumOff val="25000"/>
                  </a:schemeClr>
                </a:solidFill>
              </a:rPr>
              <a:t>discussions</a:t>
            </a:r>
            <a:r>
              <a:rPr lang="en-US" dirty="0">
                <a:solidFill>
                  <a:schemeClr val="tx1">
                    <a:lumMod val="75000"/>
                    <a:lumOff val="25000"/>
                  </a:schemeClr>
                </a:solidFill>
              </a:rPr>
              <a:t>; </a:t>
            </a:r>
            <a:endParaRPr lang="en-US" dirty="0" smtClean="0">
              <a:solidFill>
                <a:schemeClr val="tx1">
                  <a:lumMod val="75000"/>
                  <a:lumOff val="25000"/>
                </a:schemeClr>
              </a:solidFill>
            </a:endParaRPr>
          </a:p>
          <a:p>
            <a:pPr marL="649224" lvl="3" indent="-256032" algn="just">
              <a:spcBef>
                <a:spcPts val="400"/>
              </a:spcBef>
              <a:buClr>
                <a:schemeClr val="accent1"/>
              </a:buClr>
              <a:buSzPct val="68000"/>
              <a:buFont typeface="Wingdings 3"/>
              <a:buChar char=""/>
            </a:pPr>
            <a:r>
              <a:rPr lang="en-US" dirty="0" smtClean="0">
                <a:solidFill>
                  <a:schemeClr val="tx1">
                    <a:lumMod val="75000"/>
                    <a:lumOff val="25000"/>
                  </a:schemeClr>
                </a:solidFill>
              </a:rPr>
              <a:t>provide </a:t>
            </a:r>
            <a:r>
              <a:rPr lang="en-US" dirty="0">
                <a:solidFill>
                  <a:schemeClr val="tx1">
                    <a:lumMod val="75000"/>
                    <a:lumOff val="25000"/>
                  </a:schemeClr>
                </a:solidFill>
              </a:rPr>
              <a:t>patches, </a:t>
            </a:r>
            <a:r>
              <a:rPr lang="en-US" dirty="0" smtClean="0">
                <a:solidFill>
                  <a:schemeClr val="tx1">
                    <a:lumMod val="75000"/>
                    <a:lumOff val="25000"/>
                  </a:schemeClr>
                </a:solidFill>
              </a:rPr>
              <a:t>documentation</a:t>
            </a:r>
            <a:r>
              <a:rPr lang="en-US" dirty="0">
                <a:solidFill>
                  <a:schemeClr val="tx1">
                    <a:lumMod val="75000"/>
                    <a:lumOff val="25000"/>
                  </a:schemeClr>
                </a:solidFill>
              </a:rPr>
              <a:t>, suggestions, and </a:t>
            </a:r>
            <a:r>
              <a:rPr lang="en-US" dirty="0" smtClean="0">
                <a:solidFill>
                  <a:schemeClr val="tx1">
                    <a:lumMod val="75000"/>
                    <a:lumOff val="25000"/>
                  </a:schemeClr>
                </a:solidFill>
              </a:rPr>
              <a:t>criticism.</a:t>
            </a:r>
          </a:p>
          <a:p>
            <a:pPr marL="649224" lvl="3" indent="-256032" algn="just">
              <a:spcBef>
                <a:spcPts val="400"/>
              </a:spcBef>
              <a:buClr>
                <a:schemeClr val="accent1"/>
              </a:buClr>
              <a:buSzPct val="68000"/>
              <a:buFont typeface="Wingdings 3"/>
              <a:buChar char=""/>
            </a:pPr>
            <a:r>
              <a:rPr lang="en-US" dirty="0" smtClean="0">
                <a:solidFill>
                  <a:schemeClr val="tx1">
                    <a:lumMod val="75000"/>
                    <a:lumOff val="25000"/>
                  </a:schemeClr>
                </a:solidFill>
              </a:rPr>
              <a:t>Developers </a:t>
            </a:r>
            <a:r>
              <a:rPr lang="en-US" dirty="0">
                <a:solidFill>
                  <a:schemeClr val="tx1">
                    <a:lumMod val="75000"/>
                    <a:lumOff val="25000"/>
                  </a:schemeClr>
                </a:solidFill>
              </a:rPr>
              <a:t>are also known as </a:t>
            </a:r>
            <a:r>
              <a:rPr lang="en-US" b="1" dirty="0">
                <a:solidFill>
                  <a:schemeClr val="tx1">
                    <a:lumMod val="75000"/>
                    <a:lumOff val="25000"/>
                  </a:schemeClr>
                </a:solidFill>
              </a:rPr>
              <a:t>contributors</a:t>
            </a:r>
            <a:r>
              <a:rPr lang="en-US" dirty="0">
                <a:solidFill>
                  <a:schemeClr val="tx1">
                    <a:lumMod val="75000"/>
                    <a:lumOff val="25000"/>
                  </a:schemeClr>
                </a:solidFill>
              </a:rPr>
              <a:t>.</a:t>
            </a:r>
          </a:p>
          <a:p>
            <a:pPr algn="just"/>
            <a:endParaRPr lang="en-US" b="1" dirty="0" smtClean="0"/>
          </a:p>
          <a:p>
            <a:pPr lvl="1" algn="just"/>
            <a:endParaRPr lang="en-US" b="1" dirty="0"/>
          </a:p>
        </p:txBody>
      </p:sp>
    </p:spTree>
    <p:extLst>
      <p:ext uri="{BB962C8B-B14F-4D97-AF65-F5344CB8AC3E}">
        <p14:creationId xmlns:p14="http://schemas.microsoft.com/office/powerpoint/2010/main" val="1843647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lnSpcReduction="10000"/>
          </a:bodyPr>
          <a:lstStyle/>
          <a:p>
            <a:r>
              <a:rPr lang="en-US" b="1" dirty="0" smtClean="0"/>
              <a:t>Committer</a:t>
            </a:r>
            <a:endParaRPr lang="en-US" dirty="0"/>
          </a:p>
          <a:p>
            <a:pPr lvl="1"/>
            <a:r>
              <a:rPr lang="en-US" dirty="0" smtClean="0"/>
              <a:t>Is a </a:t>
            </a:r>
            <a:r>
              <a:rPr lang="en-US" dirty="0"/>
              <a:t>developer that was given </a:t>
            </a:r>
            <a:r>
              <a:rPr lang="en-US" b="1" dirty="0"/>
              <a:t>write access to the code repository</a:t>
            </a:r>
            <a:r>
              <a:rPr lang="en-US" dirty="0"/>
              <a:t> </a:t>
            </a:r>
            <a:endParaRPr lang="en-US" dirty="0" smtClean="0"/>
          </a:p>
          <a:p>
            <a:pPr lvl="1"/>
            <a:r>
              <a:rPr lang="en-US" dirty="0" smtClean="0"/>
              <a:t>and </a:t>
            </a:r>
            <a:r>
              <a:rPr lang="en-US" dirty="0"/>
              <a:t>has a signed </a:t>
            </a:r>
            <a:r>
              <a:rPr lang="en-US" b="1" dirty="0"/>
              <a:t>Contributor License Agreement (CLA)</a:t>
            </a:r>
            <a:r>
              <a:rPr lang="en-US" dirty="0"/>
              <a:t> on file. </a:t>
            </a:r>
            <a:endParaRPr lang="en-US" dirty="0" smtClean="0"/>
          </a:p>
          <a:p>
            <a:pPr lvl="1"/>
            <a:r>
              <a:rPr lang="en-US" dirty="0" smtClean="0"/>
              <a:t>They </a:t>
            </a:r>
            <a:r>
              <a:rPr lang="en-US" dirty="0"/>
              <a:t>have an </a:t>
            </a:r>
            <a:r>
              <a:rPr lang="en-US" b="1" dirty="0"/>
              <a:t>apache.org mail address</a:t>
            </a:r>
            <a:r>
              <a:rPr lang="en-US" dirty="0"/>
              <a:t>. </a:t>
            </a:r>
            <a:endParaRPr lang="en-US" dirty="0" smtClean="0"/>
          </a:p>
          <a:p>
            <a:pPr lvl="1"/>
            <a:r>
              <a:rPr lang="en-US" dirty="0" smtClean="0"/>
              <a:t>Not </a:t>
            </a:r>
            <a:r>
              <a:rPr lang="en-US" dirty="0"/>
              <a:t>needing to depend on other people for the patches, </a:t>
            </a:r>
          </a:p>
          <a:p>
            <a:pPr lvl="1"/>
            <a:r>
              <a:rPr lang="en-US" dirty="0" smtClean="0"/>
              <a:t>making </a:t>
            </a:r>
            <a:r>
              <a:rPr lang="en-US" b="1" dirty="0"/>
              <a:t>short-term decisions</a:t>
            </a:r>
            <a:r>
              <a:rPr lang="en-US" dirty="0"/>
              <a:t> for the project. </a:t>
            </a:r>
            <a:endParaRPr lang="en-US" dirty="0" smtClean="0"/>
          </a:p>
          <a:p>
            <a:pPr lvl="1"/>
            <a:r>
              <a:rPr lang="en-US" dirty="0" smtClean="0"/>
              <a:t>The </a:t>
            </a:r>
            <a:r>
              <a:rPr lang="en-US" b="1" dirty="0"/>
              <a:t>PMC can </a:t>
            </a:r>
            <a:r>
              <a:rPr lang="en-US" b="1" dirty="0" smtClean="0"/>
              <a:t>agree </a:t>
            </a:r>
            <a:r>
              <a:rPr lang="en-US" b="1" dirty="0"/>
              <a:t>and approve it</a:t>
            </a:r>
            <a:r>
              <a:rPr lang="en-US" dirty="0"/>
              <a:t> into permanency, or they can reject it. </a:t>
            </a:r>
            <a:endParaRPr lang="en-US" dirty="0" smtClean="0"/>
          </a:p>
          <a:p>
            <a:pPr lvl="1"/>
            <a:r>
              <a:rPr lang="en-US" dirty="0" smtClean="0"/>
              <a:t>Remember </a:t>
            </a:r>
            <a:r>
              <a:rPr lang="en-US" dirty="0"/>
              <a:t>that the </a:t>
            </a:r>
            <a:r>
              <a:rPr lang="en-US" b="1" dirty="0"/>
              <a:t>PMC makes the decisions</a:t>
            </a:r>
            <a:r>
              <a:rPr lang="en-US" dirty="0"/>
              <a:t>, not the individual people.</a:t>
            </a:r>
          </a:p>
          <a:p>
            <a:endParaRPr lang="en-US" dirty="0"/>
          </a:p>
        </p:txBody>
      </p:sp>
      <p:sp>
        <p:nvSpPr>
          <p:cNvPr id="3" name="Title 2"/>
          <p:cNvSpPr>
            <a:spLocks noGrp="1"/>
          </p:cNvSpPr>
          <p:nvPr>
            <p:ph type="title"/>
          </p:nvPr>
        </p:nvSpPr>
        <p:spPr>
          <a:xfrm>
            <a:off x="457200" y="533400"/>
            <a:ext cx="8229600" cy="1066800"/>
          </a:xfrm>
        </p:spPr>
        <p:txBody>
          <a:bodyPr/>
          <a:lstStyle/>
          <a:p>
            <a:r>
              <a:rPr lang="en-US" dirty="0"/>
              <a:t>ASF </a:t>
            </a:r>
            <a:r>
              <a:rPr lang="en-US" dirty="0" smtClean="0"/>
              <a:t>Contd...</a:t>
            </a:r>
            <a:endParaRPr lang="en-US" dirty="0"/>
          </a:p>
        </p:txBody>
      </p:sp>
    </p:spTree>
    <p:extLst>
      <p:ext uri="{BB962C8B-B14F-4D97-AF65-F5344CB8AC3E}">
        <p14:creationId xmlns:p14="http://schemas.microsoft.com/office/powerpoint/2010/main" val="4026573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lnSpcReduction="10000"/>
          </a:bodyPr>
          <a:lstStyle/>
          <a:p>
            <a:pPr algn="just"/>
            <a:r>
              <a:rPr lang="en-US" b="1" dirty="0"/>
              <a:t>PMC </a:t>
            </a:r>
            <a:r>
              <a:rPr lang="en-US" b="1" dirty="0" smtClean="0"/>
              <a:t>Member</a:t>
            </a:r>
            <a:endParaRPr lang="en-US" dirty="0"/>
          </a:p>
          <a:p>
            <a:pPr lvl="1" algn="just"/>
            <a:r>
              <a:rPr lang="en-US" dirty="0" smtClean="0"/>
              <a:t>is </a:t>
            </a:r>
            <a:r>
              <a:rPr lang="en-US" dirty="0"/>
              <a:t>a developer or a committer that was </a:t>
            </a:r>
            <a:r>
              <a:rPr lang="en-US" b="1" dirty="0"/>
              <a:t>elected due to merit</a:t>
            </a:r>
            <a:r>
              <a:rPr lang="en-US" dirty="0"/>
              <a:t> for the evolution of the project and demonstration of commitment. </a:t>
            </a:r>
            <a:endParaRPr lang="en-US" dirty="0" smtClean="0"/>
          </a:p>
          <a:p>
            <a:pPr lvl="1" algn="just"/>
            <a:r>
              <a:rPr lang="en-US" dirty="0" smtClean="0"/>
              <a:t>They </a:t>
            </a:r>
            <a:r>
              <a:rPr lang="en-US" dirty="0"/>
              <a:t>have </a:t>
            </a:r>
            <a:r>
              <a:rPr lang="en-US" b="1" dirty="0"/>
              <a:t>write access to the code repository</a:t>
            </a:r>
            <a:r>
              <a:rPr lang="en-US" dirty="0" smtClean="0"/>
              <a:t>,</a:t>
            </a:r>
          </a:p>
          <a:p>
            <a:pPr lvl="1" algn="just"/>
            <a:r>
              <a:rPr lang="en-US" dirty="0" smtClean="0"/>
              <a:t>an </a:t>
            </a:r>
            <a:r>
              <a:rPr lang="en-US" dirty="0"/>
              <a:t>apache.org mail address, </a:t>
            </a:r>
            <a:endParaRPr lang="en-US" dirty="0" smtClean="0"/>
          </a:p>
          <a:p>
            <a:pPr lvl="1" algn="just"/>
            <a:r>
              <a:rPr lang="en-US" dirty="0" smtClean="0"/>
              <a:t>the </a:t>
            </a:r>
            <a:r>
              <a:rPr lang="en-US" dirty="0"/>
              <a:t>right to </a:t>
            </a:r>
            <a:r>
              <a:rPr lang="en-US" b="1" dirty="0"/>
              <a:t>vote for the community-related decisions </a:t>
            </a:r>
            <a:endParaRPr lang="en-US" b="1" dirty="0" smtClean="0"/>
          </a:p>
          <a:p>
            <a:pPr lvl="1" algn="just"/>
            <a:r>
              <a:rPr lang="en-US" dirty="0" smtClean="0"/>
              <a:t>and </a:t>
            </a:r>
            <a:r>
              <a:rPr lang="en-US" dirty="0"/>
              <a:t>the </a:t>
            </a:r>
            <a:r>
              <a:rPr lang="en-US" b="1" dirty="0"/>
              <a:t>right to propose an active user</a:t>
            </a:r>
            <a:r>
              <a:rPr lang="en-US" dirty="0"/>
              <a:t> for </a:t>
            </a:r>
            <a:r>
              <a:rPr lang="en-US" dirty="0" smtClean="0"/>
              <a:t>committer ship. </a:t>
            </a:r>
          </a:p>
          <a:p>
            <a:pPr lvl="1" algn="just"/>
            <a:r>
              <a:rPr lang="en-US" dirty="0" smtClean="0"/>
              <a:t>The </a:t>
            </a:r>
            <a:r>
              <a:rPr lang="en-US" dirty="0"/>
              <a:t>PMC as a whole is the entity that controls the project, nobody else.</a:t>
            </a:r>
          </a:p>
          <a:p>
            <a:pPr algn="just"/>
            <a:endParaRPr lang="en-US" dirty="0"/>
          </a:p>
        </p:txBody>
      </p:sp>
      <p:sp>
        <p:nvSpPr>
          <p:cNvPr id="3" name="Title 2"/>
          <p:cNvSpPr>
            <a:spLocks noGrp="1"/>
          </p:cNvSpPr>
          <p:nvPr>
            <p:ph type="title"/>
          </p:nvPr>
        </p:nvSpPr>
        <p:spPr>
          <a:xfrm>
            <a:off x="457200" y="228600"/>
            <a:ext cx="8229600" cy="1066800"/>
          </a:xfrm>
        </p:spPr>
        <p:txBody>
          <a:bodyPr/>
          <a:lstStyle/>
          <a:p>
            <a:r>
              <a:rPr lang="en-US" dirty="0"/>
              <a:t>ASF </a:t>
            </a:r>
            <a:r>
              <a:rPr lang="en-US" dirty="0" err="1"/>
              <a:t>Cont</a:t>
            </a:r>
            <a:r>
              <a:rPr lang="en-US" dirty="0"/>
              <a:t>….</a:t>
            </a:r>
          </a:p>
        </p:txBody>
      </p:sp>
    </p:spTree>
    <p:extLst>
      <p:ext uri="{BB962C8B-B14F-4D97-AF65-F5344CB8AC3E}">
        <p14:creationId xmlns:p14="http://schemas.microsoft.com/office/powerpoint/2010/main" val="160609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84564"/>
            <a:ext cx="8229600" cy="5638800"/>
          </a:xfrm>
        </p:spPr>
        <p:txBody>
          <a:bodyPr>
            <a:normAutofit fontScale="77500" lnSpcReduction="20000"/>
          </a:bodyPr>
          <a:lstStyle/>
          <a:p>
            <a:pPr algn="just"/>
            <a:r>
              <a:rPr lang="en-US" b="1" dirty="0"/>
              <a:t>PMC Chair</a:t>
            </a:r>
            <a:endParaRPr lang="en-US" dirty="0"/>
          </a:p>
          <a:p>
            <a:pPr lvl="1" algn="just"/>
            <a:r>
              <a:rPr lang="en-US" sz="2600" dirty="0" smtClean="0"/>
              <a:t>is </a:t>
            </a:r>
            <a:r>
              <a:rPr lang="en-US" sz="2600" dirty="0"/>
              <a:t>appointed by the Board from the PMC Members. </a:t>
            </a:r>
            <a:endParaRPr lang="en-US" sz="2600" dirty="0" smtClean="0"/>
          </a:p>
          <a:p>
            <a:pPr lvl="1" algn="just"/>
            <a:r>
              <a:rPr lang="en-US" sz="2600" dirty="0" smtClean="0"/>
              <a:t>PMC is </a:t>
            </a:r>
            <a:r>
              <a:rPr lang="en-US" sz="2600" dirty="0"/>
              <a:t>the entity that controls and leads the project. </a:t>
            </a:r>
            <a:endParaRPr lang="en-US" sz="2600" dirty="0" smtClean="0"/>
          </a:p>
          <a:p>
            <a:pPr lvl="1" algn="just"/>
            <a:r>
              <a:rPr lang="en-US" sz="2600" dirty="0" smtClean="0"/>
              <a:t>The </a:t>
            </a:r>
            <a:r>
              <a:rPr lang="en-US" sz="2600" dirty="0"/>
              <a:t>Chair is the interface between the Board and the Project</a:t>
            </a:r>
            <a:r>
              <a:rPr lang="en-US" sz="2600" dirty="0" smtClean="0"/>
              <a:t>.</a:t>
            </a:r>
          </a:p>
          <a:p>
            <a:pPr lvl="1" algn="just"/>
            <a:endParaRPr lang="en-US" dirty="0"/>
          </a:p>
          <a:p>
            <a:pPr algn="just"/>
            <a:r>
              <a:rPr lang="en-US" b="1" dirty="0"/>
              <a:t>ASF Member</a:t>
            </a:r>
            <a:endParaRPr lang="en-US" dirty="0"/>
          </a:p>
          <a:p>
            <a:pPr lvl="1" algn="just"/>
            <a:r>
              <a:rPr lang="en-US" sz="2600" dirty="0" smtClean="0"/>
              <a:t>is </a:t>
            </a:r>
            <a:r>
              <a:rPr lang="en-US" sz="2600" dirty="0"/>
              <a:t>a person who was nominated by </a:t>
            </a:r>
            <a:r>
              <a:rPr lang="en-US" sz="2600" b="1" dirty="0"/>
              <a:t>current members and elected due to merit</a:t>
            </a:r>
            <a:r>
              <a:rPr lang="en-US" sz="2600" dirty="0"/>
              <a:t> for the evolution and progress of the foundation. </a:t>
            </a:r>
            <a:endParaRPr lang="en-US" sz="2600" dirty="0" smtClean="0"/>
          </a:p>
          <a:p>
            <a:pPr lvl="1" algn="just"/>
            <a:r>
              <a:rPr lang="en-US" sz="2600" dirty="0" smtClean="0"/>
              <a:t>Members </a:t>
            </a:r>
            <a:r>
              <a:rPr lang="en-US" sz="2600" dirty="0"/>
              <a:t>care for the ASF itself. This is usually demonstrated through the roots of project-related and cross-project activities</a:t>
            </a:r>
            <a:r>
              <a:rPr lang="en-US" sz="2600" dirty="0" smtClean="0"/>
              <a:t>.</a:t>
            </a:r>
          </a:p>
          <a:p>
            <a:pPr lvl="1" algn="just"/>
            <a:r>
              <a:rPr lang="en-US" sz="2600" dirty="0" smtClean="0"/>
              <a:t>Legally</a:t>
            </a:r>
            <a:r>
              <a:rPr lang="en-US" sz="2600" dirty="0"/>
              <a:t>, a </a:t>
            </a:r>
            <a:r>
              <a:rPr lang="en-US" sz="2600" b="1" dirty="0"/>
              <a:t>member is a "shareholder"</a:t>
            </a:r>
            <a:r>
              <a:rPr lang="en-US" sz="2600" dirty="0"/>
              <a:t> of the foundation, one of the owners. </a:t>
            </a:r>
            <a:endParaRPr lang="en-US" sz="2600" dirty="0" smtClean="0"/>
          </a:p>
          <a:p>
            <a:pPr lvl="1" algn="just"/>
            <a:r>
              <a:rPr lang="en-US" sz="2600" dirty="0" smtClean="0"/>
              <a:t>right </a:t>
            </a:r>
            <a:r>
              <a:rPr lang="en-US" sz="2600" dirty="0"/>
              <a:t>to </a:t>
            </a:r>
            <a:r>
              <a:rPr lang="en-US" sz="2600" b="1" dirty="0"/>
              <a:t>elect the board</a:t>
            </a:r>
            <a:r>
              <a:rPr lang="en-US" sz="2600" dirty="0"/>
              <a:t>, to </a:t>
            </a:r>
            <a:r>
              <a:rPr lang="en-US" sz="2600" b="1" dirty="0"/>
              <a:t>stand as a candidate</a:t>
            </a:r>
            <a:r>
              <a:rPr lang="en-US" sz="2600" dirty="0"/>
              <a:t> for the board election and to </a:t>
            </a:r>
            <a:r>
              <a:rPr lang="en-US" sz="2600" b="1" dirty="0"/>
              <a:t>propose a committer</a:t>
            </a:r>
            <a:r>
              <a:rPr lang="en-US" sz="2600" dirty="0"/>
              <a:t> for membership. </a:t>
            </a:r>
            <a:endParaRPr lang="en-US" sz="2600" dirty="0" smtClean="0"/>
          </a:p>
          <a:p>
            <a:pPr lvl="1" algn="just"/>
            <a:r>
              <a:rPr lang="en-US" sz="2600" dirty="0" smtClean="0"/>
              <a:t>They </a:t>
            </a:r>
            <a:r>
              <a:rPr lang="en-US" sz="2600" dirty="0"/>
              <a:t>also have the </a:t>
            </a:r>
            <a:r>
              <a:rPr lang="en-US" sz="2600" b="1" dirty="0"/>
              <a:t>right to propose a new project</a:t>
            </a:r>
            <a:r>
              <a:rPr lang="en-US" sz="2600" dirty="0"/>
              <a:t> for </a:t>
            </a:r>
            <a:r>
              <a:rPr lang="en-US" sz="2600" dirty="0" smtClean="0"/>
              <a:t>incubation.</a:t>
            </a:r>
            <a:endParaRPr lang="en-US" sz="2600" dirty="0"/>
          </a:p>
          <a:p>
            <a:pPr algn="just"/>
            <a:endParaRPr lang="en-US" sz="3100" dirty="0"/>
          </a:p>
        </p:txBody>
      </p:sp>
      <p:sp>
        <p:nvSpPr>
          <p:cNvPr id="3" name="Title 2"/>
          <p:cNvSpPr>
            <a:spLocks noGrp="1"/>
          </p:cNvSpPr>
          <p:nvPr>
            <p:ph type="title"/>
          </p:nvPr>
        </p:nvSpPr>
        <p:spPr>
          <a:xfrm>
            <a:off x="457200" y="152400"/>
            <a:ext cx="8229600" cy="1066800"/>
          </a:xfrm>
        </p:spPr>
        <p:txBody>
          <a:bodyPr/>
          <a:lstStyle/>
          <a:p>
            <a:r>
              <a:rPr lang="en-US" dirty="0"/>
              <a:t>ASF </a:t>
            </a:r>
            <a:r>
              <a:rPr lang="en-US" dirty="0" smtClean="0"/>
              <a:t>Contd...</a:t>
            </a:r>
            <a:endParaRPr lang="en-US" dirty="0"/>
          </a:p>
        </p:txBody>
      </p:sp>
    </p:spTree>
    <p:extLst>
      <p:ext uri="{BB962C8B-B14F-4D97-AF65-F5344CB8AC3E}">
        <p14:creationId xmlns:p14="http://schemas.microsoft.com/office/powerpoint/2010/main" val="1174173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92500" lnSpcReduction="10000"/>
          </a:bodyPr>
          <a:lstStyle/>
          <a:p>
            <a:r>
              <a:rPr lang="en-US" b="1" dirty="0"/>
              <a:t>Project Management and Collaboration</a:t>
            </a:r>
            <a:endParaRPr lang="en-US" dirty="0"/>
          </a:p>
          <a:p>
            <a:pPr lvl="1" algn="just"/>
            <a:r>
              <a:rPr lang="en-US" dirty="0"/>
              <a:t>The Apache projects are managed using a </a:t>
            </a:r>
            <a:r>
              <a:rPr lang="en-US" b="1" dirty="0"/>
              <a:t>collaborative, consensus-based process</a:t>
            </a:r>
            <a:r>
              <a:rPr lang="en-US" dirty="0"/>
              <a:t>. </a:t>
            </a:r>
            <a:endParaRPr lang="en-US" dirty="0" smtClean="0"/>
          </a:p>
          <a:p>
            <a:pPr lvl="1" algn="just"/>
            <a:endParaRPr lang="en-US" dirty="0" smtClean="0"/>
          </a:p>
          <a:p>
            <a:pPr lvl="1" algn="just"/>
            <a:r>
              <a:rPr lang="en-US" dirty="0" smtClean="0"/>
              <a:t>Since </a:t>
            </a:r>
            <a:r>
              <a:rPr lang="en-US" dirty="0"/>
              <a:t>the appointed Project Management Committees </a:t>
            </a:r>
            <a:r>
              <a:rPr lang="en-US" b="1" dirty="0"/>
              <a:t>(</a:t>
            </a:r>
            <a:r>
              <a:rPr lang="en-US" b="1" dirty="0" smtClean="0"/>
              <a:t>PMC</a:t>
            </a:r>
            <a:r>
              <a:rPr lang="en-US" b="1" dirty="0"/>
              <a:t>) have the power to create their own self-governing rules</a:t>
            </a:r>
            <a:r>
              <a:rPr lang="en-US" dirty="0"/>
              <a:t>, </a:t>
            </a:r>
            <a:endParaRPr lang="en-US" dirty="0" smtClean="0"/>
          </a:p>
          <a:p>
            <a:pPr lvl="1" algn="just"/>
            <a:endParaRPr lang="en-US" dirty="0"/>
          </a:p>
          <a:p>
            <a:pPr lvl="1" algn="just"/>
            <a:r>
              <a:rPr lang="en-US" dirty="0" smtClean="0"/>
              <a:t>there </a:t>
            </a:r>
            <a:r>
              <a:rPr lang="en-US" dirty="0"/>
              <a:t>is </a:t>
            </a:r>
            <a:r>
              <a:rPr lang="en-US" b="1" dirty="0"/>
              <a:t>no single vision</a:t>
            </a:r>
            <a:r>
              <a:rPr lang="en-US" dirty="0"/>
              <a:t> on how PMCs should run a project and the communities they host. </a:t>
            </a:r>
            <a:endParaRPr lang="en-US" dirty="0" smtClean="0"/>
          </a:p>
          <a:p>
            <a:pPr lvl="1" algn="just"/>
            <a:endParaRPr lang="en-US" dirty="0" smtClean="0"/>
          </a:p>
          <a:p>
            <a:pPr lvl="1" algn="just"/>
            <a:r>
              <a:rPr lang="en-US" dirty="0" smtClean="0"/>
              <a:t>At </a:t>
            </a:r>
            <a:r>
              <a:rPr lang="en-US" dirty="0"/>
              <a:t>the same time, while there are </a:t>
            </a:r>
            <a:r>
              <a:rPr lang="en-US" b="1" dirty="0"/>
              <a:t>some differences</a:t>
            </a:r>
            <a:r>
              <a:rPr lang="en-US" dirty="0"/>
              <a:t>, there are a </a:t>
            </a:r>
            <a:r>
              <a:rPr lang="en-US" b="1" dirty="0"/>
              <a:t>number of similarities</a:t>
            </a:r>
            <a:r>
              <a:rPr lang="en-US" dirty="0"/>
              <a:t> shared by all the projects:</a:t>
            </a:r>
          </a:p>
          <a:p>
            <a:endParaRPr lang="en-US" dirty="0"/>
          </a:p>
        </p:txBody>
      </p:sp>
      <p:sp>
        <p:nvSpPr>
          <p:cNvPr id="3" name="Title 2"/>
          <p:cNvSpPr>
            <a:spLocks noGrp="1"/>
          </p:cNvSpPr>
          <p:nvPr>
            <p:ph type="title"/>
          </p:nvPr>
        </p:nvSpPr>
        <p:spPr>
          <a:xfrm>
            <a:off x="457200" y="533400"/>
            <a:ext cx="8229600" cy="1066800"/>
          </a:xfrm>
        </p:spPr>
        <p:txBody>
          <a:bodyPr/>
          <a:lstStyle/>
          <a:p>
            <a:r>
              <a:rPr lang="en-US" dirty="0"/>
              <a:t>ASF </a:t>
            </a:r>
            <a:r>
              <a:rPr lang="en-US" dirty="0" smtClean="0"/>
              <a:t>Contd...</a:t>
            </a:r>
            <a:endParaRPr lang="en-US" dirty="0"/>
          </a:p>
        </p:txBody>
      </p:sp>
    </p:spTree>
    <p:extLst>
      <p:ext uri="{BB962C8B-B14F-4D97-AF65-F5344CB8AC3E}">
        <p14:creationId xmlns:p14="http://schemas.microsoft.com/office/powerpoint/2010/main" val="3379078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791200"/>
          </a:xfrm>
        </p:spPr>
        <p:txBody>
          <a:bodyPr>
            <a:normAutofit/>
          </a:bodyPr>
          <a:lstStyle/>
          <a:p>
            <a:pPr algn="just"/>
            <a:r>
              <a:rPr lang="en-US" b="1" dirty="0"/>
              <a:t>Communication	</a:t>
            </a:r>
            <a:endParaRPr lang="en-US" dirty="0"/>
          </a:p>
          <a:p>
            <a:pPr lvl="1" algn="just"/>
            <a:r>
              <a:rPr lang="en-US" dirty="0" smtClean="0"/>
              <a:t>done </a:t>
            </a:r>
            <a:r>
              <a:rPr lang="en-US" dirty="0"/>
              <a:t>via mailing lists. </a:t>
            </a:r>
            <a:endParaRPr lang="en-US" dirty="0" smtClean="0"/>
          </a:p>
          <a:p>
            <a:pPr lvl="1" algn="just"/>
            <a:r>
              <a:rPr lang="en-US" dirty="0" smtClean="0"/>
              <a:t>Where </a:t>
            </a:r>
            <a:r>
              <a:rPr lang="en-US" dirty="0"/>
              <a:t>conversations happens </a:t>
            </a:r>
            <a:r>
              <a:rPr lang="en-US" dirty="0" smtClean="0"/>
              <a:t>asynchronously.</a:t>
            </a:r>
          </a:p>
          <a:p>
            <a:pPr lvl="1" algn="just"/>
            <a:r>
              <a:rPr lang="en-US" dirty="0" smtClean="0"/>
              <a:t>Some </a:t>
            </a:r>
            <a:r>
              <a:rPr lang="en-US" dirty="0"/>
              <a:t>projects additionally use more instant messaging for synchronous communication. </a:t>
            </a:r>
            <a:endParaRPr lang="en-US" dirty="0" smtClean="0"/>
          </a:p>
          <a:p>
            <a:pPr lvl="1" algn="just"/>
            <a:r>
              <a:rPr lang="en-US" dirty="0" smtClean="0"/>
              <a:t>Each </a:t>
            </a:r>
            <a:r>
              <a:rPr lang="en-US" dirty="0"/>
              <a:t>project is responsible for its own project website</a:t>
            </a:r>
            <a:r>
              <a:rPr lang="en-US" dirty="0" smtClean="0"/>
              <a:t>.</a:t>
            </a:r>
          </a:p>
          <a:p>
            <a:pPr lvl="1" algn="just"/>
            <a:endParaRPr lang="en-US" dirty="0"/>
          </a:p>
          <a:p>
            <a:pPr algn="just"/>
            <a:r>
              <a:rPr lang="en-US" b="1" dirty="0"/>
              <a:t>Decision Making</a:t>
            </a:r>
            <a:endParaRPr lang="en-US" dirty="0"/>
          </a:p>
          <a:p>
            <a:pPr lvl="1" algn="just"/>
            <a:r>
              <a:rPr lang="en-US" dirty="0"/>
              <a:t>Projects are normally auto governing and driven by the people who volunteer for the job. </a:t>
            </a:r>
            <a:endParaRPr lang="en-US" dirty="0" smtClean="0"/>
          </a:p>
          <a:p>
            <a:pPr algn="just"/>
            <a:endParaRPr lang="en-US" dirty="0"/>
          </a:p>
        </p:txBody>
      </p:sp>
      <p:sp>
        <p:nvSpPr>
          <p:cNvPr id="3" name="Title 2"/>
          <p:cNvSpPr>
            <a:spLocks noGrp="1"/>
          </p:cNvSpPr>
          <p:nvPr>
            <p:ph type="title"/>
          </p:nvPr>
        </p:nvSpPr>
        <p:spPr>
          <a:xfrm>
            <a:off x="457200" y="228600"/>
            <a:ext cx="8229600" cy="1066800"/>
          </a:xfrm>
        </p:spPr>
        <p:txBody>
          <a:bodyPr/>
          <a:lstStyle/>
          <a:p>
            <a:r>
              <a:rPr lang="en-US" dirty="0"/>
              <a:t>ASF </a:t>
            </a:r>
            <a:r>
              <a:rPr lang="en-US" dirty="0" smtClean="0"/>
              <a:t>Contd...</a:t>
            </a:r>
            <a:endParaRPr lang="en-US" dirty="0"/>
          </a:p>
        </p:txBody>
      </p:sp>
    </p:spTree>
    <p:extLst>
      <p:ext uri="{BB962C8B-B14F-4D97-AF65-F5344CB8AC3E}">
        <p14:creationId xmlns:p14="http://schemas.microsoft.com/office/powerpoint/2010/main" val="3342876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image.freepik.com/free-vector/user-avatars-pack_23-2147502629.jpg"/>
          <p:cNvPicPr>
            <a:picLocks noChangeAspect="1" noChangeArrowheads="1"/>
          </p:cNvPicPr>
          <p:nvPr/>
        </p:nvPicPr>
        <p:blipFill rotWithShape="1">
          <a:blip r:embed="rId2">
            <a:extLst>
              <a:ext uri="{28A0092B-C50C-407E-A947-70E740481C1C}">
                <a14:useLocalDpi xmlns:a14="http://schemas.microsoft.com/office/drawing/2010/main" val="0"/>
              </a:ext>
            </a:extLst>
          </a:blip>
          <a:srcRect t="36480" b="36567"/>
          <a:stretch/>
        </p:blipFill>
        <p:spPr bwMode="auto">
          <a:xfrm>
            <a:off x="1474321" y="5638800"/>
            <a:ext cx="4240679"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khareinstitute.com/onlinetestcss/user_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5026" y="4419600"/>
            <a:ext cx="13206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www.khareinstitute.com/onlinetestcss/user_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4419600"/>
            <a:ext cx="13206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www.khareinstitute.com/onlinetestcss/user_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5169" y="4419600"/>
            <a:ext cx="13206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ww.khareinstitute.com/onlinetestcss/user_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273" y="4419600"/>
            <a:ext cx="13206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aypointcms.com/GalleryContent/Normal/user-management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292" y="2996085"/>
            <a:ext cx="1800492" cy="14200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hit4hit.org/img/login/user-icon-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9769" y="15240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http://www.hit4hit.org/img/login/user-icon-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3873" y="15240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6200" y="60198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Uses</a:t>
            </a:r>
            <a:endParaRPr lang="en-US" sz="1200" b="1" dirty="0"/>
          </a:p>
        </p:txBody>
      </p:sp>
      <p:sp>
        <p:nvSpPr>
          <p:cNvPr id="17" name="Rectangle 16"/>
          <p:cNvSpPr/>
          <p:nvPr/>
        </p:nvSpPr>
        <p:spPr>
          <a:xfrm>
            <a:off x="76200" y="47625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Developers</a:t>
            </a:r>
            <a:endParaRPr lang="en-US" sz="1200" b="1" dirty="0"/>
          </a:p>
        </p:txBody>
      </p:sp>
      <p:sp>
        <p:nvSpPr>
          <p:cNvPr id="18" name="Rectangle 17"/>
          <p:cNvSpPr/>
          <p:nvPr/>
        </p:nvSpPr>
        <p:spPr>
          <a:xfrm>
            <a:off x="76200" y="351559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Committers</a:t>
            </a:r>
            <a:endParaRPr lang="en-US" sz="1200" b="1" dirty="0"/>
          </a:p>
        </p:txBody>
      </p:sp>
      <p:sp>
        <p:nvSpPr>
          <p:cNvPr id="19" name="Rectangle 18"/>
          <p:cNvSpPr/>
          <p:nvPr/>
        </p:nvSpPr>
        <p:spPr>
          <a:xfrm>
            <a:off x="76200" y="19812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PMC</a:t>
            </a:r>
            <a:endParaRPr lang="en-US" b="1" dirty="0"/>
          </a:p>
        </p:txBody>
      </p:sp>
      <p:sp>
        <p:nvSpPr>
          <p:cNvPr id="13" name="Rounded Rectangle 12"/>
          <p:cNvSpPr/>
          <p:nvPr/>
        </p:nvSpPr>
        <p:spPr>
          <a:xfrm>
            <a:off x="6324600" y="5829300"/>
            <a:ext cx="251460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smtClean="0"/>
              <a:t>The one who uses</a:t>
            </a:r>
          </a:p>
          <a:p>
            <a:pPr marL="285750" indent="-285750">
              <a:buFont typeface="Arial" panose="020B0604020202020204" pitchFamily="34" charset="0"/>
              <a:buChar char="•"/>
            </a:pPr>
            <a:r>
              <a:rPr lang="en-US" sz="1200" dirty="0" smtClean="0"/>
              <a:t>Provides feedback to the developer</a:t>
            </a:r>
          </a:p>
          <a:p>
            <a:pPr marL="285750" indent="-285750">
              <a:buFont typeface="Arial" panose="020B0604020202020204" pitchFamily="34" charset="0"/>
              <a:buChar char="•"/>
            </a:pPr>
            <a:r>
              <a:rPr lang="en-US" sz="1200" dirty="0" smtClean="0"/>
              <a:t>Sends Bug Reports</a:t>
            </a:r>
            <a:endParaRPr lang="en-US" sz="1200" dirty="0"/>
          </a:p>
        </p:txBody>
      </p:sp>
      <p:sp>
        <p:nvSpPr>
          <p:cNvPr id="25" name="Rounded Rectangle 24"/>
          <p:cNvSpPr/>
          <p:nvPr/>
        </p:nvSpPr>
        <p:spPr>
          <a:xfrm>
            <a:off x="6324600" y="4762500"/>
            <a:ext cx="25146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smtClean="0"/>
              <a:t>Fixes Bugs</a:t>
            </a:r>
          </a:p>
          <a:p>
            <a:pPr marL="285750" indent="-285750">
              <a:buFont typeface="Arial" panose="020B0604020202020204" pitchFamily="34" charset="0"/>
              <a:buChar char="•"/>
            </a:pPr>
            <a:r>
              <a:rPr lang="en-US" sz="1200" dirty="0" smtClean="0"/>
              <a:t>Coding and Distributions</a:t>
            </a:r>
            <a:endParaRPr lang="en-US" sz="1200" dirty="0"/>
          </a:p>
        </p:txBody>
      </p:sp>
      <p:sp>
        <p:nvSpPr>
          <p:cNvPr id="26" name="Rounded Rectangle 25"/>
          <p:cNvSpPr/>
          <p:nvPr/>
        </p:nvSpPr>
        <p:spPr>
          <a:xfrm>
            <a:off x="6324600" y="3429000"/>
            <a:ext cx="2514600" cy="637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smtClean="0"/>
              <a:t>Take short  term  decisions</a:t>
            </a:r>
          </a:p>
          <a:p>
            <a:pPr marL="285750" indent="-285750">
              <a:buFont typeface="Arial" panose="020B0604020202020204" pitchFamily="34" charset="0"/>
              <a:buChar char="•"/>
            </a:pPr>
            <a:r>
              <a:rPr lang="en-US" sz="1200" dirty="0" smtClean="0"/>
              <a:t>Have write access to the  code repository</a:t>
            </a:r>
            <a:endParaRPr lang="en-US" sz="1200" dirty="0"/>
          </a:p>
        </p:txBody>
      </p:sp>
      <p:sp>
        <p:nvSpPr>
          <p:cNvPr id="27" name="Rounded Rectangle 26"/>
          <p:cNvSpPr/>
          <p:nvPr/>
        </p:nvSpPr>
        <p:spPr>
          <a:xfrm>
            <a:off x="6324600" y="1524000"/>
            <a:ext cx="25146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smtClean="0"/>
              <a:t>Appointed by the Board</a:t>
            </a:r>
          </a:p>
          <a:p>
            <a:pPr marL="285750" indent="-285750">
              <a:buFont typeface="Arial" panose="020B0604020202020204" pitchFamily="34" charset="0"/>
              <a:buChar char="•"/>
            </a:pPr>
            <a:r>
              <a:rPr lang="en-US" sz="1200" dirty="0" smtClean="0"/>
              <a:t>a </a:t>
            </a:r>
            <a:r>
              <a:rPr lang="en-US" sz="1200" dirty="0"/>
              <a:t>developer or a committer that was elected due to </a:t>
            </a:r>
            <a:r>
              <a:rPr lang="en-US" sz="1200" dirty="0" smtClean="0"/>
              <a:t>merit</a:t>
            </a:r>
          </a:p>
          <a:p>
            <a:pPr marL="285750" indent="-285750">
              <a:buFont typeface="Arial" panose="020B0604020202020204" pitchFamily="34" charset="0"/>
              <a:buChar char="•"/>
            </a:pPr>
            <a:r>
              <a:rPr lang="en-US" sz="1200" dirty="0"/>
              <a:t>Have write access to the  code repository</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1229989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Open Source Definition</a:t>
            </a:r>
          </a:p>
        </p:txBody>
      </p:sp>
      <p:sp>
        <p:nvSpPr>
          <p:cNvPr id="3" name="Content Placeholder 2"/>
          <p:cNvSpPr>
            <a:spLocks noGrp="1"/>
          </p:cNvSpPr>
          <p:nvPr>
            <p:ph idx="1"/>
          </p:nvPr>
        </p:nvSpPr>
        <p:spPr>
          <a:xfrm>
            <a:off x="457200" y="1389888"/>
            <a:ext cx="8229600" cy="5010912"/>
          </a:xfrm>
        </p:spPr>
        <p:txBody>
          <a:bodyPr>
            <a:normAutofit/>
          </a:bodyPr>
          <a:lstStyle/>
          <a:p>
            <a:pPr algn="just"/>
            <a:r>
              <a:rPr lang="en-US" dirty="0"/>
              <a:t>3</a:t>
            </a:r>
            <a:r>
              <a:rPr lang="en-US" sz="2100" dirty="0"/>
              <a:t>. Derived Works</a:t>
            </a:r>
          </a:p>
          <a:p>
            <a:pPr lvl="1" algn="just"/>
            <a:r>
              <a:rPr lang="en-US" sz="2100" dirty="0"/>
              <a:t>The license must allow modifications and derived works, and must allow them to be distributed under the same terms as the license of the original software</a:t>
            </a:r>
            <a:r>
              <a:rPr lang="en-US" sz="2100" dirty="0" smtClean="0"/>
              <a:t>.</a:t>
            </a:r>
          </a:p>
          <a:p>
            <a:pPr lvl="1" algn="just"/>
            <a:endParaRPr lang="en-US" sz="2100" dirty="0"/>
          </a:p>
          <a:p>
            <a:pPr algn="just"/>
            <a:r>
              <a:rPr lang="en-US" sz="2100" dirty="0"/>
              <a:t>4. Integrity of The Author's Source Code</a:t>
            </a:r>
          </a:p>
          <a:p>
            <a:pPr lvl="1" algn="just"/>
            <a:r>
              <a:rPr lang="en-US" sz="2100" dirty="0"/>
              <a:t>The license may restrict source-code from being distributed in modified form </a:t>
            </a:r>
            <a:r>
              <a:rPr lang="en-US" sz="2100" i="1" dirty="0"/>
              <a:t>only</a:t>
            </a:r>
            <a:r>
              <a:rPr lang="en-US" sz="2100" dirty="0"/>
              <a:t> if the license allows the distribution of "patch files" with the source code for the purpose of modifying the program at build time. The license must explicitly permit distribution of software built from modified source code. The license may require derived works to carry a different name or version number from the original software.</a:t>
            </a:r>
          </a:p>
          <a:p>
            <a:endParaRPr lang="en-US" dirty="0"/>
          </a:p>
        </p:txBody>
      </p:sp>
    </p:spTree>
    <p:extLst>
      <p:ext uri="{BB962C8B-B14F-4D97-AF65-F5344CB8AC3E}">
        <p14:creationId xmlns:p14="http://schemas.microsoft.com/office/powerpoint/2010/main" val="2474278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Open Source Definition</a:t>
            </a:r>
          </a:p>
        </p:txBody>
      </p:sp>
      <p:sp>
        <p:nvSpPr>
          <p:cNvPr id="3" name="Content Placeholder 2"/>
          <p:cNvSpPr>
            <a:spLocks noGrp="1"/>
          </p:cNvSpPr>
          <p:nvPr>
            <p:ph idx="1"/>
          </p:nvPr>
        </p:nvSpPr>
        <p:spPr>
          <a:xfrm>
            <a:off x="457200" y="1389888"/>
            <a:ext cx="8229600" cy="5010912"/>
          </a:xfrm>
        </p:spPr>
        <p:txBody>
          <a:bodyPr>
            <a:normAutofit/>
          </a:bodyPr>
          <a:lstStyle/>
          <a:p>
            <a:pPr algn="just"/>
            <a:r>
              <a:rPr lang="en-US" sz="1900" dirty="0"/>
              <a:t>5. No Discrimination Against Persons or Groups</a:t>
            </a:r>
          </a:p>
          <a:p>
            <a:pPr lvl="1" algn="just"/>
            <a:r>
              <a:rPr lang="en-US" sz="1900" dirty="0"/>
              <a:t>The license must not discriminate against any person or group of persons</a:t>
            </a:r>
            <a:r>
              <a:rPr lang="en-US" sz="1900" dirty="0" smtClean="0"/>
              <a:t>.</a:t>
            </a:r>
          </a:p>
          <a:p>
            <a:pPr lvl="1" algn="just"/>
            <a:endParaRPr lang="en-US" sz="1900" dirty="0"/>
          </a:p>
          <a:p>
            <a:pPr algn="just"/>
            <a:r>
              <a:rPr lang="en-US" sz="1900" dirty="0"/>
              <a:t>6. No Discrimination Against Fields of Endeavor</a:t>
            </a:r>
          </a:p>
          <a:p>
            <a:pPr lvl="1" algn="just"/>
            <a:r>
              <a:rPr lang="en-US" sz="1900" dirty="0"/>
              <a:t>The license must not restrict anyone from making use of the program in a specific field of endeavor. For example, it may not restrict the program from being used in a business, or from being used for genetic research</a:t>
            </a:r>
            <a:r>
              <a:rPr lang="en-US" sz="1900" dirty="0" smtClean="0"/>
              <a:t>.</a:t>
            </a:r>
          </a:p>
          <a:p>
            <a:pPr lvl="1" algn="just"/>
            <a:endParaRPr lang="en-US" sz="1900" dirty="0"/>
          </a:p>
          <a:p>
            <a:pPr algn="just"/>
            <a:r>
              <a:rPr lang="en-US" sz="1900" dirty="0"/>
              <a:t>7. Distribution of License</a:t>
            </a:r>
          </a:p>
          <a:p>
            <a:pPr lvl="1" algn="just"/>
            <a:r>
              <a:rPr lang="en-US" sz="1900" dirty="0"/>
              <a:t>The rights attached to the program must apply to all to whom the program is redistributed without the need for execution of an additional license by those parties.</a:t>
            </a:r>
          </a:p>
          <a:p>
            <a:pPr lvl="1" algn="just"/>
            <a:endParaRPr lang="en-US" sz="1900" dirty="0"/>
          </a:p>
          <a:p>
            <a:pPr lvl="1"/>
            <a:endParaRPr lang="en-US" dirty="0"/>
          </a:p>
          <a:p>
            <a:endParaRPr lang="en-US" dirty="0"/>
          </a:p>
        </p:txBody>
      </p:sp>
    </p:spTree>
    <p:extLst>
      <p:ext uri="{BB962C8B-B14F-4D97-AF65-F5344CB8AC3E}">
        <p14:creationId xmlns:p14="http://schemas.microsoft.com/office/powerpoint/2010/main" val="3858550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Open Source Definition</a:t>
            </a:r>
          </a:p>
        </p:txBody>
      </p:sp>
      <p:sp>
        <p:nvSpPr>
          <p:cNvPr id="3" name="Content Placeholder 2"/>
          <p:cNvSpPr>
            <a:spLocks noGrp="1"/>
          </p:cNvSpPr>
          <p:nvPr>
            <p:ph idx="1"/>
          </p:nvPr>
        </p:nvSpPr>
        <p:spPr>
          <a:xfrm>
            <a:off x="457200" y="1389888"/>
            <a:ext cx="8229600" cy="5010912"/>
          </a:xfrm>
        </p:spPr>
        <p:txBody>
          <a:bodyPr>
            <a:normAutofit fontScale="92500" lnSpcReduction="20000"/>
          </a:bodyPr>
          <a:lstStyle/>
          <a:p>
            <a:pPr algn="just"/>
            <a:r>
              <a:rPr lang="en-US" sz="2200" dirty="0" smtClean="0"/>
              <a:t>8</a:t>
            </a:r>
            <a:r>
              <a:rPr lang="en-US" sz="2200" dirty="0"/>
              <a:t>. License Must Not Be Specific to a Product</a:t>
            </a:r>
          </a:p>
          <a:p>
            <a:pPr lvl="1" algn="just"/>
            <a:r>
              <a:rPr lang="en-US" sz="2200" dirty="0"/>
              <a:t>The rights attached to the program must not depend on the program's being part of a particular software distribution. If the program is extracted from that distribution and used or distributed within the terms of the program's license, all parties to whom the program is redistributed should have the same rights as those that are granted in conjunction with the original software distribution</a:t>
            </a:r>
            <a:r>
              <a:rPr lang="en-US" sz="2200" dirty="0" smtClean="0"/>
              <a:t>.</a:t>
            </a:r>
          </a:p>
          <a:p>
            <a:pPr lvl="1" algn="just"/>
            <a:endParaRPr lang="en-US" sz="2200" dirty="0"/>
          </a:p>
          <a:p>
            <a:pPr algn="just"/>
            <a:r>
              <a:rPr lang="en-US" sz="2200" dirty="0"/>
              <a:t>9. License Must Not Restrict Other Software</a:t>
            </a:r>
          </a:p>
          <a:p>
            <a:pPr lvl="1" algn="just"/>
            <a:r>
              <a:rPr lang="en-US" sz="2200" dirty="0"/>
              <a:t>The license must not place restrictions on other software that is distributed along with the licensed software. For example, the license must not insist that all other programs distributed on the same medium must be open-source software.</a:t>
            </a:r>
          </a:p>
          <a:p>
            <a:pPr lvl="1" algn="just"/>
            <a:endParaRPr lang="en-US" sz="2200" dirty="0"/>
          </a:p>
          <a:p>
            <a:pPr algn="just"/>
            <a:r>
              <a:rPr lang="en-US" sz="2200" dirty="0"/>
              <a:t>10. License Must Be Technology-Neutral</a:t>
            </a:r>
          </a:p>
          <a:p>
            <a:pPr lvl="1" algn="just"/>
            <a:r>
              <a:rPr lang="en-US" sz="2200" dirty="0"/>
              <a:t>No provision of the license may be predicated on any individual technology or style of interface.</a:t>
            </a:r>
          </a:p>
          <a:p>
            <a:pPr lvl="1" algn="just"/>
            <a:endParaRPr lang="en-US" sz="1900" dirty="0"/>
          </a:p>
          <a:p>
            <a:pPr lvl="1"/>
            <a:endParaRPr lang="en-US" dirty="0"/>
          </a:p>
          <a:p>
            <a:endParaRPr lang="en-US" dirty="0"/>
          </a:p>
        </p:txBody>
      </p:sp>
    </p:spTree>
    <p:extLst>
      <p:ext uri="{BB962C8B-B14F-4D97-AF65-F5344CB8AC3E}">
        <p14:creationId xmlns:p14="http://schemas.microsoft.com/office/powerpoint/2010/main" val="1352966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The License Review Process</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r>
              <a:rPr lang="en-US" dirty="0"/>
              <a:t>The purpose of OSI license review process is to ensure approved licenses conform to the Open Source Definition, </a:t>
            </a:r>
            <a:endParaRPr lang="en-US" dirty="0" smtClean="0"/>
          </a:p>
          <a:p>
            <a:pPr lvl="1"/>
            <a:r>
              <a:rPr lang="en-US" dirty="0" smtClean="0"/>
              <a:t>falls </a:t>
            </a:r>
            <a:r>
              <a:rPr lang="en-US" dirty="0"/>
              <a:t>under appropriate License proliferation Category (to know more on this please visit http://opensource.org/proliferation-report), </a:t>
            </a:r>
            <a:endParaRPr lang="en-US" dirty="0" smtClean="0"/>
          </a:p>
          <a:p>
            <a:pPr lvl="1"/>
            <a:endParaRPr lang="en-US" dirty="0" smtClean="0"/>
          </a:p>
          <a:p>
            <a:pPr lvl="1"/>
            <a:r>
              <a:rPr lang="en-US" dirty="0" smtClean="0"/>
              <a:t>avoid </a:t>
            </a:r>
            <a:r>
              <a:rPr lang="en-US" dirty="0"/>
              <a:t>duplication and </a:t>
            </a:r>
            <a:endParaRPr lang="en-US" dirty="0" smtClean="0"/>
          </a:p>
          <a:p>
            <a:pPr lvl="1"/>
            <a:endParaRPr lang="en-US" dirty="0" smtClean="0"/>
          </a:p>
          <a:p>
            <a:pPr lvl="1"/>
            <a:r>
              <a:rPr lang="en-US" dirty="0" smtClean="0"/>
              <a:t>transparent </a:t>
            </a:r>
            <a:r>
              <a:rPr lang="en-US" dirty="0"/>
              <a:t>and timely review</a:t>
            </a:r>
            <a:r>
              <a:rPr lang="en-US" dirty="0" smtClean="0"/>
              <a:t>.</a:t>
            </a:r>
          </a:p>
          <a:p>
            <a:pPr lvl="1"/>
            <a:endParaRPr lang="en-US" dirty="0"/>
          </a:p>
          <a:p>
            <a:r>
              <a:rPr lang="en-US" dirty="0" smtClean="0"/>
              <a:t>Request </a:t>
            </a:r>
            <a:r>
              <a:rPr lang="en-US" dirty="0"/>
              <a:t>Submission:</a:t>
            </a:r>
          </a:p>
          <a:p>
            <a:endParaRPr lang="en-US" dirty="0"/>
          </a:p>
          <a:p>
            <a:pPr lvl="1"/>
            <a:r>
              <a:rPr lang="en-US" dirty="0"/>
              <a:t>Retirement - A request retire the license. This request can only be made by the license steward</a:t>
            </a:r>
          </a:p>
          <a:p>
            <a:pPr lvl="1"/>
            <a:endParaRPr lang="en-US" dirty="0" smtClean="0"/>
          </a:p>
          <a:p>
            <a:pPr lvl="1"/>
            <a:r>
              <a:rPr lang="en-US" dirty="0" smtClean="0"/>
              <a:t>Legacy </a:t>
            </a:r>
            <a:r>
              <a:rPr lang="en-US" dirty="0"/>
              <a:t>Approval - Retroactive approval of historic/legacy licenses that have already been extensively used by an existing community, but have not previously been approved.</a:t>
            </a:r>
          </a:p>
          <a:p>
            <a:pPr lvl="1"/>
            <a:endParaRPr lang="en-US" dirty="0" smtClean="0"/>
          </a:p>
          <a:p>
            <a:pPr lvl="1"/>
            <a:r>
              <a:rPr lang="en-US" dirty="0" smtClean="0"/>
              <a:t>Approval </a:t>
            </a:r>
            <a:r>
              <a:rPr lang="en-US" dirty="0"/>
              <a:t>- Approval of completely new licenses, or licenses previously used by only a single entity</a:t>
            </a:r>
          </a:p>
          <a:p>
            <a:endParaRPr lang="en-US" dirty="0"/>
          </a:p>
          <a:p>
            <a:r>
              <a:rPr lang="en-US" dirty="0"/>
              <a:t>Review:</a:t>
            </a:r>
          </a:p>
          <a:p>
            <a:pPr lvl="1"/>
            <a:r>
              <a:rPr lang="en-US" dirty="0"/>
              <a:t>The license review community will discuss for at least 30 days. Then, License Review Chair will summarize and present recommendations to OSI Board which will request additional information if need be and make final decision. A report will be submitted to License review committee which will approve or reject.</a:t>
            </a:r>
          </a:p>
          <a:p>
            <a:endParaRPr lang="en-US" dirty="0"/>
          </a:p>
        </p:txBody>
      </p:sp>
    </p:spTree>
    <p:extLst>
      <p:ext uri="{BB962C8B-B14F-4D97-AF65-F5344CB8AC3E}">
        <p14:creationId xmlns:p14="http://schemas.microsoft.com/office/powerpoint/2010/main" val="202869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92500" lnSpcReduction="20000"/>
          </a:bodyPr>
          <a:lstStyle/>
          <a:p>
            <a:pPr algn="just"/>
            <a:r>
              <a:rPr lang="en-US" b="1" dirty="0">
                <a:solidFill>
                  <a:schemeClr val="accent3">
                    <a:lumMod val="75000"/>
                  </a:schemeClr>
                </a:solidFill>
              </a:rPr>
              <a:t>N</a:t>
            </a:r>
            <a:r>
              <a:rPr lang="en-US" b="1" dirty="0" smtClean="0">
                <a:solidFill>
                  <a:schemeClr val="accent3">
                    <a:lumMod val="75000"/>
                  </a:schemeClr>
                </a:solidFill>
              </a:rPr>
              <a:t>on-profitable</a:t>
            </a:r>
            <a:r>
              <a:rPr lang="en-US" dirty="0" smtClean="0">
                <a:solidFill>
                  <a:schemeClr val="accent3">
                    <a:lumMod val="75000"/>
                  </a:schemeClr>
                </a:solidFill>
              </a:rPr>
              <a:t> </a:t>
            </a:r>
            <a:r>
              <a:rPr lang="en-US" dirty="0"/>
              <a:t>organization founded in </a:t>
            </a:r>
            <a:r>
              <a:rPr lang="en-US" b="1" dirty="0">
                <a:solidFill>
                  <a:schemeClr val="accent3">
                    <a:lumMod val="75000"/>
                  </a:schemeClr>
                </a:solidFill>
              </a:rPr>
              <a:t>1985 by Richard Stallman. </a:t>
            </a:r>
            <a:endParaRPr lang="en-US" b="1" dirty="0" smtClean="0">
              <a:solidFill>
                <a:schemeClr val="accent3">
                  <a:lumMod val="75000"/>
                </a:schemeClr>
              </a:solidFill>
            </a:endParaRPr>
          </a:p>
          <a:p>
            <a:pPr algn="just"/>
            <a:endParaRPr lang="en-US" b="1" dirty="0" smtClean="0">
              <a:solidFill>
                <a:schemeClr val="accent3">
                  <a:lumMod val="75000"/>
                </a:schemeClr>
              </a:solidFill>
            </a:endParaRPr>
          </a:p>
          <a:p>
            <a:pPr algn="just"/>
            <a:r>
              <a:rPr lang="en-US" dirty="0" smtClean="0"/>
              <a:t>The </a:t>
            </a:r>
            <a:r>
              <a:rPr lang="en-US" dirty="0"/>
              <a:t>primary motive is to promote </a:t>
            </a:r>
            <a:r>
              <a:rPr lang="en-US" b="1" dirty="0">
                <a:solidFill>
                  <a:schemeClr val="accent3">
                    <a:lumMod val="75000"/>
                  </a:schemeClr>
                </a:solidFill>
              </a:rPr>
              <a:t>freedom to use, modify and distribute software. </a:t>
            </a:r>
            <a:endParaRPr lang="en-US" b="1" dirty="0" smtClean="0">
              <a:solidFill>
                <a:schemeClr val="accent3">
                  <a:lumMod val="75000"/>
                </a:schemeClr>
              </a:solidFill>
            </a:endParaRPr>
          </a:p>
          <a:p>
            <a:pPr algn="just"/>
            <a:endParaRPr lang="en-US" b="1" dirty="0" smtClean="0">
              <a:solidFill>
                <a:schemeClr val="accent3">
                  <a:lumMod val="75000"/>
                </a:schemeClr>
              </a:solidFill>
            </a:endParaRPr>
          </a:p>
          <a:p>
            <a:pPr algn="just"/>
            <a:r>
              <a:rPr lang="en-US" dirty="0" smtClean="0"/>
              <a:t>FSF </a:t>
            </a:r>
            <a:r>
              <a:rPr lang="en-US" dirty="0"/>
              <a:t>management consist of, </a:t>
            </a:r>
            <a:r>
              <a:rPr lang="en-US" b="1" dirty="0">
                <a:solidFill>
                  <a:schemeClr val="accent3">
                    <a:lumMod val="75000"/>
                  </a:schemeClr>
                </a:solidFill>
              </a:rPr>
              <a:t>Richard Stallman as President, John Sullivan, Executive Director and Ward </a:t>
            </a:r>
            <a:r>
              <a:rPr lang="en-US" b="1" dirty="0" err="1">
                <a:solidFill>
                  <a:schemeClr val="accent3">
                    <a:lumMod val="75000"/>
                  </a:schemeClr>
                </a:solidFill>
              </a:rPr>
              <a:t>Vandewege</a:t>
            </a:r>
            <a:r>
              <a:rPr lang="en-US" b="1" dirty="0">
                <a:solidFill>
                  <a:schemeClr val="accent3">
                    <a:lumMod val="75000"/>
                  </a:schemeClr>
                </a:solidFill>
              </a:rPr>
              <a:t>, Chief Technology Officer</a:t>
            </a:r>
            <a:r>
              <a:rPr lang="en-US" dirty="0" smtClean="0">
                <a:solidFill>
                  <a:schemeClr val="accent3">
                    <a:lumMod val="75000"/>
                  </a:schemeClr>
                </a:solidFill>
              </a:rPr>
              <a:t>.</a:t>
            </a:r>
          </a:p>
          <a:p>
            <a:pPr algn="just"/>
            <a:endParaRPr lang="en-US" dirty="0" smtClean="0">
              <a:solidFill>
                <a:schemeClr val="accent3">
                  <a:lumMod val="75000"/>
                </a:schemeClr>
              </a:solidFill>
            </a:endParaRPr>
          </a:p>
          <a:p>
            <a:pPr algn="just"/>
            <a:r>
              <a:rPr lang="en-US" dirty="0" smtClean="0"/>
              <a:t>FSF </a:t>
            </a:r>
            <a:r>
              <a:rPr lang="en-US" dirty="0"/>
              <a:t>has over 3,000 active members in 48 countries, representing a diverse membership of computer users, artists, software engineers, hackers, students, and activists.</a:t>
            </a:r>
          </a:p>
          <a:p>
            <a:pPr algn="just"/>
            <a:endParaRPr lang="en-US" dirty="0"/>
          </a:p>
        </p:txBody>
      </p:sp>
      <p:sp>
        <p:nvSpPr>
          <p:cNvPr id="3" name="Title 2"/>
          <p:cNvSpPr>
            <a:spLocks noGrp="1"/>
          </p:cNvSpPr>
          <p:nvPr>
            <p:ph type="title"/>
          </p:nvPr>
        </p:nvSpPr>
        <p:spPr>
          <a:xfrm>
            <a:off x="457200" y="304800"/>
            <a:ext cx="8229600" cy="1066800"/>
          </a:xfrm>
        </p:spPr>
        <p:txBody>
          <a:bodyPr/>
          <a:lstStyle/>
          <a:p>
            <a:r>
              <a:rPr lang="en-US" dirty="0" smtClean="0">
                <a:solidFill>
                  <a:schemeClr val="tx1">
                    <a:lumMod val="75000"/>
                    <a:lumOff val="25000"/>
                  </a:schemeClr>
                </a:solidFill>
              </a:rPr>
              <a:t>Free Software Foundation(FSF)</a:t>
            </a:r>
            <a:endParaRPr lang="en-US" dirty="0">
              <a:solidFill>
                <a:schemeClr val="tx1">
                  <a:lumMod val="75000"/>
                  <a:lumOff val="25000"/>
                </a:schemeClr>
              </a:solidFill>
            </a:endParaRPr>
          </a:p>
        </p:txBody>
      </p:sp>
    </p:spTree>
    <p:extLst>
      <p:ext uri="{BB962C8B-B14F-4D97-AF65-F5344CB8AC3E}">
        <p14:creationId xmlns:p14="http://schemas.microsoft.com/office/powerpoint/2010/main" val="176917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fontScale="92500" lnSpcReduction="10000"/>
          </a:bodyPr>
          <a:lstStyle/>
          <a:p>
            <a:pPr algn="just"/>
            <a:r>
              <a:rPr lang="en-US" dirty="0"/>
              <a:t>The FSF sponsors the </a:t>
            </a:r>
            <a:r>
              <a:rPr lang="en-US" b="1" dirty="0">
                <a:solidFill>
                  <a:schemeClr val="accent3">
                    <a:lumMod val="75000"/>
                  </a:schemeClr>
                </a:solidFill>
              </a:rPr>
              <a:t>GNU project. </a:t>
            </a:r>
            <a:endParaRPr lang="en-US" b="1" dirty="0" smtClean="0">
              <a:solidFill>
                <a:schemeClr val="accent3">
                  <a:lumMod val="75000"/>
                </a:schemeClr>
              </a:solidFill>
            </a:endParaRPr>
          </a:p>
          <a:p>
            <a:pPr algn="just"/>
            <a:endParaRPr lang="en-US" dirty="0" smtClean="0"/>
          </a:p>
          <a:p>
            <a:pPr algn="just"/>
            <a:r>
              <a:rPr lang="en-US" dirty="0" smtClean="0"/>
              <a:t>The </a:t>
            </a:r>
            <a:r>
              <a:rPr lang="en-US" dirty="0"/>
              <a:t>ongoing effort to provide a </a:t>
            </a:r>
            <a:r>
              <a:rPr lang="en-US" b="1" dirty="0">
                <a:solidFill>
                  <a:schemeClr val="accent3">
                    <a:lumMod val="75000"/>
                  </a:schemeClr>
                </a:solidFill>
              </a:rPr>
              <a:t>complete </a:t>
            </a:r>
            <a:r>
              <a:rPr lang="en-US" b="1" dirty="0" smtClean="0">
                <a:solidFill>
                  <a:schemeClr val="accent3">
                    <a:lumMod val="75000"/>
                  </a:schemeClr>
                </a:solidFill>
              </a:rPr>
              <a:t>operating </a:t>
            </a:r>
            <a:r>
              <a:rPr lang="en-US" b="1" dirty="0">
                <a:solidFill>
                  <a:schemeClr val="accent3">
                    <a:lumMod val="75000"/>
                  </a:schemeClr>
                </a:solidFill>
              </a:rPr>
              <a:t>system licensed as free </a:t>
            </a:r>
            <a:r>
              <a:rPr lang="en-US" b="1" dirty="0" smtClean="0">
                <a:solidFill>
                  <a:schemeClr val="accent3">
                    <a:lumMod val="75000"/>
                  </a:schemeClr>
                </a:solidFill>
              </a:rPr>
              <a:t>software.</a:t>
            </a:r>
          </a:p>
          <a:p>
            <a:pPr algn="just"/>
            <a:endParaRPr lang="en-US" dirty="0" smtClean="0"/>
          </a:p>
          <a:p>
            <a:pPr algn="just"/>
            <a:r>
              <a:rPr lang="en-US" dirty="0" smtClean="0"/>
              <a:t>They </a:t>
            </a:r>
            <a:r>
              <a:rPr lang="en-US" dirty="0"/>
              <a:t>work around </a:t>
            </a:r>
            <a:r>
              <a:rPr lang="en-US" b="1" dirty="0">
                <a:solidFill>
                  <a:schemeClr val="accent3">
                    <a:lumMod val="75000"/>
                  </a:schemeClr>
                </a:solidFill>
              </a:rPr>
              <a:t>GNU GPL and free software licensing</a:t>
            </a:r>
            <a:r>
              <a:rPr lang="en-US" dirty="0"/>
              <a:t>, and enforcing the license on FSF-copyrighted software. </a:t>
            </a:r>
            <a:endParaRPr lang="en-US" dirty="0" smtClean="0"/>
          </a:p>
          <a:p>
            <a:pPr algn="just"/>
            <a:endParaRPr lang="en-US" dirty="0" smtClean="0"/>
          </a:p>
          <a:p>
            <a:pPr algn="just"/>
            <a:r>
              <a:rPr lang="en-US" dirty="0" smtClean="0"/>
              <a:t>The </a:t>
            </a:r>
            <a:r>
              <a:rPr lang="en-US" dirty="0"/>
              <a:t>FSF publishes the GNU General Public License (GNU GPL), widely used free software license. </a:t>
            </a:r>
            <a:endParaRPr lang="en-US" dirty="0" smtClean="0"/>
          </a:p>
          <a:p>
            <a:pPr algn="just"/>
            <a:endParaRPr lang="en-US" dirty="0" smtClean="0"/>
          </a:p>
          <a:p>
            <a:pPr algn="just"/>
            <a:r>
              <a:rPr lang="en-US" dirty="0" smtClean="0"/>
              <a:t>FSF </a:t>
            </a:r>
            <a:r>
              <a:rPr lang="en-US" dirty="0"/>
              <a:t>is </a:t>
            </a:r>
            <a:r>
              <a:rPr lang="en-US" b="1" dirty="0">
                <a:solidFill>
                  <a:schemeClr val="accent3">
                    <a:lumMod val="75000"/>
                  </a:schemeClr>
                </a:solidFill>
              </a:rPr>
              <a:t>copy-left based movement. </a:t>
            </a:r>
          </a:p>
        </p:txBody>
      </p:sp>
      <p:sp>
        <p:nvSpPr>
          <p:cNvPr id="3" name="Title 2"/>
          <p:cNvSpPr>
            <a:spLocks noGrp="1"/>
          </p:cNvSpPr>
          <p:nvPr>
            <p:ph type="title"/>
          </p:nvPr>
        </p:nvSpPr>
        <p:spPr>
          <a:xfrm>
            <a:off x="457200" y="381000"/>
            <a:ext cx="8229600" cy="1066800"/>
          </a:xfrm>
        </p:spPr>
        <p:txBody>
          <a:bodyPr/>
          <a:lstStyle/>
          <a:p>
            <a:r>
              <a:rPr lang="en-US" dirty="0" smtClean="0">
                <a:solidFill>
                  <a:schemeClr val="tx1">
                    <a:lumMod val="75000"/>
                    <a:lumOff val="25000"/>
                  </a:schemeClr>
                </a:solidFill>
              </a:rPr>
              <a:t>FSF Contd...</a:t>
            </a:r>
            <a:endParaRPr lang="en-US" dirty="0">
              <a:solidFill>
                <a:schemeClr val="tx1">
                  <a:lumMod val="75000"/>
                  <a:lumOff val="25000"/>
                </a:schemeClr>
              </a:solidFill>
            </a:endParaRPr>
          </a:p>
        </p:txBody>
      </p:sp>
    </p:spTree>
    <p:extLst>
      <p:ext uri="{BB962C8B-B14F-4D97-AF65-F5344CB8AC3E}">
        <p14:creationId xmlns:p14="http://schemas.microsoft.com/office/powerpoint/2010/main" val="12755249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3426</TotalTime>
  <Words>3098</Words>
  <Application>Microsoft Office PowerPoint</Application>
  <PresentationFormat>On-screen Show (4:3)</PresentationFormat>
  <Paragraphs>293</Paragraphs>
  <Slides>38</Slides>
  <Notes>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Urban</vt:lpstr>
      <vt:lpstr>Unit – 4 Open Source Communities &amp; Development Process</vt:lpstr>
      <vt:lpstr>Open Source Initiative </vt:lpstr>
      <vt:lpstr>Open Source Definition</vt:lpstr>
      <vt:lpstr>Open Source Definition</vt:lpstr>
      <vt:lpstr>Open Source Definition</vt:lpstr>
      <vt:lpstr>Open Source Definition</vt:lpstr>
      <vt:lpstr>The License Review Process</vt:lpstr>
      <vt:lpstr>Free Software Foundation(FSF)</vt:lpstr>
      <vt:lpstr>FSF Contd...</vt:lpstr>
      <vt:lpstr>Free Software Foundation of India </vt:lpstr>
      <vt:lpstr>Vision of FSF India</vt:lpstr>
      <vt:lpstr>Vision of FSF India</vt:lpstr>
      <vt:lpstr>Open Source Development Process</vt:lpstr>
      <vt:lpstr>Open Source Development Process</vt:lpstr>
      <vt:lpstr>PowerPoint Presentation</vt:lpstr>
      <vt:lpstr>Open Source Development Process</vt:lpstr>
      <vt:lpstr>Myth Buster</vt:lpstr>
      <vt:lpstr>Myth Buster </vt:lpstr>
      <vt:lpstr>Brook’s Law: </vt:lpstr>
      <vt:lpstr>Brook’s Law: </vt:lpstr>
      <vt:lpstr>Brook’s Law: </vt:lpstr>
      <vt:lpstr>Exceptions and possible solutions </vt:lpstr>
      <vt:lpstr>Exceptions and possible solutions </vt:lpstr>
      <vt:lpstr>Exceptions and possible solutions </vt:lpstr>
      <vt:lpstr>Apache Web Server</vt:lpstr>
      <vt:lpstr> </vt:lpstr>
      <vt:lpstr>Apache Web Server</vt:lpstr>
      <vt:lpstr>Apache Web Server</vt:lpstr>
      <vt:lpstr>Apache Web Server</vt:lpstr>
      <vt:lpstr>Apache Software Foundation</vt:lpstr>
      <vt:lpstr>ASF Contd...</vt:lpstr>
      <vt:lpstr>ASF Contd...</vt:lpstr>
      <vt:lpstr>ASF Contd...</vt:lpstr>
      <vt:lpstr>ASF Cont….</vt:lpstr>
      <vt:lpstr>ASF Contd...</vt:lpstr>
      <vt:lpstr>ASF Contd...</vt:lpstr>
      <vt:lpstr>ASF Contd...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What is Open Source? Why Open Source?</dc:title>
  <dc:creator>Jatin Sethi</dc:creator>
  <cp:lastModifiedBy>Richa Choudhary</cp:lastModifiedBy>
  <cp:revision>103</cp:revision>
  <dcterms:created xsi:type="dcterms:W3CDTF">2006-08-16T00:00:00Z</dcterms:created>
  <dcterms:modified xsi:type="dcterms:W3CDTF">2016-07-15T06:43:38Z</dcterms:modified>
</cp:coreProperties>
</file>