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7"/>
  </p:notesMasterIdLst>
  <p:sldIdLst>
    <p:sldId id="256" r:id="rId2"/>
    <p:sldId id="258" r:id="rId3"/>
    <p:sldId id="264" r:id="rId4"/>
    <p:sldId id="265" r:id="rId5"/>
    <p:sldId id="266" r:id="rId6"/>
    <p:sldId id="259" r:id="rId7"/>
    <p:sldId id="267" r:id="rId8"/>
    <p:sldId id="260" r:id="rId9"/>
    <p:sldId id="261" r:id="rId10"/>
    <p:sldId id="262" r:id="rId11"/>
    <p:sldId id="263" r:id="rId12"/>
    <p:sldId id="268" r:id="rId13"/>
    <p:sldId id="269" r:id="rId14"/>
    <p:sldId id="270" r:id="rId15"/>
    <p:sldId id="271" r:id="rId16"/>
    <p:sldId id="272" r:id="rId17"/>
    <p:sldId id="273" r:id="rId18"/>
    <p:sldId id="275" r:id="rId19"/>
    <p:sldId id="279" r:id="rId20"/>
    <p:sldId id="280" r:id="rId21"/>
    <p:sldId id="281" r:id="rId22"/>
    <p:sldId id="274" r:id="rId23"/>
    <p:sldId id="276" r:id="rId24"/>
    <p:sldId id="282"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7" d="100"/>
          <a:sy n="57" d="100"/>
        </p:scale>
        <p:origin x="-1046" y="10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F536E4-BDEA-4770-9524-0F8E031619E1}" type="doc">
      <dgm:prSet loTypeId="urn:microsoft.com/office/officeart/2005/8/layout/process2" loCatId="process" qsTypeId="urn:microsoft.com/office/officeart/2005/8/quickstyle/simple1" qsCatId="simple" csTypeId="urn:microsoft.com/office/officeart/2005/8/colors/colorful1" csCatId="colorful" phldr="1"/>
      <dgm:spPr/>
    </dgm:pt>
    <dgm:pt modelId="{8C1EFD17-A1F0-48C9-BA66-9A3C0BCEF0B1}">
      <dgm:prSet phldrT="[Text]"/>
      <dgm:spPr/>
      <dgm:t>
        <a:bodyPr/>
        <a:lstStyle/>
        <a:p>
          <a:r>
            <a:rPr lang="en-US" b="1" dirty="0" smtClean="0"/>
            <a:t>Configuring the Kernel</a:t>
          </a:r>
          <a:endParaRPr lang="en-US" b="1" dirty="0"/>
        </a:p>
      </dgm:t>
    </dgm:pt>
    <dgm:pt modelId="{D310CE80-F8C9-4E0C-A537-AC44AB3CAFEC}" type="parTrans" cxnId="{BA163AC7-B354-4BB9-B7E2-2646DFCDA537}">
      <dgm:prSet/>
      <dgm:spPr/>
      <dgm:t>
        <a:bodyPr/>
        <a:lstStyle/>
        <a:p>
          <a:endParaRPr lang="en-US" b="1"/>
        </a:p>
      </dgm:t>
    </dgm:pt>
    <dgm:pt modelId="{DB178B6A-78C4-4F31-875F-E4AC9D15190D}" type="sibTrans" cxnId="{BA163AC7-B354-4BB9-B7E2-2646DFCDA537}">
      <dgm:prSet/>
      <dgm:spPr/>
      <dgm:t>
        <a:bodyPr/>
        <a:lstStyle/>
        <a:p>
          <a:endParaRPr lang="en-US" b="1"/>
        </a:p>
      </dgm:t>
    </dgm:pt>
    <dgm:pt modelId="{1735D550-5403-477E-8130-4C77FC1E19D4}">
      <dgm:prSet phldrT="[Text]"/>
      <dgm:spPr/>
      <dgm:t>
        <a:bodyPr/>
        <a:lstStyle/>
        <a:p>
          <a:r>
            <a:rPr lang="en-US" b="1" dirty="0" smtClean="0"/>
            <a:t>Compiling the Kernel</a:t>
          </a:r>
          <a:endParaRPr lang="en-US" b="1" dirty="0"/>
        </a:p>
      </dgm:t>
    </dgm:pt>
    <dgm:pt modelId="{3CA8454C-81EE-4370-B6EA-84536AF8CBA0}" type="parTrans" cxnId="{B79A6621-B7A3-4BB6-993B-4B64DD9C71FF}">
      <dgm:prSet/>
      <dgm:spPr/>
      <dgm:t>
        <a:bodyPr/>
        <a:lstStyle/>
        <a:p>
          <a:endParaRPr lang="en-US" b="1"/>
        </a:p>
      </dgm:t>
    </dgm:pt>
    <dgm:pt modelId="{1AFEE927-2959-45A1-B418-01C1588ED59F}" type="sibTrans" cxnId="{B79A6621-B7A3-4BB6-993B-4B64DD9C71FF}">
      <dgm:prSet/>
      <dgm:spPr/>
      <dgm:t>
        <a:bodyPr/>
        <a:lstStyle/>
        <a:p>
          <a:endParaRPr lang="en-US" b="1"/>
        </a:p>
      </dgm:t>
    </dgm:pt>
    <dgm:pt modelId="{B9872BE9-F274-413A-9C4D-14B1EA225AD8}">
      <dgm:prSet phldrT="[Text]"/>
      <dgm:spPr/>
      <dgm:t>
        <a:bodyPr/>
        <a:lstStyle/>
        <a:p>
          <a:r>
            <a:rPr lang="en-US" b="1" dirty="0" smtClean="0"/>
            <a:t>Installing the Kernel</a:t>
          </a:r>
          <a:endParaRPr lang="en-US" b="1" dirty="0"/>
        </a:p>
      </dgm:t>
    </dgm:pt>
    <dgm:pt modelId="{6CB26262-C377-4EC9-8637-49F7BB30B967}" type="parTrans" cxnId="{6866AF33-EBDD-470F-847F-58A6D8D190C5}">
      <dgm:prSet/>
      <dgm:spPr/>
      <dgm:t>
        <a:bodyPr/>
        <a:lstStyle/>
        <a:p>
          <a:endParaRPr lang="en-US" b="1"/>
        </a:p>
      </dgm:t>
    </dgm:pt>
    <dgm:pt modelId="{F5B9E444-50CD-4520-B798-61CCBBE56397}" type="sibTrans" cxnId="{6866AF33-EBDD-470F-847F-58A6D8D190C5}">
      <dgm:prSet/>
      <dgm:spPr/>
      <dgm:t>
        <a:bodyPr/>
        <a:lstStyle/>
        <a:p>
          <a:endParaRPr lang="en-US" b="1"/>
        </a:p>
      </dgm:t>
    </dgm:pt>
    <dgm:pt modelId="{FF153087-1EC6-49BA-A790-7D8FE115C017}">
      <dgm:prSet phldrT="[Text]"/>
      <dgm:spPr/>
      <dgm:t>
        <a:bodyPr/>
        <a:lstStyle/>
        <a:p>
          <a:r>
            <a:rPr lang="en-US" b="1" dirty="0" smtClean="0"/>
            <a:t>Clean Linux Source and </a:t>
          </a:r>
          <a:r>
            <a:rPr lang="en-US" b="1" dirty="0" err="1" smtClean="0"/>
            <a:t>Config</a:t>
          </a:r>
          <a:r>
            <a:rPr lang="en-US" b="1" dirty="0" smtClean="0"/>
            <a:t> file</a:t>
          </a:r>
          <a:endParaRPr lang="en-US" b="1" dirty="0"/>
        </a:p>
      </dgm:t>
    </dgm:pt>
    <dgm:pt modelId="{2F729445-A2F1-437F-8700-2FED68554251}" type="parTrans" cxnId="{30CD70E9-29CA-443E-A8BF-7920741AEEC9}">
      <dgm:prSet/>
      <dgm:spPr/>
      <dgm:t>
        <a:bodyPr/>
        <a:lstStyle/>
        <a:p>
          <a:endParaRPr lang="en-US" b="1"/>
        </a:p>
      </dgm:t>
    </dgm:pt>
    <dgm:pt modelId="{B9FEBBDA-18DD-4C7B-928B-C1F1365C9141}" type="sibTrans" cxnId="{30CD70E9-29CA-443E-A8BF-7920741AEEC9}">
      <dgm:prSet/>
      <dgm:spPr/>
      <dgm:t>
        <a:bodyPr/>
        <a:lstStyle/>
        <a:p>
          <a:endParaRPr lang="en-US" b="1"/>
        </a:p>
      </dgm:t>
    </dgm:pt>
    <dgm:pt modelId="{47C0DFD9-5FDE-4A1B-82CA-D18E5FE55D86}" type="pres">
      <dgm:prSet presAssocID="{89F536E4-BDEA-4770-9524-0F8E031619E1}" presName="linearFlow" presStyleCnt="0">
        <dgm:presLayoutVars>
          <dgm:resizeHandles val="exact"/>
        </dgm:presLayoutVars>
      </dgm:prSet>
      <dgm:spPr/>
    </dgm:pt>
    <dgm:pt modelId="{669A0743-C9BE-4F65-8E34-127DA790540F}" type="pres">
      <dgm:prSet presAssocID="{8C1EFD17-A1F0-48C9-BA66-9A3C0BCEF0B1}" presName="node" presStyleLbl="node1" presStyleIdx="0" presStyleCnt="4">
        <dgm:presLayoutVars>
          <dgm:bulletEnabled val="1"/>
        </dgm:presLayoutVars>
      </dgm:prSet>
      <dgm:spPr/>
      <dgm:t>
        <a:bodyPr/>
        <a:lstStyle/>
        <a:p>
          <a:endParaRPr lang="en-US"/>
        </a:p>
      </dgm:t>
    </dgm:pt>
    <dgm:pt modelId="{823919AC-65EF-497F-8530-65587F70838B}" type="pres">
      <dgm:prSet presAssocID="{DB178B6A-78C4-4F31-875F-E4AC9D15190D}" presName="sibTrans" presStyleLbl="sibTrans2D1" presStyleIdx="0" presStyleCnt="3"/>
      <dgm:spPr/>
      <dgm:t>
        <a:bodyPr/>
        <a:lstStyle/>
        <a:p>
          <a:endParaRPr lang="en-US"/>
        </a:p>
      </dgm:t>
    </dgm:pt>
    <dgm:pt modelId="{EBA380A4-C59A-4285-B9A8-6FC0E306F425}" type="pres">
      <dgm:prSet presAssocID="{DB178B6A-78C4-4F31-875F-E4AC9D15190D}" presName="connectorText" presStyleLbl="sibTrans2D1" presStyleIdx="0" presStyleCnt="3"/>
      <dgm:spPr/>
      <dgm:t>
        <a:bodyPr/>
        <a:lstStyle/>
        <a:p>
          <a:endParaRPr lang="en-US"/>
        </a:p>
      </dgm:t>
    </dgm:pt>
    <dgm:pt modelId="{E2A37DEB-40FE-46C2-8910-8B1A19C4FE6F}" type="pres">
      <dgm:prSet presAssocID="{1735D550-5403-477E-8130-4C77FC1E19D4}" presName="node" presStyleLbl="node1" presStyleIdx="1" presStyleCnt="4">
        <dgm:presLayoutVars>
          <dgm:bulletEnabled val="1"/>
        </dgm:presLayoutVars>
      </dgm:prSet>
      <dgm:spPr/>
      <dgm:t>
        <a:bodyPr/>
        <a:lstStyle/>
        <a:p>
          <a:endParaRPr lang="en-US"/>
        </a:p>
      </dgm:t>
    </dgm:pt>
    <dgm:pt modelId="{1D8E5B6E-7AAA-40D8-8215-FFF3AE809555}" type="pres">
      <dgm:prSet presAssocID="{1AFEE927-2959-45A1-B418-01C1588ED59F}" presName="sibTrans" presStyleLbl="sibTrans2D1" presStyleIdx="1" presStyleCnt="3"/>
      <dgm:spPr/>
      <dgm:t>
        <a:bodyPr/>
        <a:lstStyle/>
        <a:p>
          <a:endParaRPr lang="en-US"/>
        </a:p>
      </dgm:t>
    </dgm:pt>
    <dgm:pt modelId="{F5E6B9DA-DF9D-4184-9641-55F18140C7CA}" type="pres">
      <dgm:prSet presAssocID="{1AFEE927-2959-45A1-B418-01C1588ED59F}" presName="connectorText" presStyleLbl="sibTrans2D1" presStyleIdx="1" presStyleCnt="3"/>
      <dgm:spPr/>
      <dgm:t>
        <a:bodyPr/>
        <a:lstStyle/>
        <a:p>
          <a:endParaRPr lang="en-US"/>
        </a:p>
      </dgm:t>
    </dgm:pt>
    <dgm:pt modelId="{F1A3C7A2-2FEB-43F2-88A7-DE7622264BB6}" type="pres">
      <dgm:prSet presAssocID="{B9872BE9-F274-413A-9C4D-14B1EA225AD8}" presName="node" presStyleLbl="node1" presStyleIdx="2" presStyleCnt="4">
        <dgm:presLayoutVars>
          <dgm:bulletEnabled val="1"/>
        </dgm:presLayoutVars>
      </dgm:prSet>
      <dgm:spPr/>
      <dgm:t>
        <a:bodyPr/>
        <a:lstStyle/>
        <a:p>
          <a:endParaRPr lang="en-US"/>
        </a:p>
      </dgm:t>
    </dgm:pt>
    <dgm:pt modelId="{04BB70F2-C9ED-4612-92CD-8C9D02D4F727}" type="pres">
      <dgm:prSet presAssocID="{F5B9E444-50CD-4520-B798-61CCBBE56397}" presName="sibTrans" presStyleLbl="sibTrans2D1" presStyleIdx="2" presStyleCnt="3"/>
      <dgm:spPr/>
      <dgm:t>
        <a:bodyPr/>
        <a:lstStyle/>
        <a:p>
          <a:endParaRPr lang="en-US"/>
        </a:p>
      </dgm:t>
    </dgm:pt>
    <dgm:pt modelId="{F421DAC1-7589-4AEC-99E6-68BD9E7622AC}" type="pres">
      <dgm:prSet presAssocID="{F5B9E444-50CD-4520-B798-61CCBBE56397}" presName="connectorText" presStyleLbl="sibTrans2D1" presStyleIdx="2" presStyleCnt="3"/>
      <dgm:spPr/>
      <dgm:t>
        <a:bodyPr/>
        <a:lstStyle/>
        <a:p>
          <a:endParaRPr lang="en-US"/>
        </a:p>
      </dgm:t>
    </dgm:pt>
    <dgm:pt modelId="{408A7057-BA57-4A01-B704-D0C005F4FC3B}" type="pres">
      <dgm:prSet presAssocID="{FF153087-1EC6-49BA-A790-7D8FE115C017}" presName="node" presStyleLbl="node1" presStyleIdx="3" presStyleCnt="4">
        <dgm:presLayoutVars>
          <dgm:bulletEnabled val="1"/>
        </dgm:presLayoutVars>
      </dgm:prSet>
      <dgm:spPr/>
      <dgm:t>
        <a:bodyPr/>
        <a:lstStyle/>
        <a:p>
          <a:endParaRPr lang="en-US"/>
        </a:p>
      </dgm:t>
    </dgm:pt>
  </dgm:ptLst>
  <dgm:cxnLst>
    <dgm:cxn modelId="{127D2616-DA38-4886-A5D1-1CC5817B4810}" type="presOf" srcId="{F5B9E444-50CD-4520-B798-61CCBBE56397}" destId="{04BB70F2-C9ED-4612-92CD-8C9D02D4F727}" srcOrd="0" destOrd="0" presId="urn:microsoft.com/office/officeart/2005/8/layout/process2"/>
    <dgm:cxn modelId="{B5585849-AFBC-4FFE-B509-CDDBF282CB5E}" type="presOf" srcId="{F5B9E444-50CD-4520-B798-61CCBBE56397}" destId="{F421DAC1-7589-4AEC-99E6-68BD9E7622AC}" srcOrd="1" destOrd="0" presId="urn:microsoft.com/office/officeart/2005/8/layout/process2"/>
    <dgm:cxn modelId="{4BE4807A-79C1-478C-926E-22DA04EF2FFA}" type="presOf" srcId="{89F536E4-BDEA-4770-9524-0F8E031619E1}" destId="{47C0DFD9-5FDE-4A1B-82CA-D18E5FE55D86}" srcOrd="0" destOrd="0" presId="urn:microsoft.com/office/officeart/2005/8/layout/process2"/>
    <dgm:cxn modelId="{94445F4D-0565-4A79-93C4-81549A059E52}" type="presOf" srcId="{1AFEE927-2959-45A1-B418-01C1588ED59F}" destId="{F5E6B9DA-DF9D-4184-9641-55F18140C7CA}" srcOrd="1" destOrd="0" presId="urn:microsoft.com/office/officeart/2005/8/layout/process2"/>
    <dgm:cxn modelId="{E8250AE7-F3A5-4682-86D5-17C7E3FCB803}" type="presOf" srcId="{1AFEE927-2959-45A1-B418-01C1588ED59F}" destId="{1D8E5B6E-7AAA-40D8-8215-FFF3AE809555}" srcOrd="0" destOrd="0" presId="urn:microsoft.com/office/officeart/2005/8/layout/process2"/>
    <dgm:cxn modelId="{6866AF33-EBDD-470F-847F-58A6D8D190C5}" srcId="{89F536E4-BDEA-4770-9524-0F8E031619E1}" destId="{B9872BE9-F274-413A-9C4D-14B1EA225AD8}" srcOrd="2" destOrd="0" parTransId="{6CB26262-C377-4EC9-8637-49F7BB30B967}" sibTransId="{F5B9E444-50CD-4520-B798-61CCBBE56397}"/>
    <dgm:cxn modelId="{51C92712-FB7C-49F1-9928-393247049E9A}" type="presOf" srcId="{B9872BE9-F274-413A-9C4D-14B1EA225AD8}" destId="{F1A3C7A2-2FEB-43F2-88A7-DE7622264BB6}" srcOrd="0" destOrd="0" presId="urn:microsoft.com/office/officeart/2005/8/layout/process2"/>
    <dgm:cxn modelId="{006C020C-DE8C-4B79-993E-2E28E894C1DC}" type="presOf" srcId="{DB178B6A-78C4-4F31-875F-E4AC9D15190D}" destId="{EBA380A4-C59A-4285-B9A8-6FC0E306F425}" srcOrd="1" destOrd="0" presId="urn:microsoft.com/office/officeart/2005/8/layout/process2"/>
    <dgm:cxn modelId="{D73BA10B-B1ED-454A-93BC-9C3B05512323}" type="presOf" srcId="{FF153087-1EC6-49BA-A790-7D8FE115C017}" destId="{408A7057-BA57-4A01-B704-D0C005F4FC3B}" srcOrd="0" destOrd="0" presId="urn:microsoft.com/office/officeart/2005/8/layout/process2"/>
    <dgm:cxn modelId="{B79A6621-B7A3-4BB6-993B-4B64DD9C71FF}" srcId="{89F536E4-BDEA-4770-9524-0F8E031619E1}" destId="{1735D550-5403-477E-8130-4C77FC1E19D4}" srcOrd="1" destOrd="0" parTransId="{3CA8454C-81EE-4370-B6EA-84536AF8CBA0}" sibTransId="{1AFEE927-2959-45A1-B418-01C1588ED59F}"/>
    <dgm:cxn modelId="{30CD70E9-29CA-443E-A8BF-7920741AEEC9}" srcId="{89F536E4-BDEA-4770-9524-0F8E031619E1}" destId="{FF153087-1EC6-49BA-A790-7D8FE115C017}" srcOrd="3" destOrd="0" parTransId="{2F729445-A2F1-437F-8700-2FED68554251}" sibTransId="{B9FEBBDA-18DD-4C7B-928B-C1F1365C9141}"/>
    <dgm:cxn modelId="{BA163AC7-B354-4BB9-B7E2-2646DFCDA537}" srcId="{89F536E4-BDEA-4770-9524-0F8E031619E1}" destId="{8C1EFD17-A1F0-48C9-BA66-9A3C0BCEF0B1}" srcOrd="0" destOrd="0" parTransId="{D310CE80-F8C9-4E0C-A537-AC44AB3CAFEC}" sibTransId="{DB178B6A-78C4-4F31-875F-E4AC9D15190D}"/>
    <dgm:cxn modelId="{C7FF1F07-FBED-4642-8EA9-68FDC40E0398}" type="presOf" srcId="{8C1EFD17-A1F0-48C9-BA66-9A3C0BCEF0B1}" destId="{669A0743-C9BE-4F65-8E34-127DA790540F}" srcOrd="0" destOrd="0" presId="urn:microsoft.com/office/officeart/2005/8/layout/process2"/>
    <dgm:cxn modelId="{7AF48B2A-BB36-4F0F-92FF-0B62E1BAA4B5}" type="presOf" srcId="{DB178B6A-78C4-4F31-875F-E4AC9D15190D}" destId="{823919AC-65EF-497F-8530-65587F70838B}" srcOrd="0" destOrd="0" presId="urn:microsoft.com/office/officeart/2005/8/layout/process2"/>
    <dgm:cxn modelId="{94101FAD-7E11-4484-9D89-4138E40CF28E}" type="presOf" srcId="{1735D550-5403-477E-8130-4C77FC1E19D4}" destId="{E2A37DEB-40FE-46C2-8910-8B1A19C4FE6F}" srcOrd="0" destOrd="0" presId="urn:microsoft.com/office/officeart/2005/8/layout/process2"/>
    <dgm:cxn modelId="{46B84D19-91CC-47D9-86A4-08A5F9CB6C0E}" type="presParOf" srcId="{47C0DFD9-5FDE-4A1B-82CA-D18E5FE55D86}" destId="{669A0743-C9BE-4F65-8E34-127DA790540F}" srcOrd="0" destOrd="0" presId="urn:microsoft.com/office/officeart/2005/8/layout/process2"/>
    <dgm:cxn modelId="{D0C9F60D-76F6-426D-B2BB-77A4B2C7521A}" type="presParOf" srcId="{47C0DFD9-5FDE-4A1B-82CA-D18E5FE55D86}" destId="{823919AC-65EF-497F-8530-65587F70838B}" srcOrd="1" destOrd="0" presId="urn:microsoft.com/office/officeart/2005/8/layout/process2"/>
    <dgm:cxn modelId="{A13E6938-4D09-48E7-8718-C7FF6E0627A2}" type="presParOf" srcId="{823919AC-65EF-497F-8530-65587F70838B}" destId="{EBA380A4-C59A-4285-B9A8-6FC0E306F425}" srcOrd="0" destOrd="0" presId="urn:microsoft.com/office/officeart/2005/8/layout/process2"/>
    <dgm:cxn modelId="{75C47255-7120-4115-98D4-49B1F49C03F5}" type="presParOf" srcId="{47C0DFD9-5FDE-4A1B-82CA-D18E5FE55D86}" destId="{E2A37DEB-40FE-46C2-8910-8B1A19C4FE6F}" srcOrd="2" destOrd="0" presId="urn:microsoft.com/office/officeart/2005/8/layout/process2"/>
    <dgm:cxn modelId="{3E75E9AF-60E2-49D1-80EF-09E3C549EA82}" type="presParOf" srcId="{47C0DFD9-5FDE-4A1B-82CA-D18E5FE55D86}" destId="{1D8E5B6E-7AAA-40D8-8215-FFF3AE809555}" srcOrd="3" destOrd="0" presId="urn:microsoft.com/office/officeart/2005/8/layout/process2"/>
    <dgm:cxn modelId="{2E006A66-B993-4AE4-89E6-33966B689F1B}" type="presParOf" srcId="{1D8E5B6E-7AAA-40D8-8215-FFF3AE809555}" destId="{F5E6B9DA-DF9D-4184-9641-55F18140C7CA}" srcOrd="0" destOrd="0" presId="urn:microsoft.com/office/officeart/2005/8/layout/process2"/>
    <dgm:cxn modelId="{ADB7A570-6A2D-4B29-BFB5-DE59B6325E59}" type="presParOf" srcId="{47C0DFD9-5FDE-4A1B-82CA-D18E5FE55D86}" destId="{F1A3C7A2-2FEB-43F2-88A7-DE7622264BB6}" srcOrd="4" destOrd="0" presId="urn:microsoft.com/office/officeart/2005/8/layout/process2"/>
    <dgm:cxn modelId="{D6697147-7932-4DC4-B446-B6FDA66946C7}" type="presParOf" srcId="{47C0DFD9-5FDE-4A1B-82CA-D18E5FE55D86}" destId="{04BB70F2-C9ED-4612-92CD-8C9D02D4F727}" srcOrd="5" destOrd="0" presId="urn:microsoft.com/office/officeart/2005/8/layout/process2"/>
    <dgm:cxn modelId="{6DDA5204-8D01-4C27-B228-C39C377BB21E}" type="presParOf" srcId="{04BB70F2-C9ED-4612-92CD-8C9D02D4F727}" destId="{F421DAC1-7589-4AEC-99E6-68BD9E7622AC}" srcOrd="0" destOrd="0" presId="urn:microsoft.com/office/officeart/2005/8/layout/process2"/>
    <dgm:cxn modelId="{9113A9C9-AF7D-4E7E-BF48-A6C3119B9AEA}" type="presParOf" srcId="{47C0DFD9-5FDE-4A1B-82CA-D18E5FE55D86}" destId="{408A7057-BA57-4A01-B704-D0C005F4FC3B}"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A0743-C9BE-4F65-8E34-127DA790540F}">
      <dsp:nvSpPr>
        <dsp:cNvPr id="0" name=""/>
        <dsp:cNvSpPr/>
      </dsp:nvSpPr>
      <dsp:spPr>
        <a:xfrm>
          <a:off x="2687925" y="2554"/>
          <a:ext cx="1710749" cy="95041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Configuring the Kernel</a:t>
          </a:r>
          <a:endParaRPr lang="en-US" sz="1900" b="1" kern="1200" dirty="0"/>
        </a:p>
      </dsp:txBody>
      <dsp:txXfrm>
        <a:off x="2715762" y="30391"/>
        <a:ext cx="1655075" cy="894742"/>
      </dsp:txXfrm>
    </dsp:sp>
    <dsp:sp modelId="{823919AC-65EF-497F-8530-65587F70838B}">
      <dsp:nvSpPr>
        <dsp:cNvPr id="0" name=""/>
        <dsp:cNvSpPr/>
      </dsp:nvSpPr>
      <dsp:spPr>
        <a:xfrm rot="5400000">
          <a:off x="3365096" y="976731"/>
          <a:ext cx="356406" cy="4276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b="1" kern="1200"/>
        </a:p>
      </dsp:txBody>
      <dsp:txXfrm rot="-5400000">
        <a:off x="3414993" y="1012371"/>
        <a:ext cx="256613" cy="249484"/>
      </dsp:txXfrm>
    </dsp:sp>
    <dsp:sp modelId="{E2A37DEB-40FE-46C2-8910-8B1A19C4FE6F}">
      <dsp:nvSpPr>
        <dsp:cNvPr id="0" name=""/>
        <dsp:cNvSpPr/>
      </dsp:nvSpPr>
      <dsp:spPr>
        <a:xfrm>
          <a:off x="2687925" y="1428179"/>
          <a:ext cx="1710749" cy="95041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Compiling the Kernel</a:t>
          </a:r>
          <a:endParaRPr lang="en-US" sz="1900" b="1" kern="1200" dirty="0"/>
        </a:p>
      </dsp:txBody>
      <dsp:txXfrm>
        <a:off x="2715762" y="1456016"/>
        <a:ext cx="1655075" cy="894742"/>
      </dsp:txXfrm>
    </dsp:sp>
    <dsp:sp modelId="{1D8E5B6E-7AAA-40D8-8215-FFF3AE809555}">
      <dsp:nvSpPr>
        <dsp:cNvPr id="0" name=""/>
        <dsp:cNvSpPr/>
      </dsp:nvSpPr>
      <dsp:spPr>
        <a:xfrm rot="5400000">
          <a:off x="3365096" y="2402356"/>
          <a:ext cx="356406" cy="42768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b="1" kern="1200"/>
        </a:p>
      </dsp:txBody>
      <dsp:txXfrm rot="-5400000">
        <a:off x="3414993" y="2437996"/>
        <a:ext cx="256613" cy="249484"/>
      </dsp:txXfrm>
    </dsp:sp>
    <dsp:sp modelId="{F1A3C7A2-2FEB-43F2-88A7-DE7622264BB6}">
      <dsp:nvSpPr>
        <dsp:cNvPr id="0" name=""/>
        <dsp:cNvSpPr/>
      </dsp:nvSpPr>
      <dsp:spPr>
        <a:xfrm>
          <a:off x="2687925" y="2853804"/>
          <a:ext cx="1710749" cy="95041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Installing the Kernel</a:t>
          </a:r>
          <a:endParaRPr lang="en-US" sz="1900" b="1" kern="1200" dirty="0"/>
        </a:p>
      </dsp:txBody>
      <dsp:txXfrm>
        <a:off x="2715762" y="2881641"/>
        <a:ext cx="1655075" cy="894742"/>
      </dsp:txXfrm>
    </dsp:sp>
    <dsp:sp modelId="{04BB70F2-C9ED-4612-92CD-8C9D02D4F727}">
      <dsp:nvSpPr>
        <dsp:cNvPr id="0" name=""/>
        <dsp:cNvSpPr/>
      </dsp:nvSpPr>
      <dsp:spPr>
        <a:xfrm rot="5400000">
          <a:off x="3365096" y="3827980"/>
          <a:ext cx="356406" cy="42768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b="1" kern="1200"/>
        </a:p>
      </dsp:txBody>
      <dsp:txXfrm rot="-5400000">
        <a:off x="3414993" y="3863620"/>
        <a:ext cx="256613" cy="249484"/>
      </dsp:txXfrm>
    </dsp:sp>
    <dsp:sp modelId="{408A7057-BA57-4A01-B704-D0C005F4FC3B}">
      <dsp:nvSpPr>
        <dsp:cNvPr id="0" name=""/>
        <dsp:cNvSpPr/>
      </dsp:nvSpPr>
      <dsp:spPr>
        <a:xfrm>
          <a:off x="2687925" y="4279428"/>
          <a:ext cx="1710749" cy="95041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dirty="0" smtClean="0"/>
            <a:t>Clean Linux Source and </a:t>
          </a:r>
          <a:r>
            <a:rPr lang="en-US" sz="1900" b="1" kern="1200" dirty="0" err="1" smtClean="0"/>
            <a:t>Config</a:t>
          </a:r>
          <a:r>
            <a:rPr lang="en-US" sz="1900" b="1" kern="1200" dirty="0" smtClean="0"/>
            <a:t> file</a:t>
          </a:r>
          <a:endParaRPr lang="en-US" sz="1900" b="1" kern="1200" dirty="0"/>
        </a:p>
      </dsp:txBody>
      <dsp:txXfrm>
        <a:off x="2715762" y="4307265"/>
        <a:ext cx="1655075" cy="894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5F374-46E7-4626-AD8C-80DF04A1A56F}" type="datetimeFigureOut">
              <a:rPr lang="en-US" smtClean="0"/>
              <a:t>11/18/2015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FE454-FEC9-4E31-BBA1-7784A6EFB9FD}" type="slidenum">
              <a:rPr lang="en-US" smtClean="0"/>
              <a:t>‹#›</a:t>
            </a:fld>
            <a:endParaRPr lang="en-US"/>
          </a:p>
        </p:txBody>
      </p:sp>
    </p:spTree>
    <p:extLst>
      <p:ext uri="{BB962C8B-B14F-4D97-AF65-F5344CB8AC3E}">
        <p14:creationId xmlns:p14="http://schemas.microsoft.com/office/powerpoint/2010/main" val="266557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8FE454-FEC9-4E31-BBA1-7784A6EFB9FD}" type="slidenum">
              <a:rPr lang="en-US" smtClean="0"/>
              <a:t>1</a:t>
            </a:fld>
            <a:endParaRPr lang="en-US"/>
          </a:p>
        </p:txBody>
      </p:sp>
    </p:spTree>
    <p:extLst>
      <p:ext uri="{BB962C8B-B14F-4D97-AF65-F5344CB8AC3E}">
        <p14:creationId xmlns:p14="http://schemas.microsoft.com/office/powerpoint/2010/main" val="117792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4</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5</a:t>
            </a:fld>
            <a:endParaRPr lang="en-US" dirty="0"/>
          </a:p>
        </p:txBody>
      </p:sp>
    </p:spTree>
    <p:extLst>
      <p:ext uri="{BB962C8B-B14F-4D97-AF65-F5344CB8AC3E}">
        <p14:creationId xmlns:p14="http://schemas.microsoft.com/office/powerpoint/2010/main" val="324847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11/18/2015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11/18/2015</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11/18/2015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11/18/2015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458200" cy="1774825"/>
          </a:xfrm>
        </p:spPr>
        <p:txBody>
          <a:bodyPr>
            <a:normAutofit/>
          </a:bodyPr>
          <a:lstStyle/>
          <a:p>
            <a:r>
              <a:rPr lang="en-US" dirty="0" smtClean="0"/>
              <a:t>Unit – 6</a:t>
            </a:r>
            <a:br>
              <a:rPr lang="en-US" dirty="0" smtClean="0"/>
            </a:br>
            <a:r>
              <a:rPr lang="en-US" dirty="0" smtClean="0"/>
              <a:t>Case Study</a:t>
            </a:r>
            <a:endParaRPr lang="en-US" dirty="0"/>
          </a:p>
        </p:txBody>
      </p:sp>
      <p:sp>
        <p:nvSpPr>
          <p:cNvPr id="3" name="Subtitle 2"/>
          <p:cNvSpPr>
            <a:spLocks noGrp="1"/>
          </p:cNvSpPr>
          <p:nvPr>
            <p:ph type="subTitle" idx="1"/>
          </p:nvPr>
        </p:nvSpPr>
        <p:spPr/>
        <p:txBody>
          <a:bodyPr>
            <a:normAutofit/>
          </a:bodyPr>
          <a:lstStyle/>
          <a:p>
            <a:r>
              <a:rPr lang="en-US" dirty="0" smtClean="0"/>
              <a:t>By:- </a:t>
            </a:r>
            <a:r>
              <a:rPr lang="en-US" dirty="0" err="1" smtClean="0"/>
              <a:t>Juhi</a:t>
            </a:r>
            <a:r>
              <a:rPr lang="en-US" dirty="0" smtClean="0"/>
              <a:t>  Agrawal</a:t>
            </a:r>
          </a:p>
          <a:p>
            <a:r>
              <a:rPr lang="en-US" dirty="0"/>
              <a:t> </a:t>
            </a:r>
            <a:r>
              <a:rPr lang="en-US" dirty="0" smtClean="0"/>
              <a:t>      CIT</a:t>
            </a:r>
            <a:endParaRPr lang="en-US" dirty="0"/>
          </a:p>
        </p:txBody>
      </p:sp>
    </p:spTree>
    <p:extLst>
      <p:ext uri="{BB962C8B-B14F-4D97-AF65-F5344CB8AC3E}">
        <p14:creationId xmlns:p14="http://schemas.microsoft.com/office/powerpoint/2010/main" val="305381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Change Rate</a:t>
            </a:r>
            <a:endParaRPr lang="en-US" dirty="0"/>
          </a:p>
        </p:txBody>
      </p:sp>
      <p:pic>
        <p:nvPicPr>
          <p:cNvPr id="4" name="Picture 2" descr="im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0"/>
            <a:ext cx="6019800" cy="5105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0" y="1066800"/>
            <a:ext cx="2819400" cy="5293757"/>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Linux kernel which forms the core of the Linux operating system is a result of contributions from over 1000 developers and 200 corporations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rate of change in the kernel is increasing </a:t>
            </a:r>
            <a:r>
              <a:rPr lang="en-US" sz="1600" dirty="0" smtClean="0">
                <a:latin typeface="Times New Roman" panose="02020603050405020304" pitchFamily="18" charset="0"/>
                <a:cs typeface="Times New Roman" panose="02020603050405020304" pitchFamily="18" charset="0"/>
              </a:rPr>
              <a:t>rapidly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an average there are 4 to 5 patches applied to the kernel tree per hour.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a new kernel is released, defects will be reported and patches will be released that contains the fix for the problem.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Kernel Development</a:t>
            </a:r>
            <a:endParaRPr lang="en-US" dirty="0"/>
          </a:p>
        </p:txBody>
      </p:sp>
      <p:sp>
        <p:nvSpPr>
          <p:cNvPr id="4" name="Rectangle 3"/>
          <p:cNvSpPr/>
          <p:nvPr/>
        </p:nvSpPr>
        <p:spPr>
          <a:xfrm>
            <a:off x="4419600" y="1371600"/>
            <a:ext cx="4572000" cy="5324535"/>
          </a:xfrm>
          <a:prstGeom prst="rect">
            <a:avLst/>
          </a:prstGeom>
        </p:spPr>
        <p:txBody>
          <a:bodyPr>
            <a:spAutoFit/>
          </a:bodyPr>
          <a:lstStyle/>
          <a:p>
            <a:pPr algn="just"/>
            <a:r>
              <a:rPr lang="en-US" sz="1400" dirty="0">
                <a:latin typeface="Times New Roman" panose="02020603050405020304" pitchFamily="18" charset="0"/>
                <a:cs typeface="Times New Roman" panose="02020603050405020304" pitchFamily="18" charset="0"/>
              </a:rPr>
              <a:t>There are over 1000 developers and 200 corporations who are sponsoring the work of the </a:t>
            </a:r>
            <a:r>
              <a:rPr lang="en-US" sz="1400" dirty="0" err="1">
                <a:latin typeface="Times New Roman" panose="02020603050405020304" pitchFamily="18" charset="0"/>
                <a:cs typeface="Times New Roman" panose="02020603050405020304" pitchFamily="18" charset="0"/>
              </a:rPr>
              <a:t>linux</a:t>
            </a:r>
            <a:r>
              <a:rPr lang="en-US" sz="1400" dirty="0">
                <a:latin typeface="Times New Roman" panose="02020603050405020304" pitchFamily="18" charset="0"/>
                <a:cs typeface="Times New Roman" panose="02020603050405020304" pitchFamily="18" charset="0"/>
              </a:rPr>
              <a:t> kernel development with the significant contributions being made from the individual developer community.</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 The Pareto principle, well known as the 80-20 rule is applicable to the contributions made by developer community.</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Even though there are over 1000 developers, top 10 developers have contributed to the 10% of the total changes and top 30 developers have contributed towards 22% of the total changes.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a:t>
            </a:r>
            <a:r>
              <a:rPr lang="en-US" sz="1400" dirty="0" smtClean="0">
                <a:latin typeface="Times New Roman" panose="02020603050405020304" pitchFamily="18" charset="0"/>
                <a:cs typeface="Times New Roman" panose="02020603050405020304" pitchFamily="18" charset="0"/>
              </a:rPr>
              <a:t>snapshot shows </a:t>
            </a:r>
            <a:r>
              <a:rPr lang="en-US" sz="1400" dirty="0">
                <a:latin typeface="Times New Roman" panose="02020603050405020304" pitchFamily="18" charset="0"/>
                <a:cs typeface="Times New Roman" panose="02020603050405020304" pitchFamily="18" charset="0"/>
              </a:rPr>
              <a:t>the top 10 contributors making 70% of the total changes to the </a:t>
            </a:r>
            <a:r>
              <a:rPr lang="en-US" sz="1400" dirty="0" smtClean="0">
                <a:latin typeface="Times New Roman" panose="02020603050405020304" pitchFamily="18" charset="0"/>
                <a:cs typeface="Times New Roman" panose="02020603050405020304" pitchFamily="18" charset="0"/>
              </a:rPr>
              <a:t>kernel</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“None” category represent individuals that are doing the kernel development work on their own interest without the financial benefit from any organization.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“Unknown” category represents developers whose corporate affiliation cannot be determined.</a:t>
            </a:r>
          </a:p>
          <a:p>
            <a:pPr algn="just"/>
            <a:endParaRPr lang="en-US" dirty="0">
              <a:latin typeface="Times New Roman" panose="02020603050405020304" pitchFamily="18" charset="0"/>
              <a:cs typeface="Times New Roman" panose="02020603050405020304" pitchFamily="18" charset="0"/>
            </a:endParaRPr>
          </a:p>
        </p:txBody>
      </p:sp>
      <p:pic>
        <p:nvPicPr>
          <p:cNvPr id="5" name="Picture 2" descr="im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447800"/>
            <a:ext cx="4456112"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Why Companies Support Kernel Development?</a:t>
            </a:r>
            <a:endParaRPr lang="en-US" dirty="0"/>
          </a:p>
        </p:txBody>
      </p:sp>
      <p:sp>
        <p:nvSpPr>
          <p:cNvPr id="3" name="Content Placeholder 2"/>
          <p:cNvSpPr>
            <a:spLocks noGrp="1"/>
          </p:cNvSpPr>
          <p:nvPr>
            <p:ph idx="1"/>
          </p:nvPr>
        </p:nvSpPr>
        <p:spPr>
          <a:xfrm>
            <a:off x="457200" y="1542288"/>
            <a:ext cx="8229600" cy="5010912"/>
          </a:xfrm>
        </p:spPr>
        <p:txBody>
          <a:bodyPr>
            <a:normAutofit fontScale="85000" lnSpcReduction="10000"/>
          </a:bodyPr>
          <a:lstStyle/>
          <a:p>
            <a:pPr algn="just"/>
            <a:r>
              <a:rPr lang="en-US" dirty="0" smtClean="0">
                <a:latin typeface="Times New Roman" panose="02020603050405020304" pitchFamily="18" charset="0"/>
                <a:cs typeface="Times New Roman" panose="02020603050405020304" pitchFamily="18" charset="0"/>
              </a:rPr>
              <a:t>Firms </a:t>
            </a:r>
            <a:r>
              <a:rPr lang="en-US" dirty="0">
                <a:latin typeface="Times New Roman" panose="02020603050405020304" pitchFamily="18" charset="0"/>
                <a:cs typeface="Times New Roman" panose="02020603050405020304" pitchFamily="18" charset="0"/>
              </a:rPr>
              <a:t>have their own self interests in supporting the kernel development of Linux because it provides competitive edge in the markets.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Companies like IBM, Intel etc., are working to ensure that Linux runs and performs well on their hardware enabling increased sales on the offerings that are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based.</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Distributors like </a:t>
            </a:r>
            <a:r>
              <a:rPr lang="en-US" dirty="0" err="1">
                <a:latin typeface="Times New Roman" panose="02020603050405020304" pitchFamily="18" charset="0"/>
                <a:cs typeface="Times New Roman" panose="02020603050405020304" pitchFamily="18" charset="0"/>
              </a:rPr>
              <a:t>RedHat</a:t>
            </a:r>
            <a:r>
              <a:rPr lang="en-US" dirty="0">
                <a:latin typeface="Times New Roman" panose="02020603050405020304" pitchFamily="18" charset="0"/>
                <a:cs typeface="Times New Roman" panose="02020603050405020304" pitchFamily="18" charset="0"/>
              </a:rPr>
              <a:t> and Novell have clear interests in making Linux kernel better and robust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Companies like Sony and Nokia are working because they ship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as a component of products in mobiles, television sets etc.,</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6097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Dominance in the Industry</a:t>
            </a:r>
            <a:endParaRPr lang="en-US" dirty="0"/>
          </a:p>
        </p:txBody>
      </p:sp>
      <p:pic>
        <p:nvPicPr>
          <p:cNvPr id="5" name="Picture 2" descr="img4"/>
          <p:cNvPicPr>
            <a:picLocks noChangeAspect="1" noChangeArrowheads="1"/>
          </p:cNvPicPr>
          <p:nvPr/>
        </p:nvPicPr>
        <p:blipFill rotWithShape="1">
          <a:blip r:embed="rId2">
            <a:extLst>
              <a:ext uri="{28A0092B-C50C-407E-A947-70E740481C1C}">
                <a14:useLocalDpi xmlns:a14="http://schemas.microsoft.com/office/drawing/2010/main" val="0"/>
              </a:ext>
            </a:extLst>
          </a:blip>
          <a:srcRect t="34317" b="21347"/>
          <a:stretch/>
        </p:blipFill>
        <p:spPr bwMode="auto">
          <a:xfrm>
            <a:off x="256309" y="1219200"/>
            <a:ext cx="4876800" cy="29925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9600" y="3048000"/>
            <a:ext cx="1266693" cy="646331"/>
          </a:xfrm>
          <a:prstGeom prst="rect">
            <a:avLst/>
          </a:prstGeom>
          <a:noFill/>
        </p:spPr>
        <p:txBody>
          <a:bodyPr wrap="none" rtlCol="0">
            <a:spAutoFit/>
          </a:bodyPr>
          <a:lstStyle/>
          <a:p>
            <a:r>
              <a:rPr lang="en-US" dirty="0" smtClean="0"/>
              <a:t>June 2011 </a:t>
            </a:r>
          </a:p>
          <a:p>
            <a:r>
              <a:rPr lang="en-US" dirty="0" smtClean="0"/>
              <a:t>Results</a:t>
            </a:r>
            <a:endParaRPr lang="en-US" dirty="0"/>
          </a:p>
        </p:txBody>
      </p:sp>
      <p:sp>
        <p:nvSpPr>
          <p:cNvPr id="7" name="Rectangle 6"/>
          <p:cNvSpPr/>
          <p:nvPr/>
        </p:nvSpPr>
        <p:spPr>
          <a:xfrm>
            <a:off x="5410200" y="1564481"/>
            <a:ext cx="3352800" cy="3693319"/>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Linux is no more limited to being a desktop operating system.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has made its way to the production environment across multiple industry verticals like Chemical and Petroleum, Education, Finance and so 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a:t>
            </a:r>
            <a:r>
              <a:rPr lang="en-US" dirty="0" smtClean="0">
                <a:latin typeface="Times New Roman" panose="02020603050405020304" pitchFamily="18" charset="0"/>
                <a:cs typeface="Times New Roman" panose="02020603050405020304" pitchFamily="18" charset="0"/>
              </a:rPr>
              <a:t>data (shown left) from </a:t>
            </a:r>
            <a:r>
              <a:rPr lang="en-US" dirty="0">
                <a:latin typeface="Times New Roman" panose="02020603050405020304" pitchFamily="18" charset="0"/>
                <a:cs typeface="Times New Roman" panose="02020603050405020304" pitchFamily="18" charset="0"/>
              </a:rPr>
              <a:t>Top500.org which shows the dominance of Linux in the Super Computing industry.</a:t>
            </a:r>
          </a:p>
        </p:txBody>
      </p:sp>
      <p:sp>
        <p:nvSpPr>
          <p:cNvPr id="8" name="Rectangle 7"/>
          <p:cNvSpPr/>
          <p:nvPr/>
        </p:nvSpPr>
        <p:spPr>
          <a:xfrm>
            <a:off x="609600" y="4114800"/>
            <a:ext cx="4572000" cy="2585323"/>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The Linux operating system is one of the largest and most successful open source projects that has proven open source development model is effective.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sheer quantum of developers contributing towards the improvement of Linux and the rate at which changes are incorporated is remarkable in the technological realm.</a:t>
            </a:r>
          </a:p>
        </p:txBody>
      </p:sp>
    </p:spTree>
    <p:extLst>
      <p:ext uri="{BB962C8B-B14F-4D97-AF65-F5344CB8AC3E}">
        <p14:creationId xmlns:p14="http://schemas.microsoft.com/office/powerpoint/2010/main" val="56974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Various Linux Distributions </a:t>
            </a:r>
            <a:br>
              <a:rPr lang="en-US" dirty="0" smtClean="0"/>
            </a:br>
            <a:r>
              <a:rPr lang="en-US" dirty="0" smtClean="0"/>
              <a:t>(Some Examples)</a:t>
            </a:r>
            <a:endParaRPr lang="en-US" dirty="0"/>
          </a:p>
        </p:txBody>
      </p:sp>
      <p:sp>
        <p:nvSpPr>
          <p:cNvPr id="6" name="Rectangle 5"/>
          <p:cNvSpPr/>
          <p:nvPr/>
        </p:nvSpPr>
        <p:spPr>
          <a:xfrm>
            <a:off x="4572000" y="1136073"/>
            <a:ext cx="3200400" cy="3429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a:t>RPM Based</a:t>
            </a:r>
          </a:p>
          <a:p>
            <a:pPr marL="742950" lvl="1" indent="-285750">
              <a:buFont typeface="Arial" panose="020B0604020202020204" pitchFamily="34" charset="0"/>
              <a:buChar char="•"/>
            </a:pPr>
            <a:r>
              <a:rPr lang="en-US" dirty="0"/>
              <a:t>Fedora Based</a:t>
            </a:r>
          </a:p>
          <a:p>
            <a:pPr marL="742950" lvl="1" indent="-285750">
              <a:buFont typeface="Arial" panose="020B0604020202020204" pitchFamily="34" charset="0"/>
              <a:buChar char="•"/>
            </a:pPr>
            <a:r>
              <a:rPr lang="en-US" dirty="0" err="1"/>
              <a:t>EduLinux</a:t>
            </a:r>
            <a:endParaRPr lang="en-US" dirty="0"/>
          </a:p>
          <a:p>
            <a:pPr marL="742950" lvl="1" indent="-285750">
              <a:buFont typeface="Arial" panose="020B0604020202020204" pitchFamily="34" charset="0"/>
              <a:buChar char="•"/>
            </a:pPr>
            <a:r>
              <a:rPr lang="en-US" dirty="0"/>
              <a:t>RHEL Based</a:t>
            </a:r>
          </a:p>
          <a:p>
            <a:pPr marL="1200150" lvl="2" indent="-285750">
              <a:buFont typeface="Arial" panose="020B0604020202020204" pitchFamily="34" charset="0"/>
              <a:buChar char="•"/>
            </a:pPr>
            <a:r>
              <a:rPr lang="en-US" dirty="0"/>
              <a:t>CentOS</a:t>
            </a:r>
          </a:p>
          <a:p>
            <a:pPr marL="1200150" lvl="2" indent="-285750">
              <a:buFont typeface="Arial" panose="020B0604020202020204" pitchFamily="34" charset="0"/>
              <a:buChar char="•"/>
            </a:pPr>
            <a:r>
              <a:rPr lang="en-US" dirty="0" err="1"/>
              <a:t>ClearOS</a:t>
            </a:r>
            <a:endParaRPr lang="en-US" dirty="0"/>
          </a:p>
          <a:p>
            <a:pPr marL="742950" lvl="1" indent="-285750">
              <a:buFont typeface="Arial" panose="020B0604020202020204" pitchFamily="34" charset="0"/>
              <a:buChar char="•"/>
            </a:pPr>
            <a:r>
              <a:rPr lang="en-US" dirty="0"/>
              <a:t>Miracle Linux</a:t>
            </a:r>
          </a:p>
          <a:p>
            <a:pPr marL="742950" lvl="1" indent="-285750">
              <a:buFont typeface="Arial" panose="020B0604020202020204" pitchFamily="34" charset="0"/>
              <a:buChar char="•"/>
            </a:pPr>
            <a:r>
              <a:rPr lang="en-US" dirty="0"/>
              <a:t>Berry Linux</a:t>
            </a:r>
          </a:p>
          <a:p>
            <a:pPr marL="742950" lvl="1" indent="-285750">
              <a:buFont typeface="Arial" panose="020B0604020202020204" pitchFamily="34" charset="0"/>
              <a:buChar char="•"/>
            </a:pPr>
            <a:r>
              <a:rPr lang="en-US" dirty="0" err="1"/>
              <a:t>openSuse</a:t>
            </a:r>
            <a:r>
              <a:rPr lang="en-US" dirty="0"/>
              <a:t> Based</a:t>
            </a:r>
          </a:p>
          <a:p>
            <a:pPr marL="1200150" lvl="2" indent="-285750">
              <a:buFont typeface="Arial" panose="020B0604020202020204" pitchFamily="34" charset="0"/>
              <a:buChar char="•"/>
            </a:pPr>
            <a:r>
              <a:rPr lang="en-US" dirty="0" err="1"/>
              <a:t>Linkat</a:t>
            </a:r>
            <a:endParaRPr lang="en-US" dirty="0"/>
          </a:p>
          <a:p>
            <a:pPr marL="1200150" lvl="2" indent="-285750">
              <a:buFont typeface="Arial" panose="020B0604020202020204" pitchFamily="34" charset="0"/>
              <a:buChar char="•"/>
            </a:pPr>
            <a:r>
              <a:rPr lang="en-US" dirty="0"/>
              <a:t>SUSE Desktop</a:t>
            </a:r>
          </a:p>
          <a:p>
            <a:pPr marL="1200150" lvl="2" indent="-285750">
              <a:buFont typeface="Arial" panose="020B0604020202020204" pitchFamily="34" charset="0"/>
              <a:buChar char="•"/>
            </a:pPr>
            <a:r>
              <a:rPr lang="en-US" dirty="0"/>
              <a:t>SUSE Server</a:t>
            </a:r>
          </a:p>
        </p:txBody>
      </p:sp>
      <p:sp>
        <p:nvSpPr>
          <p:cNvPr id="7" name="Rectangle 6"/>
          <p:cNvSpPr/>
          <p:nvPr/>
        </p:nvSpPr>
        <p:spPr>
          <a:xfrm>
            <a:off x="4572000" y="4800600"/>
            <a:ext cx="3200400" cy="14824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a:t>Gentoo Based</a:t>
            </a:r>
          </a:p>
          <a:p>
            <a:pPr marL="742950" lvl="1" indent="-285750">
              <a:buFont typeface="Arial" panose="020B0604020202020204" pitchFamily="34" charset="0"/>
              <a:buChar char="•"/>
            </a:pPr>
            <a:r>
              <a:rPr lang="en-US" dirty="0" err="1"/>
              <a:t>Gentoox</a:t>
            </a:r>
            <a:endParaRPr lang="en-US" dirty="0"/>
          </a:p>
          <a:p>
            <a:pPr marL="742950" lvl="1" indent="-285750">
              <a:buFont typeface="Arial" panose="020B0604020202020204" pitchFamily="34" charset="0"/>
              <a:buChar char="•"/>
            </a:pPr>
            <a:r>
              <a:rPr lang="en-US" dirty="0" err="1"/>
              <a:t>Ututo</a:t>
            </a:r>
            <a:endParaRPr lang="en-US" dirty="0"/>
          </a:p>
          <a:p>
            <a:pPr marL="742950" lvl="1" indent="-285750">
              <a:buFont typeface="Arial" panose="020B0604020202020204" pitchFamily="34" charset="0"/>
              <a:buChar char="•"/>
            </a:pPr>
            <a:r>
              <a:rPr lang="en-US" dirty="0"/>
              <a:t>CoreOS</a:t>
            </a:r>
          </a:p>
          <a:p>
            <a:pPr marL="742950" lvl="1" indent="-285750">
              <a:buFont typeface="Arial" panose="020B0604020202020204" pitchFamily="34" charset="0"/>
              <a:buChar char="•"/>
            </a:pPr>
            <a:r>
              <a:rPr lang="en-US" dirty="0" err="1" smtClean="0"/>
              <a:t>Funtoo</a:t>
            </a:r>
            <a:endParaRPr lang="en-US" dirty="0"/>
          </a:p>
        </p:txBody>
      </p:sp>
      <p:sp>
        <p:nvSpPr>
          <p:cNvPr id="8" name="Rectangle 7"/>
          <p:cNvSpPr/>
          <p:nvPr/>
        </p:nvSpPr>
        <p:spPr>
          <a:xfrm>
            <a:off x="616527" y="4800600"/>
            <a:ext cx="3200400" cy="190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err="1"/>
              <a:t>PacMan</a:t>
            </a:r>
            <a:r>
              <a:rPr lang="en-US" b="1" dirty="0"/>
              <a:t> Based</a:t>
            </a:r>
          </a:p>
          <a:p>
            <a:pPr marL="742950" lvl="1" indent="-285750">
              <a:buFont typeface="Arial" panose="020B0604020202020204" pitchFamily="34" charset="0"/>
              <a:buChar char="•"/>
            </a:pPr>
            <a:r>
              <a:rPr lang="en-US" dirty="0"/>
              <a:t>Chakra Linux</a:t>
            </a:r>
          </a:p>
          <a:p>
            <a:pPr marL="742950" lvl="1" indent="-285750">
              <a:buFont typeface="Arial" panose="020B0604020202020204" pitchFamily="34" charset="0"/>
              <a:buChar char="•"/>
            </a:pPr>
            <a:r>
              <a:rPr lang="en-US" dirty="0"/>
              <a:t>Arch  Based</a:t>
            </a:r>
          </a:p>
          <a:p>
            <a:pPr marL="1200150" lvl="2" indent="-285750">
              <a:buFont typeface="Arial" panose="020B0604020202020204" pitchFamily="34" charset="0"/>
              <a:buChar char="•"/>
            </a:pPr>
            <a:r>
              <a:rPr lang="en-US" dirty="0" err="1"/>
              <a:t>ArchBang</a:t>
            </a:r>
            <a:endParaRPr lang="en-US" dirty="0"/>
          </a:p>
          <a:p>
            <a:pPr marL="1200150" lvl="2" indent="-285750">
              <a:buFont typeface="Arial" panose="020B0604020202020204" pitchFamily="34" charset="0"/>
              <a:buChar char="•"/>
            </a:pPr>
            <a:r>
              <a:rPr lang="en-US" dirty="0" err="1"/>
              <a:t>Manjaro</a:t>
            </a:r>
            <a:endParaRPr lang="en-US" dirty="0"/>
          </a:p>
          <a:p>
            <a:pPr marL="1200150" lvl="2" indent="-285750">
              <a:buFont typeface="Arial" panose="020B0604020202020204" pitchFamily="34" charset="0"/>
              <a:buChar char="•"/>
            </a:pPr>
            <a:r>
              <a:rPr lang="en-US" dirty="0" err="1" smtClean="0"/>
              <a:t>Antergos</a:t>
            </a:r>
            <a:endParaRPr lang="en-US" dirty="0"/>
          </a:p>
        </p:txBody>
      </p:sp>
      <p:sp>
        <p:nvSpPr>
          <p:cNvPr id="9" name="Rectangle 8"/>
          <p:cNvSpPr/>
          <p:nvPr/>
        </p:nvSpPr>
        <p:spPr>
          <a:xfrm>
            <a:off x="616527" y="1593273"/>
            <a:ext cx="3200400" cy="2971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err="1"/>
              <a:t>Debian</a:t>
            </a:r>
            <a:r>
              <a:rPr lang="en-US" b="1" dirty="0"/>
              <a:t> Based</a:t>
            </a:r>
          </a:p>
          <a:p>
            <a:pPr marL="742950" lvl="1" indent="-285750">
              <a:buFont typeface="Arial" panose="020B0604020202020204" pitchFamily="34" charset="0"/>
              <a:buChar char="•"/>
            </a:pPr>
            <a:r>
              <a:rPr lang="en-US" dirty="0" err="1"/>
              <a:t>Knoppix</a:t>
            </a:r>
            <a:r>
              <a:rPr lang="en-US" dirty="0"/>
              <a:t> Based</a:t>
            </a:r>
          </a:p>
          <a:p>
            <a:pPr marL="1200150" lvl="2" indent="-285750">
              <a:buFont typeface="Arial" panose="020B0604020202020204" pitchFamily="34" charset="0"/>
              <a:buChar char="•"/>
            </a:pPr>
            <a:r>
              <a:rPr lang="en-US" dirty="0"/>
              <a:t>Feather Linux</a:t>
            </a:r>
          </a:p>
          <a:p>
            <a:pPr marL="1200150" lvl="2" indent="-285750">
              <a:buFont typeface="Arial" panose="020B0604020202020204" pitchFamily="34" charset="0"/>
              <a:buChar char="•"/>
            </a:pPr>
            <a:r>
              <a:rPr lang="en-US" dirty="0"/>
              <a:t>Damn Small Linux</a:t>
            </a:r>
          </a:p>
          <a:p>
            <a:pPr marL="742950" lvl="1" indent="-285750">
              <a:buFont typeface="Arial" panose="020B0604020202020204" pitchFamily="34" charset="0"/>
              <a:buChar char="•"/>
            </a:pPr>
            <a:r>
              <a:rPr lang="en-US" dirty="0"/>
              <a:t>Ubuntu Based </a:t>
            </a:r>
          </a:p>
          <a:p>
            <a:pPr marL="1200150" lvl="2" indent="-285750">
              <a:buFont typeface="Arial" panose="020B0604020202020204" pitchFamily="34" charset="0"/>
              <a:buChar char="•"/>
            </a:pPr>
            <a:r>
              <a:rPr lang="en-US" dirty="0"/>
              <a:t>Ubuntu GNOME</a:t>
            </a:r>
          </a:p>
          <a:p>
            <a:pPr marL="742950" lvl="1" indent="-285750">
              <a:buFont typeface="Arial" panose="020B0604020202020204" pitchFamily="34" charset="0"/>
              <a:buChar char="•"/>
            </a:pPr>
            <a:r>
              <a:rPr lang="en-US" dirty="0"/>
              <a:t>Ubuntu MATE</a:t>
            </a:r>
          </a:p>
          <a:p>
            <a:pPr marL="742950" lvl="1" indent="-285750">
              <a:buFont typeface="Arial" panose="020B0604020202020204" pitchFamily="34" charset="0"/>
              <a:buChar char="•"/>
            </a:pPr>
            <a:r>
              <a:rPr lang="en-US" dirty="0" err="1"/>
              <a:t>Lubuntu</a:t>
            </a:r>
            <a:endParaRPr lang="en-US" dirty="0"/>
          </a:p>
          <a:p>
            <a:pPr marL="742950" lvl="1" indent="-285750">
              <a:buFont typeface="Arial" panose="020B0604020202020204" pitchFamily="34" charset="0"/>
              <a:buChar char="•"/>
            </a:pPr>
            <a:r>
              <a:rPr lang="en-US" dirty="0" err="1"/>
              <a:t>Xubuntu</a:t>
            </a:r>
            <a:endParaRPr lang="en-US" dirty="0"/>
          </a:p>
        </p:txBody>
      </p:sp>
    </p:spTree>
    <p:extLst>
      <p:ext uri="{BB962C8B-B14F-4D97-AF65-F5344CB8AC3E}">
        <p14:creationId xmlns:p14="http://schemas.microsoft.com/office/powerpoint/2010/main" val="4244276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Shell</a:t>
            </a:r>
            <a:endParaRPr lang="en-US" dirty="0"/>
          </a:p>
        </p:txBody>
      </p:sp>
      <p:sp>
        <p:nvSpPr>
          <p:cNvPr id="3" name="Content Placeholder 2"/>
          <p:cNvSpPr>
            <a:spLocks noGrp="1"/>
          </p:cNvSpPr>
          <p:nvPr>
            <p:ph idx="1"/>
          </p:nvPr>
        </p:nvSpPr>
        <p:spPr>
          <a:xfrm>
            <a:off x="457200" y="1542288"/>
            <a:ext cx="8229600" cy="5010912"/>
          </a:xfrm>
        </p:spPr>
        <p:txBody>
          <a:bodyPr>
            <a:normAutofit fontScale="47500" lnSpcReduction="20000"/>
          </a:bodyPr>
          <a:lstStyle/>
          <a:p>
            <a:r>
              <a:rPr lang="en-US" dirty="0"/>
              <a:t>The shell is a user program or it is an environment provided for user interaction</a:t>
            </a:r>
            <a:r>
              <a:rPr lang="en-US" dirty="0" smtClean="0"/>
              <a:t>.</a:t>
            </a:r>
          </a:p>
          <a:p>
            <a:endParaRPr lang="en-US" dirty="0"/>
          </a:p>
          <a:p>
            <a:r>
              <a:rPr lang="en-US" dirty="0"/>
              <a:t>The shell accepts human readable commands and translates them into something the kernel can read and process.</a:t>
            </a:r>
            <a:endParaRPr lang="en-US" dirty="0" smtClean="0"/>
          </a:p>
          <a:p>
            <a:endParaRPr lang="en-US" dirty="0"/>
          </a:p>
          <a:p>
            <a:r>
              <a:rPr lang="en-US" dirty="0"/>
              <a:t>It is a command language interpreter that executes commands read from the standard input device such as keyboard or from a file</a:t>
            </a:r>
            <a:r>
              <a:rPr lang="en-US" dirty="0" smtClean="0"/>
              <a:t>.</a:t>
            </a:r>
          </a:p>
          <a:p>
            <a:endParaRPr lang="en-US" dirty="0"/>
          </a:p>
          <a:p>
            <a:r>
              <a:rPr lang="en-US" dirty="0"/>
              <a:t>The shell gets started when you log in or open a console (terminal).</a:t>
            </a:r>
          </a:p>
          <a:p>
            <a:r>
              <a:rPr lang="en-US" dirty="0"/>
              <a:t>Quick and dirty way to execute utilities</a:t>
            </a:r>
            <a:r>
              <a:rPr lang="en-US" dirty="0" smtClean="0"/>
              <a:t>.</a:t>
            </a:r>
          </a:p>
          <a:p>
            <a:endParaRPr lang="en-US" dirty="0"/>
          </a:p>
          <a:p>
            <a:r>
              <a:rPr lang="en-US" dirty="0"/>
              <a:t>The shell is not part of system kernel, but uses the system kernel to execute programs, create files etc</a:t>
            </a:r>
            <a:r>
              <a:rPr lang="en-US" dirty="0" smtClean="0"/>
              <a:t>.</a:t>
            </a:r>
          </a:p>
          <a:p>
            <a:endParaRPr lang="en-US" dirty="0"/>
          </a:p>
          <a:p>
            <a:r>
              <a:rPr lang="en-US" dirty="0"/>
              <a:t>Several shells are available for Linux including:</a:t>
            </a:r>
          </a:p>
          <a:p>
            <a:pPr lvl="1"/>
            <a:r>
              <a:rPr lang="en-US" dirty="0"/>
              <a:t>BASH ( Bourne-Again </a:t>
            </a:r>
            <a:r>
              <a:rPr lang="en-US" dirty="0" err="1"/>
              <a:t>SHell</a:t>
            </a:r>
            <a:r>
              <a:rPr lang="en-US" dirty="0"/>
              <a:t> ) - Most common shell in Linux. It's Open Source</a:t>
            </a:r>
            <a:r>
              <a:rPr lang="en-US" dirty="0" smtClean="0"/>
              <a:t>.</a:t>
            </a:r>
          </a:p>
          <a:p>
            <a:pPr lvl="1"/>
            <a:endParaRPr lang="en-US" dirty="0"/>
          </a:p>
          <a:p>
            <a:pPr lvl="1"/>
            <a:r>
              <a:rPr lang="en-US" dirty="0"/>
              <a:t>CSH (C </a:t>
            </a:r>
            <a:r>
              <a:rPr lang="en-US" dirty="0" err="1"/>
              <a:t>SHell</a:t>
            </a:r>
            <a:r>
              <a:rPr lang="en-US" dirty="0"/>
              <a:t>) - The C shell's syntax and usage are very similar to the C programming language</a:t>
            </a:r>
            <a:r>
              <a:rPr lang="en-US" dirty="0" smtClean="0"/>
              <a:t>.</a:t>
            </a:r>
          </a:p>
          <a:p>
            <a:pPr lvl="1"/>
            <a:endParaRPr lang="en-US" dirty="0"/>
          </a:p>
          <a:p>
            <a:pPr lvl="1"/>
            <a:r>
              <a:rPr lang="en-US" dirty="0"/>
              <a:t>KSH (</a:t>
            </a:r>
            <a:r>
              <a:rPr lang="en-US" dirty="0" err="1"/>
              <a:t>Korn</a:t>
            </a:r>
            <a:r>
              <a:rPr lang="en-US" dirty="0"/>
              <a:t> </a:t>
            </a:r>
            <a:r>
              <a:rPr lang="en-US" dirty="0" err="1"/>
              <a:t>SHell</a:t>
            </a:r>
            <a:r>
              <a:rPr lang="en-US" dirty="0"/>
              <a:t>) - Created by David </a:t>
            </a:r>
            <a:r>
              <a:rPr lang="en-US" dirty="0" err="1"/>
              <a:t>Korn</a:t>
            </a:r>
            <a:r>
              <a:rPr lang="en-US" dirty="0"/>
              <a:t> at </a:t>
            </a:r>
            <a:r>
              <a:rPr lang="en-US" dirty="0" err="1"/>
              <a:t>AT</a:t>
            </a:r>
            <a:r>
              <a:rPr lang="en-US" dirty="0"/>
              <a:t> &amp; T Bell Labs. The </a:t>
            </a:r>
            <a:r>
              <a:rPr lang="en-US" dirty="0" err="1"/>
              <a:t>Korn</a:t>
            </a:r>
            <a:r>
              <a:rPr lang="en-US" dirty="0"/>
              <a:t> Shell also was the base for the POSIX Shell standard specifications</a:t>
            </a:r>
            <a:r>
              <a:rPr lang="en-US" dirty="0" smtClean="0"/>
              <a:t>.</a:t>
            </a:r>
          </a:p>
          <a:p>
            <a:pPr lvl="1"/>
            <a:endParaRPr lang="en-US" dirty="0"/>
          </a:p>
          <a:p>
            <a:pPr lvl="1"/>
            <a:r>
              <a:rPr lang="en-US" dirty="0"/>
              <a:t>TCSH - It is an enhanced but completely compatible version of the Berkeley UNIX C shell (CSH).</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5230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Identify your shell</a:t>
            </a:r>
            <a:endParaRPr lang="en-US" dirty="0"/>
          </a:p>
        </p:txBody>
      </p:sp>
      <p:sp>
        <p:nvSpPr>
          <p:cNvPr id="3" name="Content Placeholder 2"/>
          <p:cNvSpPr>
            <a:spLocks noGrp="1"/>
          </p:cNvSpPr>
          <p:nvPr>
            <p:ph idx="1"/>
          </p:nvPr>
        </p:nvSpPr>
        <p:spPr>
          <a:xfrm>
            <a:off x="457200" y="1542288"/>
            <a:ext cx="8229600" cy="5010912"/>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endParaRPr lang="en-US" dirty="0"/>
          </a:p>
        </p:txBody>
      </p:sp>
      <p:sp>
        <p:nvSpPr>
          <p:cNvPr id="5" name="Rectangle 4"/>
          <p:cNvSpPr/>
          <p:nvPr/>
        </p:nvSpPr>
        <p:spPr>
          <a:xfrm>
            <a:off x="533400" y="1579418"/>
            <a:ext cx="3429000" cy="2133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echo</a:t>
            </a:r>
            <a:r>
              <a:rPr lang="en-US" dirty="0"/>
              <a:t> $SHELL </a:t>
            </a:r>
            <a:endParaRPr lang="en-US" dirty="0" smtClean="0"/>
          </a:p>
          <a:p>
            <a:endParaRPr lang="en-US" b="1" dirty="0"/>
          </a:p>
          <a:p>
            <a:endParaRPr lang="en-US" b="1" dirty="0" smtClean="0"/>
          </a:p>
          <a:p>
            <a:r>
              <a:rPr lang="en-US" b="1" dirty="0" err="1" smtClean="0"/>
              <a:t>ps</a:t>
            </a:r>
            <a:r>
              <a:rPr lang="en-US" dirty="0" smtClean="0"/>
              <a:t> </a:t>
            </a:r>
            <a:r>
              <a:rPr lang="en-US" dirty="0"/>
              <a:t>$$ </a:t>
            </a:r>
            <a:endParaRPr lang="en-US" dirty="0" smtClean="0"/>
          </a:p>
          <a:p>
            <a:endParaRPr lang="en-US" b="1" dirty="0" smtClean="0"/>
          </a:p>
          <a:p>
            <a:endParaRPr lang="en-US" b="1" dirty="0"/>
          </a:p>
          <a:p>
            <a:r>
              <a:rPr lang="en-US" b="1" dirty="0" err="1" smtClean="0"/>
              <a:t>ps</a:t>
            </a:r>
            <a:r>
              <a:rPr lang="en-US" dirty="0" smtClean="0"/>
              <a:t> </a:t>
            </a:r>
            <a:r>
              <a:rPr lang="en-US" dirty="0"/>
              <a:t>-p $$</a:t>
            </a:r>
            <a:endParaRPr lang="en-US" dirty="0">
              <a:solidFill>
                <a:srgbClr val="FF0000"/>
              </a:solidFill>
            </a:endParaRPr>
          </a:p>
        </p:txBody>
      </p:sp>
      <p:sp>
        <p:nvSpPr>
          <p:cNvPr id="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7A0874"/>
                </a:solidFill>
                <a:effectLst/>
                <a:latin typeface="Courier New" pitchFamily="49" charset="0"/>
                <a:cs typeface="Courier New" pitchFamily="49" charset="0"/>
              </a:rPr>
              <a:t>echo</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0" i="0" u="none" strike="noStrike" cap="none" normalizeH="0" baseline="0" smtClean="0">
                <a:ln>
                  <a:noFill/>
                </a:ln>
                <a:solidFill>
                  <a:srgbClr val="007800"/>
                </a:solidFill>
                <a:effectLst/>
                <a:latin typeface="Courier New" pitchFamily="49" charset="0"/>
                <a:cs typeface="Courier New" pitchFamily="49" charset="0"/>
              </a:rPr>
              <a:t>$SHELL</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1" i="0" u="none" strike="noStrike" cap="none" normalizeH="0" baseline="0" smtClean="0">
                <a:ln>
                  <a:noFill/>
                </a:ln>
                <a:solidFill>
                  <a:srgbClr val="C20CB9"/>
                </a:solidFill>
                <a:effectLst/>
                <a:latin typeface="Courier New" pitchFamily="49" charset="0"/>
                <a:cs typeface="Courier New" pitchFamily="49" charset="0"/>
              </a:rPr>
              <a:t>ps</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0" i="0" u="none" strike="noStrike" cap="none" normalizeH="0" baseline="0" smtClean="0">
                <a:ln>
                  <a:noFill/>
                </a:ln>
                <a:solidFill>
                  <a:srgbClr val="007800"/>
                </a:solidFill>
                <a:effectLst/>
                <a:latin typeface="Courier New" pitchFamily="49" charset="0"/>
                <a:cs typeface="Courier New" pitchFamily="49" charset="0"/>
              </a:rPr>
              <a:t>$$</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1" i="0" u="none" strike="noStrike" cap="none" normalizeH="0" baseline="0" smtClean="0">
                <a:ln>
                  <a:noFill/>
                </a:ln>
                <a:solidFill>
                  <a:srgbClr val="C20CB9"/>
                </a:solidFill>
                <a:effectLst/>
                <a:latin typeface="Courier New" pitchFamily="49" charset="0"/>
                <a:cs typeface="Courier New" pitchFamily="49" charset="0"/>
              </a:rPr>
              <a:t>ps</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0" i="0" u="none" strike="noStrike" cap="none" normalizeH="0" baseline="0" smtClean="0">
                <a:ln>
                  <a:noFill/>
                </a:ln>
                <a:solidFill>
                  <a:srgbClr val="660033"/>
                </a:solidFill>
                <a:effectLst/>
                <a:latin typeface="Courier New" pitchFamily="49" charset="0"/>
                <a:cs typeface="Courier New" pitchFamily="49" charset="0"/>
              </a:rPr>
              <a:t>-p</a:t>
            </a:r>
            <a:r>
              <a:rPr kumimoji="0" lang="en-US" altLang="en-US" sz="1000" b="0" i="0" u="none" strike="noStrike" cap="none" normalizeH="0" baseline="0" smtClean="0">
                <a:ln>
                  <a:noFill/>
                </a:ln>
                <a:solidFill>
                  <a:srgbClr val="000000"/>
                </a:solidFill>
                <a:effectLst/>
                <a:latin typeface="Courier New" pitchFamily="49" charset="0"/>
                <a:cs typeface="Courier New" pitchFamily="49" charset="0"/>
              </a:rPr>
              <a:t> </a:t>
            </a:r>
            <a:r>
              <a:rPr kumimoji="0" lang="en-US" altLang="en-US" sz="1000" b="0" i="0" u="none" strike="noStrike" cap="none" normalizeH="0" baseline="0" smtClean="0">
                <a:ln>
                  <a:noFill/>
                </a:ln>
                <a:solidFill>
                  <a:srgbClr val="007800"/>
                </a:solidFill>
                <a:effectLst/>
                <a:latin typeface="Courier New" pitchFamily="49" charset="0"/>
                <a:cs typeface="Courier New" pitchFamily="49" charset="0"/>
              </a:rPr>
              <a:t>$$</a:t>
            </a: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ounded Rectangle 6"/>
          <p:cNvSpPr/>
          <p:nvPr/>
        </p:nvSpPr>
        <p:spPr>
          <a:xfrm>
            <a:off x="4800600" y="3581400"/>
            <a:ext cx="2971800" cy="1828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lvl="0" fontAlgn="t">
              <a:spcBef>
                <a:spcPct val="0"/>
              </a:spcBef>
              <a:spcAft>
                <a:spcPct val="0"/>
              </a:spcAft>
            </a:pPr>
            <a:r>
              <a:rPr lang="en-US" altLang="en-US" b="1" dirty="0">
                <a:solidFill>
                  <a:srgbClr val="C20CB9"/>
                </a:solidFill>
                <a:latin typeface="Courier New" pitchFamily="49" charset="0"/>
                <a:cs typeface="Arial" pitchFamily="34" charset="0"/>
              </a:rPr>
              <a:t>cat</a:t>
            </a:r>
            <a:r>
              <a:rPr lang="en-US" altLang="en-US" dirty="0">
                <a:solidFill>
                  <a:srgbClr val="000000"/>
                </a:solidFill>
                <a:latin typeface="Courier New" pitchFamily="49" charset="0"/>
                <a:cs typeface="Arial" pitchFamily="34" charset="0"/>
              </a:rPr>
              <a:t> </a:t>
            </a:r>
            <a:r>
              <a:rPr lang="en-US" altLang="en-US" b="1" dirty="0">
                <a:solidFill>
                  <a:srgbClr val="000000"/>
                </a:solidFill>
                <a:latin typeface="Courier New" pitchFamily="49" charset="0"/>
                <a:cs typeface="Arial" pitchFamily="34" charset="0"/>
              </a:rPr>
              <a:t>/</a:t>
            </a:r>
            <a:r>
              <a:rPr lang="en-US" altLang="en-US" dirty="0" err="1">
                <a:solidFill>
                  <a:srgbClr val="000000"/>
                </a:solidFill>
                <a:latin typeface="Courier New" pitchFamily="49" charset="0"/>
                <a:cs typeface="Arial" pitchFamily="34" charset="0"/>
              </a:rPr>
              <a:t>etc</a:t>
            </a:r>
            <a:r>
              <a:rPr lang="en-US" altLang="en-US" b="1" dirty="0">
                <a:solidFill>
                  <a:srgbClr val="000000"/>
                </a:solidFill>
                <a:latin typeface="Courier New" pitchFamily="49" charset="0"/>
                <a:cs typeface="Arial" pitchFamily="34" charset="0"/>
              </a:rPr>
              <a:t>/</a:t>
            </a:r>
            <a:r>
              <a:rPr lang="en-US" altLang="en-US" dirty="0">
                <a:solidFill>
                  <a:srgbClr val="000000"/>
                </a:solidFill>
                <a:latin typeface="Courier New" pitchFamily="49" charset="0"/>
                <a:cs typeface="Arial" pitchFamily="34" charset="0"/>
              </a:rPr>
              <a:t>shells</a:t>
            </a:r>
            <a:r>
              <a:rPr lang="en-US" altLang="en-US" sz="1400" dirty="0">
                <a:solidFill>
                  <a:schemeClr val="tx1"/>
                </a:solidFill>
                <a:latin typeface="Arial" pitchFamily="34" charset="0"/>
                <a:cs typeface="Arial" pitchFamily="34" charset="0"/>
              </a:rPr>
              <a:t> </a:t>
            </a:r>
            <a:endParaRPr lang="en-US" altLang="en-US"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60200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Booting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5181600" cy="4975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586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Booting (in Detail)</a:t>
            </a:r>
            <a:endParaRPr lang="en-US" dirty="0"/>
          </a:p>
        </p:txBody>
      </p:sp>
      <p:sp>
        <p:nvSpPr>
          <p:cNvPr id="4" name="Content Placeholder 3"/>
          <p:cNvSpPr>
            <a:spLocks noGrp="1"/>
          </p:cNvSpPr>
          <p:nvPr>
            <p:ph idx="1"/>
          </p:nvPr>
        </p:nvSpPr>
        <p:spPr>
          <a:xfrm>
            <a:off x="457200" y="1524000"/>
            <a:ext cx="8229600" cy="4325112"/>
          </a:xfrm>
        </p:spPr>
        <p:txBody>
          <a:bodyPr>
            <a:normAutofit fontScale="55000" lnSpcReduction="20000"/>
          </a:bodyPr>
          <a:lstStyle/>
          <a:p>
            <a:pPr marL="109728" indent="0">
              <a:buNone/>
            </a:pPr>
            <a:r>
              <a:rPr lang="en-US" b="1" dirty="0"/>
              <a:t>1. BIOS</a:t>
            </a:r>
          </a:p>
          <a:p>
            <a:r>
              <a:rPr lang="en-US" dirty="0"/>
              <a:t>BIOS stands for Basic </a:t>
            </a:r>
            <a:r>
              <a:rPr lang="en-US" dirty="0" err="1"/>
              <a:t>Input/Output</a:t>
            </a:r>
            <a:r>
              <a:rPr lang="en-US" dirty="0"/>
              <a:t> System</a:t>
            </a:r>
          </a:p>
          <a:p>
            <a:r>
              <a:rPr lang="en-US" dirty="0"/>
              <a:t>Performs some system integrity checks</a:t>
            </a:r>
          </a:p>
          <a:p>
            <a:r>
              <a:rPr lang="en-US" dirty="0"/>
              <a:t>Searches, loads, and executes the boot loader program.</a:t>
            </a:r>
          </a:p>
          <a:p>
            <a:r>
              <a:rPr lang="en-US" dirty="0"/>
              <a:t>It looks for boot loader in floppy, </a:t>
            </a:r>
            <a:r>
              <a:rPr lang="en-US" dirty="0" err="1"/>
              <a:t>cd-rom</a:t>
            </a:r>
            <a:r>
              <a:rPr lang="en-US" dirty="0"/>
              <a:t>, or hard drive. You can press a key (typically F12 of F2, but it depends on your system) during the BIOS startup to change the boot sequence.</a:t>
            </a:r>
          </a:p>
          <a:p>
            <a:r>
              <a:rPr lang="en-US" dirty="0"/>
              <a:t>Once the boot loader program is detected and loaded into the memory, BIOS gives the control to it.</a:t>
            </a:r>
          </a:p>
          <a:p>
            <a:r>
              <a:rPr lang="en-US" dirty="0"/>
              <a:t>So, in simple terms BIOS loads and executes the MBR boot loader</a:t>
            </a:r>
            <a:r>
              <a:rPr lang="en-US" dirty="0" smtClean="0"/>
              <a:t>.</a:t>
            </a:r>
          </a:p>
          <a:p>
            <a:pPr marL="109728" indent="0">
              <a:buNone/>
            </a:pPr>
            <a:endParaRPr lang="en-US" dirty="0"/>
          </a:p>
          <a:p>
            <a:pPr marL="109728" indent="0">
              <a:buNone/>
            </a:pPr>
            <a:r>
              <a:rPr lang="en-US" b="1" dirty="0" smtClean="0"/>
              <a:t>2</a:t>
            </a:r>
            <a:r>
              <a:rPr lang="en-US" b="1" dirty="0"/>
              <a:t>. MBR</a:t>
            </a:r>
          </a:p>
          <a:p>
            <a:r>
              <a:rPr lang="en-US" dirty="0"/>
              <a:t>MBR stands for Master Boot Record.</a:t>
            </a:r>
          </a:p>
          <a:p>
            <a:r>
              <a:rPr lang="en-US" dirty="0"/>
              <a:t>It is located in the 1st sector of the bootable disk. Typically /dev/</a:t>
            </a:r>
            <a:r>
              <a:rPr lang="en-US" dirty="0" err="1"/>
              <a:t>hda</a:t>
            </a:r>
            <a:r>
              <a:rPr lang="en-US" dirty="0"/>
              <a:t>, or /dev/</a:t>
            </a:r>
            <a:r>
              <a:rPr lang="en-US" dirty="0" err="1"/>
              <a:t>sda</a:t>
            </a:r>
            <a:endParaRPr lang="en-US" dirty="0"/>
          </a:p>
          <a:p>
            <a:r>
              <a:rPr lang="en-US" dirty="0"/>
              <a:t>MBR is less than 512 bytes in size. This has three components 1) primary boot loader info in 1st 446 bytes 2) partition table info in next 64 bytes 3) </a:t>
            </a:r>
            <a:r>
              <a:rPr lang="en-US" dirty="0" err="1"/>
              <a:t>mbr</a:t>
            </a:r>
            <a:r>
              <a:rPr lang="en-US" dirty="0"/>
              <a:t> validation check in last 2 bytes.</a:t>
            </a:r>
          </a:p>
          <a:p>
            <a:r>
              <a:rPr lang="en-US" dirty="0"/>
              <a:t>It contains information about GRUB (or LILO in old systems).</a:t>
            </a:r>
          </a:p>
          <a:p>
            <a:r>
              <a:rPr lang="en-US" dirty="0"/>
              <a:t>So, in simple terms MBR loads and executes the GRUB boot loader</a:t>
            </a:r>
            <a:r>
              <a:rPr lang="en-US" dirty="0" smtClean="0"/>
              <a:t>.</a:t>
            </a:r>
            <a:endParaRPr lang="en-US" dirty="0"/>
          </a:p>
        </p:txBody>
      </p:sp>
    </p:spTree>
    <p:extLst>
      <p:ext uri="{BB962C8B-B14F-4D97-AF65-F5344CB8AC3E}">
        <p14:creationId xmlns:p14="http://schemas.microsoft.com/office/powerpoint/2010/main" val="1981629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a:t>Linux Booting (in Detail)</a:t>
            </a:r>
          </a:p>
        </p:txBody>
      </p:sp>
      <p:sp>
        <p:nvSpPr>
          <p:cNvPr id="4" name="Content Placeholder 3"/>
          <p:cNvSpPr>
            <a:spLocks noGrp="1"/>
          </p:cNvSpPr>
          <p:nvPr>
            <p:ph idx="1"/>
          </p:nvPr>
        </p:nvSpPr>
        <p:spPr>
          <a:xfrm>
            <a:off x="457200" y="1524000"/>
            <a:ext cx="8229600" cy="4325112"/>
          </a:xfrm>
        </p:spPr>
        <p:txBody>
          <a:bodyPr>
            <a:normAutofit fontScale="47500" lnSpcReduction="20000"/>
          </a:bodyPr>
          <a:lstStyle/>
          <a:p>
            <a:pPr marL="109728" indent="0">
              <a:buNone/>
            </a:pPr>
            <a:r>
              <a:rPr lang="en-US" b="1" dirty="0"/>
              <a:t>3. GRUB</a:t>
            </a:r>
          </a:p>
          <a:p>
            <a:r>
              <a:rPr lang="en-US" dirty="0"/>
              <a:t>GRUB stands for Grand Unified Bootloader.</a:t>
            </a:r>
          </a:p>
          <a:p>
            <a:r>
              <a:rPr lang="en-US" dirty="0"/>
              <a:t>If you have multiple kernel images installed on your system, you can choose which one to be executed.</a:t>
            </a:r>
          </a:p>
          <a:p>
            <a:r>
              <a:rPr lang="en-US" dirty="0"/>
              <a:t>GRUB displays a splash screen, waits for few seconds, if you don’t enter anything, it loads the default kernel image as specified in the grub configuration file.</a:t>
            </a:r>
          </a:p>
          <a:p>
            <a:r>
              <a:rPr lang="en-US" dirty="0"/>
              <a:t>GRUB has the knowledge of the filesystem (the older Linux loader LILO didn’t understand filesystem).</a:t>
            </a:r>
          </a:p>
          <a:p>
            <a:r>
              <a:rPr lang="en-US" dirty="0"/>
              <a:t>Grub configuration file is /boot/grub/</a:t>
            </a:r>
            <a:r>
              <a:rPr lang="en-US" dirty="0" err="1"/>
              <a:t>grub.conf</a:t>
            </a:r>
            <a:r>
              <a:rPr lang="en-US" dirty="0"/>
              <a:t> (/</a:t>
            </a:r>
            <a:r>
              <a:rPr lang="en-US" dirty="0" err="1"/>
              <a:t>etc</a:t>
            </a:r>
            <a:r>
              <a:rPr lang="en-US" dirty="0"/>
              <a:t>/</a:t>
            </a:r>
            <a:r>
              <a:rPr lang="en-US" dirty="0" err="1"/>
              <a:t>grub.conf</a:t>
            </a:r>
            <a:r>
              <a:rPr lang="en-US" dirty="0"/>
              <a:t> is a link to this). The following is sample </a:t>
            </a:r>
            <a:r>
              <a:rPr lang="en-US" dirty="0" err="1"/>
              <a:t>grub.conf</a:t>
            </a:r>
            <a:r>
              <a:rPr lang="en-US" dirty="0"/>
              <a:t> of CentOS.</a:t>
            </a:r>
          </a:p>
          <a:p>
            <a:r>
              <a:rPr lang="en-US" dirty="0"/>
              <a:t>#boot=/dev/</a:t>
            </a:r>
            <a:r>
              <a:rPr lang="en-US" dirty="0" err="1"/>
              <a:t>sda</a:t>
            </a:r>
            <a:r>
              <a:rPr lang="en-US" dirty="0"/>
              <a:t> default=0 timeout=5 </a:t>
            </a:r>
            <a:r>
              <a:rPr lang="en-US" dirty="0" err="1"/>
              <a:t>splashimage</a:t>
            </a:r>
            <a:r>
              <a:rPr lang="en-US" dirty="0"/>
              <a:t>=(hd0,0)/boot/grub/splash.xpm.gz </a:t>
            </a:r>
            <a:r>
              <a:rPr lang="en-US" dirty="0" err="1"/>
              <a:t>hiddenmenu</a:t>
            </a:r>
            <a:r>
              <a:rPr lang="en-US" dirty="0"/>
              <a:t> title CentOS (2.6.18-194.el5PAE) root (hd0,0) kernel /boot/vmlinuz-2.6.18-194.el5PAE </a:t>
            </a:r>
            <a:r>
              <a:rPr lang="en-US" dirty="0" err="1"/>
              <a:t>ro</a:t>
            </a:r>
            <a:r>
              <a:rPr lang="en-US" dirty="0"/>
              <a:t> root=LABEL=/ </a:t>
            </a:r>
            <a:r>
              <a:rPr lang="en-US" dirty="0" err="1"/>
              <a:t>initrd</a:t>
            </a:r>
            <a:r>
              <a:rPr lang="en-US" dirty="0"/>
              <a:t> /boot/initrd-2.6.18-194.el5PAE.imgAs you notice from the above info, it contains kernel and </a:t>
            </a:r>
            <a:r>
              <a:rPr lang="en-US" dirty="0" err="1"/>
              <a:t>initrd</a:t>
            </a:r>
            <a:r>
              <a:rPr lang="en-US" dirty="0"/>
              <a:t> image.</a:t>
            </a:r>
          </a:p>
          <a:p>
            <a:r>
              <a:rPr lang="en-US" dirty="0"/>
              <a:t>So, in simple terms GRUB just loads and executes Kernel and </a:t>
            </a:r>
            <a:r>
              <a:rPr lang="en-US" dirty="0" err="1"/>
              <a:t>initrd</a:t>
            </a:r>
            <a:r>
              <a:rPr lang="en-US" dirty="0"/>
              <a:t> </a:t>
            </a:r>
            <a:r>
              <a:rPr lang="en-US" dirty="0" smtClean="0"/>
              <a:t>images.</a:t>
            </a:r>
          </a:p>
          <a:p>
            <a:endParaRPr lang="en-US" b="1" dirty="0"/>
          </a:p>
          <a:p>
            <a:pPr marL="109728" indent="0">
              <a:buNone/>
            </a:pPr>
            <a:r>
              <a:rPr lang="en-US" b="1" dirty="0" smtClean="0"/>
              <a:t>4</a:t>
            </a:r>
            <a:r>
              <a:rPr lang="en-US" b="1" dirty="0"/>
              <a:t>. Kernel</a:t>
            </a:r>
          </a:p>
          <a:p>
            <a:r>
              <a:rPr lang="en-US" dirty="0"/>
              <a:t>Mounts the root file system as specified in the “root=” in </a:t>
            </a:r>
            <a:r>
              <a:rPr lang="en-US" dirty="0" err="1"/>
              <a:t>grub.conf</a:t>
            </a:r>
            <a:endParaRPr lang="en-US" dirty="0"/>
          </a:p>
          <a:p>
            <a:r>
              <a:rPr lang="en-US" dirty="0"/>
              <a:t>Kernel executes the /</a:t>
            </a:r>
            <a:r>
              <a:rPr lang="en-US" dirty="0" err="1"/>
              <a:t>sbin</a:t>
            </a:r>
            <a:r>
              <a:rPr lang="en-US" dirty="0"/>
              <a:t>/</a:t>
            </a:r>
            <a:r>
              <a:rPr lang="en-US" dirty="0" err="1"/>
              <a:t>init</a:t>
            </a:r>
            <a:r>
              <a:rPr lang="en-US" dirty="0"/>
              <a:t> program</a:t>
            </a:r>
          </a:p>
          <a:p>
            <a:r>
              <a:rPr lang="en-US" dirty="0"/>
              <a:t>Since </a:t>
            </a:r>
            <a:r>
              <a:rPr lang="en-US" dirty="0" err="1"/>
              <a:t>init</a:t>
            </a:r>
            <a:r>
              <a:rPr lang="en-US" dirty="0"/>
              <a:t> was the 1st program to be executed by Linux Kernel, it has the process id (PID) of 1. Do a ‘</a:t>
            </a:r>
            <a:r>
              <a:rPr lang="en-US" dirty="0" err="1"/>
              <a:t>ps</a:t>
            </a:r>
            <a:r>
              <a:rPr lang="en-US" dirty="0"/>
              <a:t> -</a:t>
            </a:r>
            <a:r>
              <a:rPr lang="en-US" dirty="0" err="1"/>
              <a:t>ef</a:t>
            </a:r>
            <a:r>
              <a:rPr lang="en-US" dirty="0"/>
              <a:t> | grep </a:t>
            </a:r>
            <a:r>
              <a:rPr lang="en-US" dirty="0" err="1"/>
              <a:t>init</a:t>
            </a:r>
            <a:r>
              <a:rPr lang="en-US" dirty="0"/>
              <a:t>’ and check the </a:t>
            </a:r>
            <a:r>
              <a:rPr lang="en-US" dirty="0" err="1"/>
              <a:t>pid</a:t>
            </a:r>
            <a:r>
              <a:rPr lang="en-US" dirty="0"/>
              <a:t>.</a:t>
            </a:r>
          </a:p>
          <a:p>
            <a:r>
              <a:rPr lang="en-US" dirty="0" err="1"/>
              <a:t>initrd</a:t>
            </a:r>
            <a:r>
              <a:rPr lang="en-US" dirty="0"/>
              <a:t> stands for Initial RAM Disk.</a:t>
            </a:r>
          </a:p>
          <a:p>
            <a:r>
              <a:rPr lang="en-US" dirty="0" err="1"/>
              <a:t>initrd</a:t>
            </a:r>
            <a:r>
              <a:rPr lang="en-US" dirty="0"/>
              <a:t> is used by kernel as temporary root file system until kernel is booted and the real root file system is mounted. It also contains necessary drivers compiled inside, which helps it to access the hard drive partitions, and other hardware</a:t>
            </a:r>
            <a:r>
              <a:rPr lang="en-US" dirty="0" smtClean="0"/>
              <a:t>.</a:t>
            </a:r>
            <a:endParaRPr lang="en-US" dirty="0"/>
          </a:p>
        </p:txBody>
      </p:sp>
    </p:spTree>
    <p:extLst>
      <p:ext uri="{BB962C8B-B14F-4D97-AF65-F5344CB8AC3E}">
        <p14:creationId xmlns:p14="http://schemas.microsoft.com/office/powerpoint/2010/main" val="1363253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05200"/>
            <a:ext cx="8229600" cy="1066800"/>
          </a:xfrm>
        </p:spPr>
        <p:txBody>
          <a:bodyPr/>
          <a:lstStyle/>
          <a:p>
            <a:r>
              <a:rPr lang="en-US" dirty="0" smtClean="0"/>
              <a:t>Case Study1: Mozilla</a:t>
            </a:r>
            <a:endParaRPr lang="en-US" dirty="0"/>
          </a:p>
        </p:txBody>
      </p:sp>
    </p:spTree>
    <p:extLst>
      <p:ext uri="{BB962C8B-B14F-4D97-AF65-F5344CB8AC3E}">
        <p14:creationId xmlns:p14="http://schemas.microsoft.com/office/powerpoint/2010/main" val="3065395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a:t>Linux Booting (in Detail)</a:t>
            </a:r>
          </a:p>
        </p:txBody>
      </p:sp>
      <p:sp>
        <p:nvSpPr>
          <p:cNvPr id="4" name="Content Placeholder 3"/>
          <p:cNvSpPr>
            <a:spLocks noGrp="1"/>
          </p:cNvSpPr>
          <p:nvPr>
            <p:ph idx="1"/>
          </p:nvPr>
        </p:nvSpPr>
        <p:spPr>
          <a:xfrm>
            <a:off x="457200" y="1524000"/>
            <a:ext cx="8229600" cy="4953000"/>
          </a:xfrm>
        </p:spPr>
        <p:txBody>
          <a:bodyPr>
            <a:normAutofit fontScale="70000" lnSpcReduction="20000"/>
          </a:bodyPr>
          <a:lstStyle/>
          <a:p>
            <a:pPr marL="109728" indent="0">
              <a:buNone/>
            </a:pPr>
            <a:r>
              <a:rPr lang="en-US" b="1" dirty="0"/>
              <a:t>5. </a:t>
            </a:r>
            <a:r>
              <a:rPr lang="en-US" b="1" dirty="0" err="1"/>
              <a:t>Init</a:t>
            </a:r>
            <a:endParaRPr lang="en-US" b="1" dirty="0"/>
          </a:p>
          <a:p>
            <a:r>
              <a:rPr lang="en-US" dirty="0"/>
              <a:t>Looks at the /</a:t>
            </a:r>
            <a:r>
              <a:rPr lang="en-US" dirty="0" err="1"/>
              <a:t>etc</a:t>
            </a:r>
            <a:r>
              <a:rPr lang="en-US" dirty="0"/>
              <a:t>/</a:t>
            </a:r>
            <a:r>
              <a:rPr lang="en-US" dirty="0" err="1"/>
              <a:t>inittab</a:t>
            </a:r>
            <a:r>
              <a:rPr lang="en-US" dirty="0"/>
              <a:t> file to decide the Linux run level.</a:t>
            </a:r>
          </a:p>
          <a:p>
            <a:r>
              <a:rPr lang="en-US" dirty="0"/>
              <a:t>Following are the available run levels</a:t>
            </a:r>
          </a:p>
          <a:p>
            <a:pPr lvl="1"/>
            <a:r>
              <a:rPr lang="en-US" dirty="0"/>
              <a:t>0 – halt</a:t>
            </a:r>
          </a:p>
          <a:p>
            <a:pPr lvl="1"/>
            <a:r>
              <a:rPr lang="en-US" dirty="0"/>
              <a:t>1 – Single user mode</a:t>
            </a:r>
          </a:p>
          <a:p>
            <a:pPr lvl="1"/>
            <a:r>
              <a:rPr lang="en-US" dirty="0"/>
              <a:t>2 – Multiuser, without NFS</a:t>
            </a:r>
          </a:p>
          <a:p>
            <a:pPr lvl="1"/>
            <a:r>
              <a:rPr lang="en-US" dirty="0"/>
              <a:t>3 – Full multiuser mode</a:t>
            </a:r>
          </a:p>
          <a:p>
            <a:pPr lvl="1"/>
            <a:r>
              <a:rPr lang="en-US" dirty="0"/>
              <a:t>4 – unused</a:t>
            </a:r>
          </a:p>
          <a:p>
            <a:pPr lvl="1"/>
            <a:r>
              <a:rPr lang="en-US" dirty="0"/>
              <a:t>5 – X11</a:t>
            </a:r>
          </a:p>
          <a:p>
            <a:pPr lvl="1"/>
            <a:r>
              <a:rPr lang="en-US" dirty="0"/>
              <a:t>6 – reboot</a:t>
            </a:r>
          </a:p>
          <a:p>
            <a:r>
              <a:rPr lang="en-US" dirty="0" err="1"/>
              <a:t>Init</a:t>
            </a:r>
            <a:r>
              <a:rPr lang="en-US" dirty="0"/>
              <a:t> identifies the default </a:t>
            </a:r>
            <a:r>
              <a:rPr lang="en-US" dirty="0" err="1"/>
              <a:t>initlevel</a:t>
            </a:r>
            <a:r>
              <a:rPr lang="en-US" dirty="0"/>
              <a:t> from /</a:t>
            </a:r>
            <a:r>
              <a:rPr lang="en-US" dirty="0" err="1"/>
              <a:t>etc</a:t>
            </a:r>
            <a:r>
              <a:rPr lang="en-US" dirty="0"/>
              <a:t>/</a:t>
            </a:r>
            <a:r>
              <a:rPr lang="en-US" dirty="0" err="1"/>
              <a:t>inittab</a:t>
            </a:r>
            <a:r>
              <a:rPr lang="en-US" dirty="0"/>
              <a:t> and uses that to load all appropriate program.</a:t>
            </a:r>
          </a:p>
          <a:p>
            <a:r>
              <a:rPr lang="en-US" dirty="0"/>
              <a:t>Execute ‘grep </a:t>
            </a:r>
            <a:r>
              <a:rPr lang="en-US" dirty="0" err="1"/>
              <a:t>initdefault</a:t>
            </a:r>
            <a:r>
              <a:rPr lang="en-US" dirty="0"/>
              <a:t> /</a:t>
            </a:r>
            <a:r>
              <a:rPr lang="en-US" dirty="0" err="1"/>
              <a:t>etc</a:t>
            </a:r>
            <a:r>
              <a:rPr lang="en-US" dirty="0"/>
              <a:t>/</a:t>
            </a:r>
            <a:r>
              <a:rPr lang="en-US" dirty="0" err="1"/>
              <a:t>inittab</a:t>
            </a:r>
            <a:r>
              <a:rPr lang="en-US" dirty="0"/>
              <a:t>’ on your system to identify the default run level</a:t>
            </a:r>
          </a:p>
          <a:p>
            <a:r>
              <a:rPr lang="en-US" dirty="0"/>
              <a:t>If you want to get into trouble, you can set the default run level to 0 or 6. Since you know what 0 and 6 means, probably you might not do that.</a:t>
            </a:r>
          </a:p>
          <a:p>
            <a:r>
              <a:rPr lang="en-US" dirty="0"/>
              <a:t>Typically you would set the default run level to either 3 or 5.</a:t>
            </a:r>
          </a:p>
          <a:p>
            <a:pPr marL="109728" indent="0">
              <a:buNone/>
            </a:pPr>
            <a:endParaRPr lang="en-US" b="1" dirty="0" smtClean="0"/>
          </a:p>
          <a:p>
            <a:endParaRPr lang="en-US" dirty="0"/>
          </a:p>
          <a:p>
            <a:endParaRPr lang="en-US" dirty="0"/>
          </a:p>
          <a:p>
            <a:endParaRPr lang="en-US" dirty="0"/>
          </a:p>
        </p:txBody>
      </p:sp>
    </p:spTree>
    <p:extLst>
      <p:ext uri="{BB962C8B-B14F-4D97-AF65-F5344CB8AC3E}">
        <p14:creationId xmlns:p14="http://schemas.microsoft.com/office/powerpoint/2010/main" val="1029698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a:t>Linux Booting (in Detail)</a:t>
            </a:r>
          </a:p>
        </p:txBody>
      </p:sp>
      <p:sp>
        <p:nvSpPr>
          <p:cNvPr id="4" name="Content Placeholder 3"/>
          <p:cNvSpPr>
            <a:spLocks noGrp="1"/>
          </p:cNvSpPr>
          <p:nvPr>
            <p:ph idx="1"/>
          </p:nvPr>
        </p:nvSpPr>
        <p:spPr>
          <a:xfrm>
            <a:off x="457200" y="1524000"/>
            <a:ext cx="8229600" cy="4953000"/>
          </a:xfrm>
        </p:spPr>
        <p:txBody>
          <a:bodyPr>
            <a:normAutofit fontScale="55000" lnSpcReduction="20000"/>
          </a:bodyPr>
          <a:lstStyle/>
          <a:p>
            <a:pPr marL="109728" indent="0">
              <a:buNone/>
            </a:pPr>
            <a:r>
              <a:rPr lang="en-US" b="1" dirty="0" smtClean="0"/>
              <a:t>6</a:t>
            </a:r>
            <a:r>
              <a:rPr lang="en-US" b="1" dirty="0"/>
              <a:t>. </a:t>
            </a:r>
            <a:r>
              <a:rPr lang="en-US" b="1" dirty="0" err="1"/>
              <a:t>Runlevel</a:t>
            </a:r>
            <a:r>
              <a:rPr lang="en-US" b="1" dirty="0"/>
              <a:t> programs</a:t>
            </a:r>
          </a:p>
          <a:p>
            <a:r>
              <a:rPr lang="en-US" dirty="0"/>
              <a:t>When the Linux system is booting up, you might see various services getting started. For example, it might say “starting </a:t>
            </a:r>
            <a:r>
              <a:rPr lang="en-US" dirty="0" err="1"/>
              <a:t>sendmail</a:t>
            </a:r>
            <a:r>
              <a:rPr lang="en-US" dirty="0"/>
              <a:t> …. OK”. Those are the </a:t>
            </a:r>
            <a:r>
              <a:rPr lang="en-US" dirty="0" err="1"/>
              <a:t>runlevel</a:t>
            </a:r>
            <a:r>
              <a:rPr lang="en-US" dirty="0"/>
              <a:t> programs, executed from the run level directory as defined by your run level.</a:t>
            </a:r>
          </a:p>
          <a:p>
            <a:r>
              <a:rPr lang="en-US" dirty="0"/>
              <a:t>Depending on your default </a:t>
            </a:r>
            <a:r>
              <a:rPr lang="en-US" dirty="0" err="1"/>
              <a:t>init</a:t>
            </a:r>
            <a:r>
              <a:rPr lang="en-US" dirty="0"/>
              <a:t> level setting, the system will execute the programs from one of the following directories.</a:t>
            </a:r>
          </a:p>
          <a:p>
            <a:pPr lvl="1"/>
            <a:r>
              <a:rPr lang="en-US" dirty="0"/>
              <a:t>Run level 0 – /</a:t>
            </a:r>
            <a:r>
              <a:rPr lang="en-US" dirty="0" err="1"/>
              <a:t>etc</a:t>
            </a:r>
            <a:r>
              <a:rPr lang="en-US" dirty="0"/>
              <a:t>/</a:t>
            </a:r>
            <a:r>
              <a:rPr lang="en-US" dirty="0" err="1"/>
              <a:t>rc.d</a:t>
            </a:r>
            <a:r>
              <a:rPr lang="en-US" dirty="0"/>
              <a:t>/rc0.d/</a:t>
            </a:r>
          </a:p>
          <a:p>
            <a:pPr lvl="1"/>
            <a:r>
              <a:rPr lang="en-US" dirty="0"/>
              <a:t>Run level 1 – /</a:t>
            </a:r>
            <a:r>
              <a:rPr lang="en-US" dirty="0" err="1"/>
              <a:t>etc</a:t>
            </a:r>
            <a:r>
              <a:rPr lang="en-US" dirty="0"/>
              <a:t>/</a:t>
            </a:r>
            <a:r>
              <a:rPr lang="en-US" dirty="0" err="1"/>
              <a:t>rc.d</a:t>
            </a:r>
            <a:r>
              <a:rPr lang="en-US" dirty="0"/>
              <a:t>/rc1.d/</a:t>
            </a:r>
          </a:p>
          <a:p>
            <a:pPr lvl="1"/>
            <a:r>
              <a:rPr lang="en-US" dirty="0"/>
              <a:t>Run level 2 – /</a:t>
            </a:r>
            <a:r>
              <a:rPr lang="en-US" dirty="0" err="1"/>
              <a:t>etc</a:t>
            </a:r>
            <a:r>
              <a:rPr lang="en-US" dirty="0"/>
              <a:t>/</a:t>
            </a:r>
            <a:r>
              <a:rPr lang="en-US" dirty="0" err="1"/>
              <a:t>rc.d</a:t>
            </a:r>
            <a:r>
              <a:rPr lang="en-US" dirty="0"/>
              <a:t>/rc2.d/</a:t>
            </a:r>
          </a:p>
          <a:p>
            <a:pPr lvl="1"/>
            <a:r>
              <a:rPr lang="en-US" dirty="0"/>
              <a:t>Run level 3 – /</a:t>
            </a:r>
            <a:r>
              <a:rPr lang="en-US" dirty="0" err="1"/>
              <a:t>etc</a:t>
            </a:r>
            <a:r>
              <a:rPr lang="en-US" dirty="0"/>
              <a:t>/</a:t>
            </a:r>
            <a:r>
              <a:rPr lang="en-US" dirty="0" err="1"/>
              <a:t>rc.d</a:t>
            </a:r>
            <a:r>
              <a:rPr lang="en-US" dirty="0"/>
              <a:t>/rc3.d/</a:t>
            </a:r>
          </a:p>
          <a:p>
            <a:pPr lvl="1"/>
            <a:r>
              <a:rPr lang="en-US" dirty="0"/>
              <a:t>Run level 4 – /</a:t>
            </a:r>
            <a:r>
              <a:rPr lang="en-US" dirty="0" err="1"/>
              <a:t>etc</a:t>
            </a:r>
            <a:r>
              <a:rPr lang="en-US" dirty="0"/>
              <a:t>/</a:t>
            </a:r>
            <a:r>
              <a:rPr lang="en-US" dirty="0" err="1"/>
              <a:t>rc.d</a:t>
            </a:r>
            <a:r>
              <a:rPr lang="en-US" dirty="0"/>
              <a:t>/rc4.d/</a:t>
            </a:r>
          </a:p>
          <a:p>
            <a:pPr lvl="1"/>
            <a:r>
              <a:rPr lang="en-US" dirty="0"/>
              <a:t>Run level 5 – /</a:t>
            </a:r>
            <a:r>
              <a:rPr lang="en-US" dirty="0" err="1"/>
              <a:t>etc</a:t>
            </a:r>
            <a:r>
              <a:rPr lang="en-US" dirty="0"/>
              <a:t>/</a:t>
            </a:r>
            <a:r>
              <a:rPr lang="en-US" dirty="0" err="1"/>
              <a:t>rc.d</a:t>
            </a:r>
            <a:r>
              <a:rPr lang="en-US" dirty="0"/>
              <a:t>/rc5.d/</a:t>
            </a:r>
          </a:p>
          <a:p>
            <a:pPr lvl="1"/>
            <a:r>
              <a:rPr lang="en-US" dirty="0"/>
              <a:t>Run level 6 – /</a:t>
            </a:r>
            <a:r>
              <a:rPr lang="en-US" dirty="0" err="1"/>
              <a:t>etc</a:t>
            </a:r>
            <a:r>
              <a:rPr lang="en-US" dirty="0"/>
              <a:t>/</a:t>
            </a:r>
            <a:r>
              <a:rPr lang="en-US" dirty="0" err="1"/>
              <a:t>rc.d</a:t>
            </a:r>
            <a:r>
              <a:rPr lang="en-US" dirty="0"/>
              <a:t>/rc6.d/</a:t>
            </a:r>
          </a:p>
          <a:p>
            <a:r>
              <a:rPr lang="en-US" dirty="0"/>
              <a:t>Please note that there are also symbolic links available for these directory under /</a:t>
            </a:r>
            <a:r>
              <a:rPr lang="en-US" dirty="0" err="1"/>
              <a:t>etc</a:t>
            </a:r>
            <a:r>
              <a:rPr lang="en-US" dirty="0"/>
              <a:t> directly. So, /</a:t>
            </a:r>
            <a:r>
              <a:rPr lang="en-US" dirty="0" err="1"/>
              <a:t>etc</a:t>
            </a:r>
            <a:r>
              <a:rPr lang="en-US" dirty="0"/>
              <a:t>/rc0.d is linked to /</a:t>
            </a:r>
            <a:r>
              <a:rPr lang="en-US" dirty="0" err="1"/>
              <a:t>etc</a:t>
            </a:r>
            <a:r>
              <a:rPr lang="en-US" dirty="0"/>
              <a:t>/</a:t>
            </a:r>
            <a:r>
              <a:rPr lang="en-US" dirty="0" err="1"/>
              <a:t>rc.d</a:t>
            </a:r>
            <a:r>
              <a:rPr lang="en-US" dirty="0"/>
              <a:t>/rc0.d.</a:t>
            </a:r>
          </a:p>
          <a:p>
            <a:r>
              <a:rPr lang="en-US" dirty="0"/>
              <a:t>Under the /</a:t>
            </a:r>
            <a:r>
              <a:rPr lang="en-US" dirty="0" err="1"/>
              <a:t>etc</a:t>
            </a:r>
            <a:r>
              <a:rPr lang="en-US" dirty="0"/>
              <a:t>/</a:t>
            </a:r>
            <a:r>
              <a:rPr lang="en-US" dirty="0" err="1"/>
              <a:t>rc.d</a:t>
            </a:r>
            <a:r>
              <a:rPr lang="en-US" dirty="0"/>
              <a:t>/</a:t>
            </a:r>
            <a:r>
              <a:rPr lang="en-US" dirty="0" err="1"/>
              <a:t>rc</a:t>
            </a:r>
            <a:r>
              <a:rPr lang="en-US" dirty="0"/>
              <a:t>*.d/ directories, you would see programs that start with S and K.</a:t>
            </a:r>
          </a:p>
          <a:p>
            <a:r>
              <a:rPr lang="en-US" dirty="0"/>
              <a:t>Programs starts with S are used during startup. S for startup.</a:t>
            </a:r>
          </a:p>
          <a:p>
            <a:r>
              <a:rPr lang="en-US" dirty="0"/>
              <a:t>Programs starts with K are used during shutdown. K for kill.</a:t>
            </a:r>
          </a:p>
          <a:p>
            <a:r>
              <a:rPr lang="en-US" dirty="0"/>
              <a:t>There are numbers right next to S and K in the program names. Those are the sequence number in which the programs should be started or killed.</a:t>
            </a:r>
          </a:p>
          <a:p>
            <a:r>
              <a:rPr lang="en-US" dirty="0"/>
              <a:t>For example, S12syslog is to start the syslog </a:t>
            </a:r>
            <a:r>
              <a:rPr lang="en-US" dirty="0" err="1"/>
              <a:t>deamon</a:t>
            </a:r>
            <a:r>
              <a:rPr lang="en-US" dirty="0"/>
              <a:t>, which has the sequence number of 12. S80sendmail is to start the </a:t>
            </a:r>
            <a:r>
              <a:rPr lang="en-US" dirty="0" err="1"/>
              <a:t>sendmail</a:t>
            </a:r>
            <a:r>
              <a:rPr lang="en-US" dirty="0"/>
              <a:t> daemon, which has the sequence number of 80. So, syslog program will be started before </a:t>
            </a:r>
            <a:r>
              <a:rPr lang="en-US" dirty="0" err="1"/>
              <a:t>sendmail</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3747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Building the Linux Kernel</a:t>
            </a:r>
            <a:endParaRPr lang="en-US" dirty="0"/>
          </a:p>
        </p:txBody>
      </p:sp>
      <p:graphicFrame>
        <p:nvGraphicFramePr>
          <p:cNvPr id="3" name="Diagram 2"/>
          <p:cNvGraphicFramePr/>
          <p:nvPr>
            <p:extLst>
              <p:ext uri="{D42A27DB-BD31-4B8C-83A1-F6EECF244321}">
                <p14:modId xmlns:p14="http://schemas.microsoft.com/office/powerpoint/2010/main" val="4018859320"/>
              </p:ext>
            </p:extLst>
          </p:nvPr>
        </p:nvGraphicFramePr>
        <p:xfrm>
          <a:off x="304800" y="1447800"/>
          <a:ext cx="70866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239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Linux Installation – </a:t>
            </a:r>
            <a:br>
              <a:rPr lang="en-US" dirty="0" smtClean="0"/>
            </a:br>
            <a:r>
              <a:rPr lang="en-US" dirty="0" smtClean="0"/>
              <a:t>Minimum Requirements</a:t>
            </a:r>
            <a:endParaRPr lang="en-US" dirty="0"/>
          </a:p>
        </p:txBody>
      </p:sp>
      <p:sp>
        <p:nvSpPr>
          <p:cNvPr id="4" name="Content Placeholder 3"/>
          <p:cNvSpPr>
            <a:spLocks noGrp="1"/>
          </p:cNvSpPr>
          <p:nvPr>
            <p:ph idx="1"/>
          </p:nvPr>
        </p:nvSpPr>
        <p:spPr>
          <a:xfrm>
            <a:off x="457200" y="1676400"/>
            <a:ext cx="8229600" cy="4648200"/>
          </a:xfrm>
        </p:spPr>
        <p:txBody>
          <a:bodyPr>
            <a:normAutofit fontScale="77500" lnSpcReduction="20000"/>
          </a:bodyPr>
          <a:lstStyle/>
          <a:p>
            <a:pPr marL="109728" indent="0" fontAlgn="base">
              <a:buNone/>
            </a:pPr>
            <a:r>
              <a:rPr lang="en-US" dirty="0" smtClean="0"/>
              <a:t>Minimum Requirements for common </a:t>
            </a:r>
            <a:r>
              <a:rPr lang="en-US" dirty="0"/>
              <a:t>L</a:t>
            </a:r>
            <a:r>
              <a:rPr lang="en-US" dirty="0" smtClean="0"/>
              <a:t>inux distributions:</a:t>
            </a:r>
          </a:p>
          <a:p>
            <a:pPr marL="109728" indent="0" fontAlgn="base">
              <a:buNone/>
            </a:pPr>
            <a:endParaRPr lang="en-US" dirty="0" smtClean="0"/>
          </a:p>
          <a:p>
            <a:pPr fontAlgn="base"/>
            <a:r>
              <a:rPr lang="en-US" dirty="0" smtClean="0"/>
              <a:t>700 </a:t>
            </a:r>
            <a:r>
              <a:rPr lang="en-US" dirty="0"/>
              <a:t>MHz processor (about Intel Celeron or better</a:t>
            </a:r>
            <a:r>
              <a:rPr lang="en-US" dirty="0" smtClean="0"/>
              <a:t>)</a:t>
            </a:r>
          </a:p>
          <a:p>
            <a:pPr fontAlgn="base"/>
            <a:endParaRPr lang="en-US" dirty="0"/>
          </a:p>
          <a:p>
            <a:pPr fontAlgn="base"/>
            <a:r>
              <a:rPr lang="en-US" dirty="0"/>
              <a:t>512 </a:t>
            </a:r>
            <a:r>
              <a:rPr lang="en-US" dirty="0" err="1"/>
              <a:t>MiB</a:t>
            </a:r>
            <a:r>
              <a:rPr lang="en-US" dirty="0"/>
              <a:t> RAM (system memory</a:t>
            </a:r>
            <a:r>
              <a:rPr lang="en-US" dirty="0" smtClean="0"/>
              <a:t>)</a:t>
            </a:r>
          </a:p>
          <a:p>
            <a:pPr fontAlgn="base"/>
            <a:endParaRPr lang="en-US" dirty="0"/>
          </a:p>
          <a:p>
            <a:pPr fontAlgn="base"/>
            <a:r>
              <a:rPr lang="en-US" dirty="0"/>
              <a:t>5 GB of hard-drive space (or USB stick, memory card or external drive but see </a:t>
            </a:r>
            <a:r>
              <a:rPr lang="en-US" dirty="0" err="1"/>
              <a:t>LiveCD</a:t>
            </a:r>
            <a:r>
              <a:rPr lang="en-US" dirty="0"/>
              <a:t> for an alternative approach</a:t>
            </a:r>
            <a:r>
              <a:rPr lang="en-US" dirty="0" smtClean="0"/>
              <a:t>)</a:t>
            </a:r>
          </a:p>
          <a:p>
            <a:pPr fontAlgn="base"/>
            <a:endParaRPr lang="en-US" dirty="0"/>
          </a:p>
          <a:p>
            <a:pPr fontAlgn="base"/>
            <a:r>
              <a:rPr lang="en-US" dirty="0"/>
              <a:t>VGA capable of 1024x768 screen </a:t>
            </a:r>
            <a:r>
              <a:rPr lang="en-US" dirty="0" smtClean="0"/>
              <a:t>resolution</a:t>
            </a:r>
          </a:p>
          <a:p>
            <a:pPr fontAlgn="base"/>
            <a:endParaRPr lang="en-US" dirty="0"/>
          </a:p>
          <a:p>
            <a:pPr fontAlgn="base"/>
            <a:r>
              <a:rPr lang="en-US" dirty="0"/>
              <a:t>Either a CD/DVD drive or a USB port for the installer </a:t>
            </a:r>
            <a:r>
              <a:rPr lang="en-US" dirty="0" smtClean="0"/>
              <a:t>media</a:t>
            </a:r>
          </a:p>
          <a:p>
            <a:pPr fontAlgn="base"/>
            <a:endParaRPr lang="en-US" dirty="0"/>
          </a:p>
          <a:p>
            <a:pPr fontAlgn="base"/>
            <a:r>
              <a:rPr lang="en-US" dirty="0"/>
              <a:t>Internet access is helpful</a:t>
            </a:r>
          </a:p>
          <a:p>
            <a:endParaRPr lang="en-US" dirty="0"/>
          </a:p>
        </p:txBody>
      </p:sp>
    </p:spTree>
    <p:extLst>
      <p:ext uri="{BB962C8B-B14F-4D97-AF65-F5344CB8AC3E}">
        <p14:creationId xmlns:p14="http://schemas.microsoft.com/office/powerpoint/2010/main" val="3099680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Linux Installation – </a:t>
            </a:r>
            <a:br>
              <a:rPr lang="en-US" dirty="0" smtClean="0"/>
            </a:br>
            <a:r>
              <a:rPr lang="en-US" dirty="0" smtClean="0"/>
              <a:t>Partitioning</a:t>
            </a:r>
            <a:endParaRPr lang="en-US" dirty="0"/>
          </a:p>
        </p:txBody>
      </p:sp>
      <p:sp>
        <p:nvSpPr>
          <p:cNvPr id="4" name="Content Placeholder 3"/>
          <p:cNvSpPr>
            <a:spLocks noGrp="1"/>
          </p:cNvSpPr>
          <p:nvPr>
            <p:ph idx="1"/>
          </p:nvPr>
        </p:nvSpPr>
        <p:spPr>
          <a:xfrm>
            <a:off x="457200" y="1676400"/>
            <a:ext cx="8229600" cy="4648200"/>
          </a:xfrm>
        </p:spPr>
        <p:txBody>
          <a:bodyPr>
            <a:normAutofit fontScale="70000" lnSpcReduction="20000"/>
          </a:bodyPr>
          <a:lstStyle/>
          <a:p>
            <a:r>
              <a:rPr lang="en-US" dirty="0" smtClean="0"/>
              <a:t>For a healthy Linux installation, three partitions are recommended:</a:t>
            </a:r>
          </a:p>
          <a:p>
            <a:pPr lvl="1"/>
            <a:r>
              <a:rPr lang="en-US" dirty="0" smtClean="0"/>
              <a:t>swap</a:t>
            </a:r>
          </a:p>
          <a:p>
            <a:pPr lvl="2"/>
            <a:r>
              <a:rPr lang="en-US" dirty="0"/>
              <a:t>This is space on </a:t>
            </a:r>
            <a:r>
              <a:rPr lang="en-US" dirty="0" smtClean="0"/>
              <a:t>the hard </a:t>
            </a:r>
            <a:r>
              <a:rPr lang="en-US" dirty="0"/>
              <a:t>drive that can be used as </a:t>
            </a:r>
            <a:r>
              <a:rPr lang="en-US" i="1" dirty="0"/>
              <a:t>virtual memory</a:t>
            </a:r>
            <a:r>
              <a:rPr lang="en-US" dirty="0"/>
              <a:t>. Virtual memory </a:t>
            </a:r>
            <a:r>
              <a:rPr lang="en-US" dirty="0" smtClean="0"/>
              <a:t>allows </a:t>
            </a:r>
            <a:r>
              <a:rPr lang="en-US" dirty="0"/>
              <a:t>computer to run large programs and perform complex tasks even if it does not have enough physical RAM to do the </a:t>
            </a:r>
            <a:r>
              <a:rPr lang="en-US" dirty="0" smtClean="0"/>
              <a:t>job. </a:t>
            </a:r>
          </a:p>
          <a:p>
            <a:pPr lvl="2"/>
            <a:r>
              <a:rPr lang="en-US" dirty="0"/>
              <a:t>O</a:t>
            </a:r>
            <a:r>
              <a:rPr lang="en-US" dirty="0" smtClean="0"/>
              <a:t>ne </a:t>
            </a:r>
            <a:r>
              <a:rPr lang="en-US" dirty="0"/>
              <a:t>swap partition </a:t>
            </a:r>
            <a:r>
              <a:rPr lang="en-US" dirty="0" smtClean="0"/>
              <a:t>is usually 50</a:t>
            </a:r>
            <a:r>
              <a:rPr lang="en-US" dirty="0"/>
              <a:t>% to 100% the size of the physical RAM in your </a:t>
            </a:r>
            <a:r>
              <a:rPr lang="en-US" dirty="0" smtClean="0"/>
              <a:t>system</a:t>
            </a:r>
          </a:p>
          <a:p>
            <a:pPr lvl="2"/>
            <a:endParaRPr lang="en-US" dirty="0" smtClean="0"/>
          </a:p>
          <a:p>
            <a:pPr lvl="1"/>
            <a:r>
              <a:rPr lang="en-US" dirty="0" smtClean="0"/>
              <a:t>root (/)</a:t>
            </a:r>
          </a:p>
          <a:p>
            <a:pPr lvl="2"/>
            <a:r>
              <a:rPr lang="en-US" dirty="0"/>
              <a:t>The </a:t>
            </a:r>
            <a:r>
              <a:rPr lang="en-US" i="1" dirty="0"/>
              <a:t>root</a:t>
            </a:r>
            <a:r>
              <a:rPr lang="en-US" dirty="0"/>
              <a:t> file system is represented by a forward slash (/). It is the top of the directory tree, and contains Linux and everything that you install with Linux</a:t>
            </a:r>
            <a:r>
              <a:rPr lang="en-US" dirty="0" smtClean="0"/>
              <a:t>.</a:t>
            </a:r>
          </a:p>
          <a:p>
            <a:pPr lvl="2"/>
            <a:r>
              <a:rPr lang="en-US" dirty="0"/>
              <a:t>This is roughly equivalent to </a:t>
            </a:r>
            <a:r>
              <a:rPr lang="en-US" dirty="0" smtClean="0"/>
              <a:t> </a:t>
            </a:r>
            <a:r>
              <a:rPr lang="en-US" dirty="0"/>
              <a:t>“C</a:t>
            </a:r>
            <a:r>
              <a:rPr lang="en-US" dirty="0" smtClean="0"/>
              <a:t>:”</a:t>
            </a:r>
          </a:p>
          <a:p>
            <a:pPr lvl="2"/>
            <a:r>
              <a:rPr lang="en-US" dirty="0" smtClean="0"/>
              <a:t>Usually a minimum root </a:t>
            </a:r>
            <a:r>
              <a:rPr lang="en-US" dirty="0"/>
              <a:t>partition </a:t>
            </a:r>
            <a:r>
              <a:rPr lang="en-US" dirty="0" smtClean="0"/>
              <a:t>is between </a:t>
            </a:r>
            <a:r>
              <a:rPr lang="en-US" dirty="0"/>
              <a:t>2GB and 8GB</a:t>
            </a:r>
            <a:r>
              <a:rPr lang="en-US" dirty="0" smtClean="0"/>
              <a:t>.</a:t>
            </a:r>
          </a:p>
          <a:p>
            <a:pPr lvl="2"/>
            <a:endParaRPr lang="en-US" dirty="0" smtClean="0"/>
          </a:p>
          <a:p>
            <a:pPr lvl="1"/>
            <a:r>
              <a:rPr lang="en-US" dirty="0" smtClean="0"/>
              <a:t>/home</a:t>
            </a:r>
          </a:p>
          <a:p>
            <a:pPr lvl="2"/>
            <a:r>
              <a:rPr lang="en-US" dirty="0"/>
              <a:t>T</a:t>
            </a:r>
            <a:r>
              <a:rPr lang="en-US" dirty="0" smtClean="0"/>
              <a:t>he </a:t>
            </a:r>
            <a:r>
              <a:rPr lang="en-US" dirty="0"/>
              <a:t>place where all the user-specific files, </a:t>
            </a:r>
            <a:r>
              <a:rPr lang="en-US" dirty="0" smtClean="0"/>
              <a:t>data </a:t>
            </a:r>
            <a:r>
              <a:rPr lang="en-US" dirty="0"/>
              <a:t>in other words, are stored. </a:t>
            </a:r>
            <a:endParaRPr lang="en-US" dirty="0" smtClean="0"/>
          </a:p>
          <a:p>
            <a:pPr lvl="2"/>
            <a:r>
              <a:rPr lang="en-US" dirty="0" smtClean="0"/>
              <a:t>It </a:t>
            </a:r>
            <a:r>
              <a:rPr lang="en-US" dirty="0"/>
              <a:t>is roughly equivalent to the “My Documents” folder</a:t>
            </a:r>
            <a:endParaRPr lang="en-US" dirty="0" smtClean="0"/>
          </a:p>
          <a:p>
            <a:pPr lvl="2"/>
            <a:endParaRPr lang="en-US" dirty="0"/>
          </a:p>
        </p:txBody>
      </p:sp>
    </p:spTree>
    <p:extLst>
      <p:ext uri="{BB962C8B-B14F-4D97-AF65-F5344CB8AC3E}">
        <p14:creationId xmlns:p14="http://schemas.microsoft.com/office/powerpoint/2010/main" val="3037260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Linux Installation – </a:t>
            </a:r>
            <a:br>
              <a:rPr lang="en-US" dirty="0" smtClean="0"/>
            </a:br>
            <a:r>
              <a:rPr lang="en-US" dirty="0" smtClean="0"/>
              <a:t>Common Problems</a:t>
            </a:r>
            <a:endParaRPr lang="en-US" dirty="0"/>
          </a:p>
        </p:txBody>
      </p:sp>
      <p:sp>
        <p:nvSpPr>
          <p:cNvPr id="4" name="Content Placeholder 3"/>
          <p:cNvSpPr>
            <a:spLocks noGrp="1"/>
          </p:cNvSpPr>
          <p:nvPr>
            <p:ph idx="1"/>
          </p:nvPr>
        </p:nvSpPr>
        <p:spPr>
          <a:xfrm>
            <a:off x="457200" y="1676400"/>
            <a:ext cx="8229600" cy="4648200"/>
          </a:xfrm>
        </p:spPr>
        <p:txBody>
          <a:bodyPr>
            <a:normAutofit fontScale="92500" lnSpcReduction="10000"/>
          </a:bodyPr>
          <a:lstStyle/>
          <a:p>
            <a:r>
              <a:rPr lang="en-US" sz="2600" dirty="0" smtClean="0">
                <a:latin typeface="Times New Roman" panose="02020603050405020304" pitchFamily="18" charset="0"/>
                <a:cs typeface="Times New Roman" panose="02020603050405020304" pitchFamily="18" charset="0"/>
              </a:rPr>
              <a:t>Use of bad ISO</a:t>
            </a: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Network Adapter settings in VM while installing Linux in VM</a:t>
            </a: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Allocating less than 50% memory to swap partition</a:t>
            </a: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Incomplete knowledge about Linux Partitions</a:t>
            </a:r>
          </a:p>
          <a:p>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Forgetting </a:t>
            </a:r>
            <a:r>
              <a:rPr lang="en-US" sz="2600" dirty="0">
                <a:latin typeface="Times New Roman" panose="02020603050405020304" pitchFamily="18" charset="0"/>
                <a:cs typeface="Times New Roman" panose="02020603050405020304" pitchFamily="18" charset="0"/>
              </a:rPr>
              <a:t>to update the list of available </a:t>
            </a:r>
            <a:r>
              <a:rPr lang="en-US" sz="2600" dirty="0" smtClean="0">
                <a:latin typeface="Times New Roman" panose="02020603050405020304" pitchFamily="18" charset="0"/>
                <a:cs typeface="Times New Roman" panose="02020603050405020304" pitchFamily="18" charset="0"/>
              </a:rPr>
              <a:t>packages</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a:t>
            </a:r>
            <a:r>
              <a:rPr lang="en-US" sz="2600" dirty="0" smtClean="0">
                <a:latin typeface="Times New Roman" panose="02020603050405020304" pitchFamily="18" charset="0"/>
                <a:cs typeface="Times New Roman" panose="02020603050405020304" pitchFamily="18" charset="0"/>
              </a:rPr>
              <a:t>esizing </a:t>
            </a:r>
            <a:r>
              <a:rPr lang="en-US" sz="2600" dirty="0">
                <a:latin typeface="Times New Roman" panose="02020603050405020304" pitchFamily="18" charset="0"/>
                <a:cs typeface="Times New Roman" panose="02020603050405020304" pitchFamily="18" charset="0"/>
              </a:rPr>
              <a:t>of a Windows partition to accommodate </a:t>
            </a:r>
            <a:r>
              <a:rPr lang="en-US" sz="2600" dirty="0" smtClean="0">
                <a:latin typeface="Times New Roman" panose="02020603050405020304" pitchFamily="18" charset="0"/>
                <a:cs typeface="Times New Roman" panose="02020603050405020304" pitchFamily="18" charset="0"/>
              </a:rPr>
              <a:t>Linux for parallel installation</a:t>
            </a:r>
          </a:p>
          <a:p>
            <a:endParaRPr lang="en-US" b="1" dirty="0"/>
          </a:p>
          <a:p>
            <a:endParaRPr lang="en-US" dirty="0"/>
          </a:p>
        </p:txBody>
      </p:sp>
    </p:spTree>
    <p:extLst>
      <p:ext uri="{BB962C8B-B14F-4D97-AF65-F5344CB8AC3E}">
        <p14:creationId xmlns:p14="http://schemas.microsoft.com/office/powerpoint/2010/main" val="425648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Mozilla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400" dirty="0"/>
              <a:t>As was the case with Apache's predecessor, it was the NCSA </a:t>
            </a:r>
            <a:br>
              <a:rPr lang="en-US" sz="1400" dirty="0"/>
            </a:br>
            <a:r>
              <a:rPr lang="en-US" sz="1400" dirty="0" smtClean="0"/>
              <a:t>( NEXTGENERATION</a:t>
            </a:r>
            <a:r>
              <a:rPr lang="en-US" sz="1400" dirty="0"/>
              <a:t> COMMUNICATOR SOURCE </a:t>
            </a:r>
            <a:r>
              <a:rPr lang="en-US" sz="1400" dirty="0" smtClean="0"/>
              <a:t>CODE) where </a:t>
            </a:r>
            <a:r>
              <a:rPr lang="en-US" sz="1400" dirty="0"/>
              <a:t>the </a:t>
            </a:r>
            <a:r>
              <a:rPr lang="en-US" sz="1400" dirty="0" smtClean="0"/>
              <a:t>first complete </a:t>
            </a:r>
            <a:r>
              <a:rPr lang="en-US" sz="1400" dirty="0"/>
              <a:t>Internet browser, Mosaic, was "born" in 1993. </a:t>
            </a:r>
            <a:endParaRPr lang="en-US" sz="1400" dirty="0" smtClean="0"/>
          </a:p>
          <a:p>
            <a:endParaRPr lang="en-US" sz="1400" dirty="0"/>
          </a:p>
          <a:p>
            <a:r>
              <a:rPr lang="en-US" sz="1400" dirty="0"/>
              <a:t>T</a:t>
            </a:r>
            <a:r>
              <a:rPr lang="en-US" sz="1400" dirty="0" smtClean="0"/>
              <a:t>he </a:t>
            </a:r>
            <a:r>
              <a:rPr lang="en-US" sz="1400" dirty="0"/>
              <a:t>development team, with Marc Andreessen and Jim Clark at the </a:t>
            </a:r>
            <a:r>
              <a:rPr lang="en-US" sz="1400" dirty="0" smtClean="0"/>
              <a:t>helm, created </a:t>
            </a:r>
            <a:r>
              <a:rPr lang="en-US" sz="1400" dirty="0"/>
              <a:t>a small company in order to write, starting from zero (as there </a:t>
            </a:r>
            <a:r>
              <a:rPr lang="en-US" sz="1400" dirty="0" smtClean="0"/>
              <a:t>were problems </a:t>
            </a:r>
            <a:r>
              <a:rPr lang="en-US" sz="1400" dirty="0"/>
              <a:t>with the copyright on the code of Mosaic and the technical design </a:t>
            </a:r>
            <a:r>
              <a:rPr lang="en-US" sz="1400" dirty="0" smtClean="0"/>
              <a:t>of the </a:t>
            </a:r>
            <a:r>
              <a:rPr lang="en-US" sz="1400" dirty="0"/>
              <a:t>program had its </a:t>
            </a:r>
            <a:r>
              <a:rPr lang="en-US" sz="1400" dirty="0" smtClean="0"/>
              <a:t>limitations.</a:t>
            </a:r>
          </a:p>
          <a:p>
            <a:endParaRPr lang="en-US" sz="1400" dirty="0"/>
          </a:p>
          <a:p>
            <a:r>
              <a:rPr lang="en-US" sz="1400" dirty="0"/>
              <a:t>Netscape Communicator browser, which was, unarguably, the leader of </a:t>
            </a:r>
            <a:r>
              <a:rPr lang="en-US" sz="1400" dirty="0" smtClean="0"/>
              <a:t>the market </a:t>
            </a:r>
            <a:r>
              <a:rPr lang="en-US" sz="1400" dirty="0"/>
              <a:t>of Internet browsers until the arrival of Microsoft Internet Explorer</a:t>
            </a:r>
            <a:r>
              <a:rPr lang="en-US" sz="1400" dirty="0" smtClean="0"/>
              <a:t>.</a:t>
            </a:r>
          </a:p>
          <a:p>
            <a:endParaRPr lang="en-US" sz="1400" dirty="0"/>
          </a:p>
          <a:p>
            <a:r>
              <a:rPr lang="en-US" sz="1400" dirty="0"/>
              <a:t>Around 1997, Netscape's market share had dropped sharply due to the </a:t>
            </a:r>
            <a:r>
              <a:rPr lang="en-US" sz="1400" dirty="0" smtClean="0"/>
              <a:t>spread of </a:t>
            </a:r>
            <a:r>
              <a:rPr lang="en-US" sz="1400" dirty="0"/>
              <a:t>Microsoft Explorer; consequently, Netscape Inc. was studying new ways </a:t>
            </a:r>
            <a:r>
              <a:rPr lang="en-US" sz="1400" dirty="0" smtClean="0"/>
              <a:t>of recovering </a:t>
            </a:r>
            <a:r>
              <a:rPr lang="en-US" sz="1400" dirty="0"/>
              <a:t>its previous dominance. </a:t>
            </a:r>
            <a:endParaRPr lang="en-US" sz="1400" dirty="0" smtClean="0"/>
          </a:p>
          <a:p>
            <a:endParaRPr lang="en-US" sz="1400" dirty="0"/>
          </a:p>
          <a:p>
            <a:r>
              <a:rPr lang="en-US" sz="1400" dirty="0"/>
              <a:t>In January 1998, Netscape Inc. officially announced that it would </a:t>
            </a:r>
            <a:r>
              <a:rPr lang="en-US" sz="1400" dirty="0" smtClean="0"/>
              <a:t>publicly release </a:t>
            </a:r>
            <a:r>
              <a:rPr lang="en-US" sz="1400" dirty="0"/>
              <a:t>the source code of its browser, marking an extremely important milestone within the short history of free software: a company was going to publish the whole of the source code of an application that had been a </a:t>
            </a:r>
            <a:r>
              <a:rPr lang="en-US" sz="1400" dirty="0" smtClean="0"/>
              <a:t>commercial product </a:t>
            </a:r>
            <a:r>
              <a:rPr lang="en-US" sz="1400" dirty="0"/>
              <a:t>up until then, under a free software license. </a:t>
            </a:r>
            <a:endParaRPr lang="en-US" sz="1400" dirty="0" smtClean="0"/>
          </a:p>
          <a:p>
            <a:endParaRPr lang="en-US" sz="1400" dirty="0"/>
          </a:p>
          <a:p>
            <a:r>
              <a:rPr lang="en-US" sz="1400" dirty="0"/>
              <a:t>The Mozilla project was created in 1998 with the release of the Netscape browser suite source code</a:t>
            </a:r>
            <a:r>
              <a:rPr lang="en-US" sz="1400" dirty="0" smtClean="0"/>
              <a:t>. </a:t>
            </a:r>
            <a:r>
              <a:rPr lang="en-US" sz="1400" dirty="0"/>
              <a:t>At the end of the process, more than </a:t>
            </a:r>
            <a:r>
              <a:rPr lang="en-US" sz="1400" dirty="0" smtClean="0"/>
              <a:t>one million </a:t>
            </a:r>
            <a:r>
              <a:rPr lang="en-US" sz="1400" dirty="0"/>
              <a:t>and a half lines of source code were released.</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200870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Mozilla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200" dirty="0"/>
              <a:t>After several years of development, Mozilla 1.0, the first major version, was released in 2002. </a:t>
            </a:r>
            <a:endParaRPr lang="en-US" sz="1200" dirty="0" smtClean="0"/>
          </a:p>
          <a:p>
            <a:endParaRPr lang="en-US" sz="1200" dirty="0"/>
          </a:p>
          <a:p>
            <a:r>
              <a:rPr lang="en-US" sz="1200" dirty="0"/>
              <a:t>T</a:t>
            </a:r>
            <a:r>
              <a:rPr lang="en-US" sz="1200" dirty="0" smtClean="0"/>
              <a:t>he </a:t>
            </a:r>
            <a:r>
              <a:rPr lang="en-US" sz="1200" dirty="0"/>
              <a:t>Netscape Public License (NPL) was created: a license </a:t>
            </a:r>
            <a:r>
              <a:rPr lang="en-US" sz="1200" dirty="0" smtClean="0"/>
              <a:t>that was </a:t>
            </a:r>
            <a:r>
              <a:rPr lang="en-US" sz="1200" dirty="0"/>
              <a:t>based on the basic principles of free software licenses, but that also </a:t>
            </a:r>
            <a:r>
              <a:rPr lang="en-US" sz="1200" dirty="0" smtClean="0"/>
              <a:t>gave certain </a:t>
            </a:r>
            <a:r>
              <a:rPr lang="en-US" sz="1200" dirty="0"/>
              <a:t>additional rights to Netscape </a:t>
            </a:r>
            <a:r>
              <a:rPr lang="en-US" sz="1200" dirty="0" err="1"/>
              <a:t>Inc</a:t>
            </a:r>
            <a:r>
              <a:rPr lang="en-US" sz="1200" dirty="0"/>
              <a:t>, which also made it a non-free license, from the perspective of the Free Software Foundation. When the draft </a:t>
            </a:r>
            <a:r>
              <a:rPr lang="en-US" sz="1200" dirty="0" smtClean="0"/>
              <a:t>of the </a:t>
            </a:r>
            <a:r>
              <a:rPr lang="en-US" sz="1200" dirty="0"/>
              <a:t>NPL was published for public discussion, the clause providing </a:t>
            </a:r>
            <a:r>
              <a:rPr lang="en-US" sz="1200" dirty="0" smtClean="0"/>
              <a:t>additional rights </a:t>
            </a:r>
            <a:r>
              <a:rPr lang="en-US" sz="1200" dirty="0"/>
              <a:t>to Netscape was heavily </a:t>
            </a:r>
            <a:r>
              <a:rPr lang="en-US" sz="1200" dirty="0" smtClean="0"/>
              <a:t> </a:t>
            </a:r>
            <a:r>
              <a:rPr lang="en-US" sz="1200" dirty="0" err="1" smtClean="0"/>
              <a:t>criticised</a:t>
            </a:r>
            <a:r>
              <a:rPr lang="en-US" sz="1200" dirty="0"/>
              <a:t>. Netscape Inc. reacted quickly in response to these criticisms and created an additional license, the Mozilla </a:t>
            </a:r>
            <a:r>
              <a:rPr lang="en-US" sz="1200" dirty="0" smtClean="0"/>
              <a:t>Public License </a:t>
            </a:r>
            <a:r>
              <a:rPr lang="en-US" sz="1200" dirty="0"/>
              <a:t>(MPL), which was identical to the NPL, except in that Netscape </a:t>
            </a:r>
            <a:r>
              <a:rPr lang="en-US" sz="1200" dirty="0" smtClean="0"/>
              <a:t>had no </a:t>
            </a:r>
            <a:r>
              <a:rPr lang="en-US" sz="1200" dirty="0"/>
              <a:t>additional rights.</a:t>
            </a:r>
            <a:br>
              <a:rPr lang="en-US" sz="1200" dirty="0"/>
            </a:br>
            <a:endParaRPr lang="en-US" sz="1200" dirty="0"/>
          </a:p>
          <a:p>
            <a:r>
              <a:rPr lang="en-US" sz="1200" dirty="0" smtClean="0"/>
              <a:t>The </a:t>
            </a:r>
            <a:r>
              <a:rPr lang="en-US" sz="1200" dirty="0"/>
              <a:t>first version of Phoenix (later renamed to Firefox) was also released by Mozilla community members that year with the goal of providing the best possible browsing experience to the widest possible set of people</a:t>
            </a:r>
            <a:r>
              <a:rPr lang="en-US" sz="1200" dirty="0" smtClean="0"/>
              <a:t>.</a:t>
            </a:r>
          </a:p>
          <a:p>
            <a:endParaRPr lang="en-US" sz="1200" dirty="0"/>
          </a:p>
          <a:p>
            <a:r>
              <a:rPr lang="en-US" sz="1200" dirty="0"/>
              <a:t>In 2003, the Mozilla project created the Mozilla Foundation, an independent non-profit organization supported by individual donors and a variety of companies. </a:t>
            </a:r>
            <a:endParaRPr lang="en-US" sz="1200" dirty="0" smtClean="0"/>
          </a:p>
          <a:p>
            <a:endParaRPr lang="en-US" sz="1200" dirty="0"/>
          </a:p>
          <a:p>
            <a:r>
              <a:rPr lang="en-US" sz="1200" dirty="0"/>
              <a:t>On 15th July 2003, Netscape Inc. (now the property of America On Line) announced that it was no longer going to develop the Netscape browser</a:t>
            </a:r>
            <a:br>
              <a:rPr lang="en-US" sz="1200" dirty="0"/>
            </a:br>
            <a:endParaRPr lang="en-US" sz="1200" dirty="0"/>
          </a:p>
          <a:p>
            <a:r>
              <a:rPr lang="en-US" sz="1200" dirty="0" smtClean="0"/>
              <a:t>Firefox </a:t>
            </a:r>
            <a:r>
              <a:rPr lang="en-US" sz="1200" dirty="0"/>
              <a:t>1.0 was released in 2004 and became a big success — in less than a year, it was downloaded over 100 million times. </a:t>
            </a:r>
            <a:endParaRPr lang="en-US" sz="1200" dirty="0" smtClean="0"/>
          </a:p>
          <a:p>
            <a:endParaRPr lang="en-US" sz="1200" dirty="0"/>
          </a:p>
          <a:p>
            <a:r>
              <a:rPr lang="en-US" sz="1200" dirty="0" smtClean="0"/>
              <a:t>In </a:t>
            </a:r>
            <a:r>
              <a:rPr lang="en-US" sz="1200" dirty="0"/>
              <a:t>2013, </a:t>
            </a:r>
            <a:r>
              <a:rPr lang="en-US" sz="1200" dirty="0" smtClean="0"/>
              <a:t>Firefox </a:t>
            </a:r>
            <a:r>
              <a:rPr lang="en-US" sz="1200" dirty="0"/>
              <a:t>OS </a:t>
            </a:r>
            <a:r>
              <a:rPr lang="en-US" sz="1200" dirty="0" smtClean="0"/>
              <a:t> was launched to </a:t>
            </a:r>
            <a:r>
              <a:rPr lang="en-US" sz="1200" dirty="0"/>
              <a:t>unleash the full power of the Web on smartphones and once again offer control and choice to a new generation of people coming online</a:t>
            </a:r>
            <a:r>
              <a:rPr lang="en-US" sz="1200" dirty="0" smtClean="0"/>
              <a:t>.</a:t>
            </a:r>
          </a:p>
          <a:p>
            <a:endParaRPr lang="en-US" sz="1200" dirty="0"/>
          </a:p>
          <a:p>
            <a:r>
              <a:rPr lang="en-US" sz="1200" dirty="0"/>
              <a:t>Mozilla also celebrated its 15th anniversary in 2013. </a:t>
            </a: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2111618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More about  Mozilla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2000" dirty="0"/>
              <a:t>T</a:t>
            </a:r>
            <a:r>
              <a:rPr lang="en-US" sz="2000" dirty="0" smtClean="0"/>
              <a:t>he </a:t>
            </a:r>
            <a:r>
              <a:rPr lang="en-US" sz="2000" dirty="0"/>
              <a:t>Mozilla project hosts various independent applications, the </a:t>
            </a:r>
            <a:r>
              <a:rPr lang="en-US" sz="2000" dirty="0" smtClean="0"/>
              <a:t>most notable </a:t>
            </a:r>
            <a:r>
              <a:rPr lang="en-US" sz="2000" dirty="0"/>
              <a:t>of which include Mozilla Firefox (web browser), which is undoubtedly the most well-known, Mozilla Thunderbird (email and news client), Mozilla Sunbird (calendar), Mozilla </a:t>
            </a:r>
            <a:r>
              <a:rPr lang="en-US" sz="2000" dirty="0" err="1"/>
              <a:t>Nvu</a:t>
            </a:r>
            <a:r>
              <a:rPr lang="en-US" sz="2000" dirty="0"/>
              <a:t> (HTML editor), Camino (web browser designed for Mac OS X) and Bugzilla (web-based bug-tracker tool).</a:t>
            </a: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1148652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Mozilla Development Process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72194"/>
            <a:ext cx="6400800" cy="3633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934200" y="2111276"/>
            <a:ext cx="2209800" cy="2308324"/>
          </a:xfrm>
          <a:prstGeom prst="rect">
            <a:avLst/>
          </a:prstGeom>
        </p:spPr>
        <p:txBody>
          <a:bodyPr wrap="square">
            <a:spAutoFit/>
          </a:bodyPr>
          <a:lstStyle/>
          <a:p>
            <a:r>
              <a:rPr lang="en-US" dirty="0" smtClean="0"/>
              <a:t>Mozilla uses </a:t>
            </a:r>
            <a:r>
              <a:rPr lang="en-US" dirty="0"/>
              <a:t>schedule-driven process, meaning the release happens regardless of whether a given feature is ready or not.</a:t>
            </a:r>
          </a:p>
        </p:txBody>
      </p:sp>
      <p:cxnSp>
        <p:nvCxnSpPr>
          <p:cNvPr id="8" name="Straight Arrow Connector 7"/>
          <p:cNvCxnSpPr/>
          <p:nvPr/>
        </p:nvCxnSpPr>
        <p:spPr>
          <a:xfrm flipV="1">
            <a:off x="762000" y="3962400"/>
            <a:ext cx="0" cy="609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381001" y="4620491"/>
            <a:ext cx="1295400" cy="8001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dirty="0"/>
              <a:t>All changes to source code are collated here.</a:t>
            </a:r>
          </a:p>
        </p:txBody>
      </p:sp>
      <p:sp>
        <p:nvSpPr>
          <p:cNvPr id="13" name="Rectangle 12"/>
          <p:cNvSpPr/>
          <p:nvPr/>
        </p:nvSpPr>
        <p:spPr>
          <a:xfrm>
            <a:off x="387927" y="5638800"/>
            <a:ext cx="3422073"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Mozilla-aurora is frequented with many features at regular intervals and they are tested, if they fail to work they are disabled. Features that are disabled or miss the schedule are pulled again in the next schedule cycle.</a:t>
            </a:r>
          </a:p>
        </p:txBody>
      </p:sp>
      <p:cxnSp>
        <p:nvCxnSpPr>
          <p:cNvPr id="14" name="Straight Arrow Connector 13"/>
          <p:cNvCxnSpPr/>
          <p:nvPr/>
        </p:nvCxnSpPr>
        <p:spPr>
          <a:xfrm flipV="1">
            <a:off x="2133600" y="3962400"/>
            <a:ext cx="0" cy="16764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2286000" y="4572000"/>
            <a:ext cx="1676400" cy="94210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200" dirty="0"/>
              <a:t>All the features which have passed the experimental stage are incorporated into beta release</a:t>
            </a:r>
          </a:p>
        </p:txBody>
      </p:sp>
      <p:cxnSp>
        <p:nvCxnSpPr>
          <p:cNvPr id="17" name="Straight Arrow Connector 16"/>
          <p:cNvCxnSpPr/>
          <p:nvPr/>
        </p:nvCxnSpPr>
        <p:spPr>
          <a:xfrm flipV="1">
            <a:off x="3810000" y="3962400"/>
            <a:ext cx="0" cy="609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05200"/>
            <a:ext cx="8229600" cy="1066800"/>
          </a:xfrm>
        </p:spPr>
        <p:txBody>
          <a:bodyPr/>
          <a:lstStyle/>
          <a:p>
            <a:r>
              <a:rPr lang="en-US" dirty="0" smtClean="0"/>
              <a:t>Case Study 2: Linux</a:t>
            </a:r>
            <a:endParaRPr lang="en-US" dirty="0"/>
          </a:p>
        </p:txBody>
      </p:sp>
    </p:spTree>
    <p:extLst>
      <p:ext uri="{BB962C8B-B14F-4D97-AF65-F5344CB8AC3E}">
        <p14:creationId xmlns:p14="http://schemas.microsoft.com/office/powerpoint/2010/main" val="1246153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Linux </a:t>
            </a:r>
            <a:r>
              <a:rPr lang="en-US" dirty="0" smtClean="0"/>
              <a:t>history</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In 1990, Richard Stallman visited Polytechnic University in Helsinki, Finland to voice the philosophy of free software movement.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Among the audience was a 21 year old Linus Torvalds, future developer of Linux Kernel, liked the idea of sharing the code.</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During 1991, Torvalds took the </a:t>
            </a:r>
            <a:r>
              <a:rPr lang="en-US" dirty="0" err="1">
                <a:latin typeface="Times New Roman" panose="02020603050405020304" pitchFamily="18" charset="0"/>
                <a:cs typeface="Times New Roman" panose="02020603050405020304" pitchFamily="18" charset="0"/>
              </a:rPr>
              <a:t>Minix</a:t>
            </a:r>
            <a:r>
              <a:rPr lang="en-US" dirty="0">
                <a:latin typeface="Times New Roman" panose="02020603050405020304" pitchFamily="18" charset="0"/>
                <a:cs typeface="Times New Roman" panose="02020603050405020304" pitchFamily="18" charset="0"/>
              </a:rPr>
              <a:t> operating system and rewrote it by adding features and released it as a first version of Linux.</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During January 1992 Torvalds decided to adopt the GPL as a standard license for Linux. This was a major decision that Torvalds made.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He chose it because it’s already proved by the community. He knew that this will remove the restriction on charging for distribution costs, but it also invoked the GPL “viral” clause, which ensured that any new software built with Linux code would have to be released with source code under the GPL as well and would remain free code forever and no proprietary organizations can use it for their profit</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operating system has been improvised since its inception by the contributions of the open source community.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Torvalds became the chief architect of the Linux Kernel and now acts a project’s coordinator for Linux Kernel development.</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LINUX Distribution</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pPr algn="just"/>
            <a:r>
              <a:rPr lang="en-US" dirty="0">
                <a:latin typeface="Times New Roman" panose="02020603050405020304" pitchFamily="18" charset="0"/>
                <a:cs typeface="Times New Roman" panose="02020603050405020304" pitchFamily="18" charset="0"/>
              </a:rPr>
              <a:t>Linux quickly evolved from a single-person project to a world-wide development project involving thousands of developers.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One of the most important decisions for Linux was its adoption of the GNU General Public License (GPL).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prohibited the misuse of the source code by the commercial vendors and nurtured the open source community for its rapid development.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typical Linux distribution comprises of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kernel and many application programs and tools along with documentation</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Many </a:t>
            </a:r>
            <a:r>
              <a:rPr lang="en-US" dirty="0">
                <a:latin typeface="Times New Roman" panose="02020603050405020304" pitchFamily="18" charset="0"/>
                <a:cs typeface="Times New Roman" panose="02020603050405020304" pitchFamily="18" charset="0"/>
              </a:rPr>
              <a:t>system level and user level tools found in a Linux distribution come from Free Software Foundation’s GNU project. Both the </a:t>
            </a:r>
            <a:r>
              <a:rPr lang="en-US" dirty="0" err="1">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kernel and the GNU suite of applications are released under the GNU General Public License (GPL</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Linux distributions have taken multiple forms – fully featured desktop, server , mobiles and laptops. There are two categories of </a:t>
            </a:r>
            <a:r>
              <a:rPr lang="en-US" dirty="0" smtClean="0">
                <a:latin typeface="Times New Roman" panose="02020603050405020304" pitchFamily="18" charset="0"/>
                <a:cs typeface="Times New Roman" panose="02020603050405020304" pitchFamily="18" charset="0"/>
              </a:rPr>
              <a:t>distributions:</a:t>
            </a:r>
          </a:p>
          <a:p>
            <a:pPr lvl="1" algn="just"/>
            <a:r>
              <a:rPr lang="en-US" b="1" dirty="0" smtClean="0">
                <a:latin typeface="Times New Roman" panose="02020603050405020304" pitchFamily="18" charset="0"/>
                <a:cs typeface="Times New Roman" panose="02020603050405020304" pitchFamily="18" charset="0"/>
              </a:rPr>
              <a:t>Commercially </a:t>
            </a:r>
            <a:r>
              <a:rPr lang="en-US" b="1" dirty="0">
                <a:latin typeface="Times New Roman" panose="02020603050405020304" pitchFamily="18" charset="0"/>
                <a:cs typeface="Times New Roman" panose="02020603050405020304" pitchFamily="18" charset="0"/>
              </a:rPr>
              <a:t>backed – Fedora (Red Hat), </a:t>
            </a:r>
            <a:r>
              <a:rPr lang="en-US" b="1" dirty="0" err="1">
                <a:latin typeface="Times New Roman" panose="02020603050405020304" pitchFamily="18" charset="0"/>
                <a:cs typeface="Times New Roman" panose="02020603050405020304" pitchFamily="18" charset="0"/>
              </a:rPr>
              <a:t>openSUSE</a:t>
            </a:r>
            <a:r>
              <a:rPr lang="en-US" b="1" dirty="0">
                <a:latin typeface="Times New Roman" panose="02020603050405020304" pitchFamily="18" charset="0"/>
                <a:cs typeface="Times New Roman" panose="02020603050405020304" pitchFamily="18" charset="0"/>
              </a:rPr>
              <a:t> (Novell), Ubuntu(Canonical Ltd.) and </a:t>
            </a:r>
            <a:r>
              <a:rPr lang="en-US" b="1" dirty="0" err="1">
                <a:latin typeface="Times New Roman" panose="02020603050405020304" pitchFamily="18" charset="0"/>
                <a:cs typeface="Times New Roman" panose="02020603050405020304" pitchFamily="18" charset="0"/>
              </a:rPr>
              <a:t>Mandriva</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Linux(</a:t>
            </a:r>
            <a:r>
              <a:rPr lang="en-US" b="1" dirty="0" err="1" smtClean="0">
                <a:latin typeface="Times New Roman" panose="02020603050405020304" pitchFamily="18" charset="0"/>
                <a:cs typeface="Times New Roman" panose="02020603050405020304" pitchFamily="18" charset="0"/>
              </a:rPr>
              <a:t>Mandriva</a:t>
            </a:r>
            <a:r>
              <a:rPr lang="en-US" b="1" dirty="0" smtClean="0">
                <a:latin typeface="Times New Roman" panose="02020603050405020304" pitchFamily="18" charset="0"/>
                <a:cs typeface="Times New Roman" panose="02020603050405020304" pitchFamily="18" charset="0"/>
              </a:rPr>
              <a:t>)</a:t>
            </a:r>
          </a:p>
          <a:p>
            <a:pPr lvl="1" algn="just"/>
            <a:r>
              <a:rPr lang="en-US" b="1" dirty="0" smtClean="0">
                <a:latin typeface="Times New Roman" panose="02020603050405020304" pitchFamily="18" charset="0"/>
                <a:cs typeface="Times New Roman" panose="02020603050405020304" pitchFamily="18" charset="0"/>
              </a:rPr>
              <a:t>Community </a:t>
            </a:r>
            <a:r>
              <a:rPr lang="en-US" b="1" dirty="0">
                <a:latin typeface="Times New Roman" panose="02020603050405020304" pitchFamily="18" charset="0"/>
                <a:cs typeface="Times New Roman" panose="02020603050405020304" pitchFamily="18" charset="0"/>
              </a:rPr>
              <a:t>driven – </a:t>
            </a:r>
            <a:r>
              <a:rPr lang="en-US" b="1" dirty="0" err="1">
                <a:latin typeface="Times New Roman" panose="02020603050405020304" pitchFamily="18" charset="0"/>
                <a:cs typeface="Times New Roman" panose="02020603050405020304" pitchFamily="18" charset="0"/>
              </a:rPr>
              <a:t>Debian</a:t>
            </a:r>
            <a:r>
              <a:rPr lang="en-US" b="1" dirty="0">
                <a:latin typeface="Times New Roman" panose="02020603050405020304" pitchFamily="18" charset="0"/>
                <a:cs typeface="Times New Roman" panose="02020603050405020304" pitchFamily="18" charset="0"/>
              </a:rPr>
              <a:t> and Gentoo</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29483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4372</TotalTime>
  <Words>2233</Words>
  <Application>Microsoft Office PowerPoint</Application>
  <PresentationFormat>On-screen Show (4:3)</PresentationFormat>
  <Paragraphs>285</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Urban</vt:lpstr>
      <vt:lpstr>Unit – 6 Case Study</vt:lpstr>
      <vt:lpstr>Case Study1: Mozilla</vt:lpstr>
      <vt:lpstr>History of Mozilla</vt:lpstr>
      <vt:lpstr>History of Mozilla</vt:lpstr>
      <vt:lpstr>More about  Mozilla</vt:lpstr>
      <vt:lpstr>Mozilla Development Process</vt:lpstr>
      <vt:lpstr>Case Study 2: Linux</vt:lpstr>
      <vt:lpstr>Linux history</vt:lpstr>
      <vt:lpstr>LINUX Distribution</vt:lpstr>
      <vt:lpstr>Change Rate</vt:lpstr>
      <vt:lpstr>Kernel Development</vt:lpstr>
      <vt:lpstr>Why Companies Support Kernel Development?</vt:lpstr>
      <vt:lpstr>Linux Dominance in the Industry</vt:lpstr>
      <vt:lpstr>Various Linux Distributions  (Some Examples)</vt:lpstr>
      <vt:lpstr>Linux Shell</vt:lpstr>
      <vt:lpstr>Identify your shell</vt:lpstr>
      <vt:lpstr>Linux Booting</vt:lpstr>
      <vt:lpstr>Linux Booting (in Detail)</vt:lpstr>
      <vt:lpstr>Linux Booting (in Detail)</vt:lpstr>
      <vt:lpstr>Linux Booting (in Detail)</vt:lpstr>
      <vt:lpstr>Linux Booting (in Detail)</vt:lpstr>
      <vt:lpstr>Building the Linux Kernel</vt:lpstr>
      <vt:lpstr>Linux Installation –  Minimum Requirements</vt:lpstr>
      <vt:lpstr>Linux Installation –  Partitioning</vt:lpstr>
      <vt:lpstr>Linux Installation –  Common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What is Open Source? Why Open Source?</dc:title>
  <dc:creator>Jatin Sethi</dc:creator>
  <cp:lastModifiedBy>Juhi Agrawal</cp:lastModifiedBy>
  <cp:revision>125</cp:revision>
  <dcterms:created xsi:type="dcterms:W3CDTF">2006-08-16T00:00:00Z</dcterms:created>
  <dcterms:modified xsi:type="dcterms:W3CDTF">2015-11-18T08:25:10Z</dcterms:modified>
</cp:coreProperties>
</file>