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90999A-1023-4037-AF1E-CBFF01F0971C}" type="datetimeFigureOut">
              <a:rPr lang="en-US" smtClean="0"/>
              <a:t>11/7/2016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106F32A-2DEB-4C0F-8FFC-915D399269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90999A-1023-4037-AF1E-CBFF01F0971C}"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F32A-2DEB-4C0F-8FFC-915D399269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90999A-1023-4037-AF1E-CBFF01F0971C}"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6F32A-2DEB-4C0F-8FFC-915D399269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90999A-1023-4037-AF1E-CBFF01F0971C}" type="datetimeFigureOut">
              <a:rPr lang="en-US" smtClean="0"/>
              <a:t>11/7/2016</a:t>
            </a:fld>
            <a:endParaRPr lang="en-US"/>
          </a:p>
        </p:txBody>
      </p:sp>
      <p:sp>
        <p:nvSpPr>
          <p:cNvPr id="9" name="Slide Number Placeholder 8"/>
          <p:cNvSpPr>
            <a:spLocks noGrp="1"/>
          </p:cNvSpPr>
          <p:nvPr>
            <p:ph type="sldNum" sz="quarter" idx="15"/>
          </p:nvPr>
        </p:nvSpPr>
        <p:spPr/>
        <p:txBody>
          <a:bodyPr rtlCol="0"/>
          <a:lstStyle/>
          <a:p>
            <a:fld id="{D106F32A-2DEB-4C0F-8FFC-915D3992694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90999A-1023-4037-AF1E-CBFF01F0971C}" type="datetimeFigureOut">
              <a:rPr lang="en-US" smtClean="0"/>
              <a:t>11/7/2016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106F32A-2DEB-4C0F-8FFC-915D399269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90999A-1023-4037-AF1E-CBFF01F0971C}"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6F32A-2DEB-4C0F-8FFC-915D3992694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90999A-1023-4037-AF1E-CBFF01F0971C}"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6F32A-2DEB-4C0F-8FFC-915D3992694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90999A-1023-4037-AF1E-CBFF01F0971C}" type="datetimeFigureOut">
              <a:rPr lang="en-US" smtClean="0"/>
              <a:t>11/7/2016</a:t>
            </a:fld>
            <a:endParaRPr lang="en-US"/>
          </a:p>
        </p:txBody>
      </p:sp>
      <p:sp>
        <p:nvSpPr>
          <p:cNvPr id="7" name="Slide Number Placeholder 6"/>
          <p:cNvSpPr>
            <a:spLocks noGrp="1"/>
          </p:cNvSpPr>
          <p:nvPr>
            <p:ph type="sldNum" sz="quarter" idx="11"/>
          </p:nvPr>
        </p:nvSpPr>
        <p:spPr/>
        <p:txBody>
          <a:bodyPr rtlCol="0"/>
          <a:lstStyle/>
          <a:p>
            <a:fld id="{D106F32A-2DEB-4C0F-8FFC-915D3992694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0999A-1023-4037-AF1E-CBFF01F0971C}"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6F32A-2DEB-4C0F-8FFC-915D399269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90999A-1023-4037-AF1E-CBFF01F0971C}" type="datetimeFigureOut">
              <a:rPr lang="en-US" smtClean="0"/>
              <a:t>11/7/2016</a:t>
            </a:fld>
            <a:endParaRPr lang="en-US"/>
          </a:p>
        </p:txBody>
      </p:sp>
      <p:sp>
        <p:nvSpPr>
          <p:cNvPr id="22" name="Slide Number Placeholder 21"/>
          <p:cNvSpPr>
            <a:spLocks noGrp="1"/>
          </p:cNvSpPr>
          <p:nvPr>
            <p:ph type="sldNum" sz="quarter" idx="15"/>
          </p:nvPr>
        </p:nvSpPr>
        <p:spPr/>
        <p:txBody>
          <a:bodyPr rtlCol="0"/>
          <a:lstStyle/>
          <a:p>
            <a:fld id="{D106F32A-2DEB-4C0F-8FFC-915D3992694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90999A-1023-4037-AF1E-CBFF01F0971C}" type="datetimeFigureOut">
              <a:rPr lang="en-US" smtClean="0"/>
              <a:t>11/7/2016</a:t>
            </a:fld>
            <a:endParaRPr lang="en-US"/>
          </a:p>
        </p:txBody>
      </p:sp>
      <p:sp>
        <p:nvSpPr>
          <p:cNvPr id="18" name="Slide Number Placeholder 17"/>
          <p:cNvSpPr>
            <a:spLocks noGrp="1"/>
          </p:cNvSpPr>
          <p:nvPr>
            <p:ph type="sldNum" sz="quarter" idx="11"/>
          </p:nvPr>
        </p:nvSpPr>
        <p:spPr/>
        <p:txBody>
          <a:bodyPr rtlCol="0"/>
          <a:lstStyle/>
          <a:p>
            <a:fld id="{D106F32A-2DEB-4C0F-8FFC-915D3992694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90999A-1023-4037-AF1E-CBFF01F0971C}" type="datetimeFigureOut">
              <a:rPr lang="en-US" smtClean="0"/>
              <a:t>11/7/2016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106F32A-2DEB-4C0F-8FFC-915D399269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743200"/>
            <a:ext cx="6172200" cy="1066800"/>
          </a:xfrm>
        </p:spPr>
        <p:txBody>
          <a:bodyPr/>
          <a:lstStyle/>
          <a:p>
            <a:r>
              <a:rPr lang="en-US" dirty="0" smtClean="0"/>
              <a:t>Adoption Barriers Of Open Standards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97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Barriers</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3339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85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Costs</a:t>
            </a:r>
            <a:endParaRPr lang="en-US" dirty="0"/>
          </a:p>
        </p:txBody>
      </p:sp>
      <p:sp>
        <p:nvSpPr>
          <p:cNvPr id="3" name="Content Placeholder 2"/>
          <p:cNvSpPr>
            <a:spLocks noGrp="1"/>
          </p:cNvSpPr>
          <p:nvPr>
            <p:ph sz="quarter" idx="1"/>
          </p:nvPr>
        </p:nvSpPr>
        <p:spPr/>
        <p:txBody>
          <a:bodyPr>
            <a:normAutofit/>
          </a:bodyPr>
          <a:lstStyle/>
          <a:p>
            <a:r>
              <a:rPr lang="en-US" dirty="0"/>
              <a:t>Adoption costs of open standards comprises of three attributes namely –</a:t>
            </a:r>
          </a:p>
          <a:p>
            <a:pPr lvl="0"/>
            <a:r>
              <a:rPr lang="en-US" b="1" dirty="0"/>
              <a:t>Financial investment </a:t>
            </a:r>
            <a:r>
              <a:rPr lang="en-US" dirty="0"/>
              <a:t>– </a:t>
            </a:r>
            <a:r>
              <a:rPr lang="en-US" dirty="0" smtClean="0"/>
              <a:t>This </a:t>
            </a:r>
            <a:r>
              <a:rPr lang="en-US" dirty="0"/>
              <a:t>is the cost that the businesses incur to adopt the new open standard. The investment can be in the form of developing a new infrastructure or changing the existing infra structure to suit the implementation of the standard.</a:t>
            </a:r>
          </a:p>
          <a:p>
            <a:pPr lvl="0"/>
            <a:r>
              <a:rPr lang="en-US" b="1" dirty="0" smtClean="0"/>
              <a:t>Risks</a:t>
            </a:r>
            <a:r>
              <a:rPr lang="en-US" dirty="0" smtClean="0"/>
              <a:t> </a:t>
            </a:r>
            <a:r>
              <a:rPr lang="en-US" dirty="0"/>
              <a:t>– Considering the transparency that an open standard brings in, there may be some security related concerns that the organization has to deal with.</a:t>
            </a:r>
          </a:p>
          <a:p>
            <a:endParaRPr lang="en-US" dirty="0"/>
          </a:p>
        </p:txBody>
      </p:sp>
    </p:spTree>
    <p:extLst>
      <p:ext uri="{BB962C8B-B14F-4D97-AF65-F5344CB8AC3E}">
        <p14:creationId xmlns:p14="http://schemas.microsoft.com/office/powerpoint/2010/main" val="4819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Costs</a:t>
            </a:r>
          </a:p>
        </p:txBody>
      </p:sp>
      <p:sp>
        <p:nvSpPr>
          <p:cNvPr id="3" name="Content Placeholder 2"/>
          <p:cNvSpPr>
            <a:spLocks noGrp="1"/>
          </p:cNvSpPr>
          <p:nvPr>
            <p:ph sz="quarter" idx="1"/>
          </p:nvPr>
        </p:nvSpPr>
        <p:spPr/>
        <p:txBody>
          <a:bodyPr/>
          <a:lstStyle/>
          <a:p>
            <a:pPr lvl="0"/>
            <a:r>
              <a:rPr lang="en-US" b="1" dirty="0"/>
              <a:t>Change Management </a:t>
            </a:r>
            <a:r>
              <a:rPr lang="en-US" dirty="0"/>
              <a:t>– History has shown us that people do not like change though it is inevitable. Adopting an open standard initiates the change in process to the existing proprietary standard which may not be welcomed by the people in the organization. There will be additional management overhead involved to initiate the change management process in the organization. This cost is relevant only when the organization is migrating from the existing proprietary standard to a new open standard.</a:t>
            </a:r>
          </a:p>
          <a:p>
            <a:endParaRPr lang="en-US" dirty="0"/>
          </a:p>
        </p:txBody>
      </p:sp>
    </p:spTree>
    <p:extLst>
      <p:ext uri="{BB962C8B-B14F-4D97-AF65-F5344CB8AC3E}">
        <p14:creationId xmlns:p14="http://schemas.microsoft.com/office/powerpoint/2010/main" val="319323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Costs</a:t>
            </a:r>
            <a:endParaRPr lang="en-US" dirty="0"/>
          </a:p>
        </p:txBody>
      </p:sp>
      <p:sp>
        <p:nvSpPr>
          <p:cNvPr id="3" name="Content Placeholder 2"/>
          <p:cNvSpPr>
            <a:spLocks noGrp="1"/>
          </p:cNvSpPr>
          <p:nvPr>
            <p:ph sz="quarter" idx="1"/>
          </p:nvPr>
        </p:nvSpPr>
        <p:spPr/>
        <p:txBody>
          <a:bodyPr/>
          <a:lstStyle/>
          <a:p>
            <a:r>
              <a:rPr lang="en-US" dirty="0"/>
              <a:t>The switching cost is related to the cost incurred by the organization when migrating from the existing proprietary standard to the open standard. </a:t>
            </a:r>
          </a:p>
          <a:p>
            <a:r>
              <a:rPr lang="en-US" dirty="0"/>
              <a:t>For example, the switching cost may be the cost incurred in closing the account in one bank and opening the account in another bank or switching the telephone service provider.</a:t>
            </a:r>
          </a:p>
          <a:p>
            <a:r>
              <a:rPr lang="en-US" dirty="0"/>
              <a:t>Also, the cost involved in learning and implementing the new open standard.</a:t>
            </a:r>
          </a:p>
          <a:p>
            <a:endParaRPr lang="en-US" dirty="0"/>
          </a:p>
        </p:txBody>
      </p:sp>
    </p:spTree>
    <p:extLst>
      <p:ext uri="{BB962C8B-B14F-4D97-AF65-F5344CB8AC3E}">
        <p14:creationId xmlns:p14="http://schemas.microsoft.com/office/powerpoint/2010/main" val="400122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Legal Mandate</a:t>
            </a:r>
            <a:endParaRPr lang="en-US" dirty="0"/>
          </a:p>
        </p:txBody>
      </p:sp>
      <p:sp>
        <p:nvSpPr>
          <p:cNvPr id="3" name="Content Placeholder 2"/>
          <p:cNvSpPr>
            <a:spLocks noGrp="1"/>
          </p:cNvSpPr>
          <p:nvPr>
            <p:ph sz="quarter" idx="1"/>
          </p:nvPr>
        </p:nvSpPr>
        <p:spPr/>
        <p:txBody>
          <a:bodyPr/>
          <a:lstStyle/>
          <a:p>
            <a:r>
              <a:rPr lang="en-US" dirty="0"/>
              <a:t>The government plays an important role in developing a standard or decision making about adopting a standard. </a:t>
            </a:r>
            <a:endParaRPr lang="en-US" dirty="0" smtClean="0"/>
          </a:p>
          <a:p>
            <a:r>
              <a:rPr lang="en-US" dirty="0" smtClean="0"/>
              <a:t>The </a:t>
            </a:r>
            <a:r>
              <a:rPr lang="en-US" dirty="0"/>
              <a:t>governments should mandate or impose the adoption of open standard as a policy so that multi vendor competition increases and prevents vendor lock in offering competitive prices. </a:t>
            </a:r>
            <a:endParaRPr lang="en-US" dirty="0" smtClean="0"/>
          </a:p>
          <a:p>
            <a:r>
              <a:rPr lang="en-US" dirty="0" smtClean="0"/>
              <a:t>Even </a:t>
            </a:r>
            <a:r>
              <a:rPr lang="en-US" dirty="0"/>
              <a:t>though there are national policies about the need to implement open standards, it is not mandated in most of the cases.</a:t>
            </a:r>
          </a:p>
          <a:p>
            <a:endParaRPr lang="en-US" dirty="0"/>
          </a:p>
        </p:txBody>
      </p:sp>
    </p:spTree>
    <p:extLst>
      <p:ext uri="{BB962C8B-B14F-4D97-AF65-F5344CB8AC3E}">
        <p14:creationId xmlns:p14="http://schemas.microsoft.com/office/powerpoint/2010/main" val="14190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sz="quarter" idx="1"/>
          </p:nvPr>
        </p:nvSpPr>
        <p:spPr/>
        <p:txBody>
          <a:bodyPr/>
          <a:lstStyle/>
          <a:p>
            <a:r>
              <a:rPr lang="en-US" dirty="0"/>
              <a:t>The open standard states that the specification should be publicly available and accessible by everyone. </a:t>
            </a:r>
            <a:endParaRPr lang="en-US" dirty="0" smtClean="0"/>
          </a:p>
          <a:p>
            <a:r>
              <a:rPr lang="en-US" dirty="0" smtClean="0"/>
              <a:t>Some </a:t>
            </a:r>
            <a:r>
              <a:rPr lang="en-US" dirty="0"/>
              <a:t>of the firms may not want the standard to be transparent concerning the issues related to security. </a:t>
            </a:r>
            <a:endParaRPr lang="en-US" dirty="0" smtClean="0"/>
          </a:p>
          <a:p>
            <a:r>
              <a:rPr lang="en-US" dirty="0" smtClean="0"/>
              <a:t>Such </a:t>
            </a:r>
            <a:r>
              <a:rPr lang="en-US" dirty="0"/>
              <a:t>firms would opt for a proprietary standard where the specifications are controlled and owned by the organizations themselves.</a:t>
            </a:r>
          </a:p>
          <a:p>
            <a:endParaRPr lang="en-US" dirty="0"/>
          </a:p>
        </p:txBody>
      </p:sp>
    </p:spTree>
    <p:extLst>
      <p:ext uri="{BB962C8B-B14F-4D97-AF65-F5344CB8AC3E}">
        <p14:creationId xmlns:p14="http://schemas.microsoft.com/office/powerpoint/2010/main" val="3162039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378</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Adoption Barriers Of Open Standards</vt:lpstr>
      <vt:lpstr>Adoption Barriers</vt:lpstr>
      <vt:lpstr>Adoption Costs</vt:lpstr>
      <vt:lpstr>Adoption Costs</vt:lpstr>
      <vt:lpstr>Switching Costs</vt:lpstr>
      <vt:lpstr>Lack Of Legal Mandate</vt:lpstr>
      <vt:lpstr>Transparency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Adoption Barriers Of Open Standards</dc:title>
  <dc:creator>Shahina Anwarul</dc:creator>
  <cp:lastModifiedBy>Shahina Anwarul</cp:lastModifiedBy>
  <cp:revision>1</cp:revision>
  <dcterms:created xsi:type="dcterms:W3CDTF">2016-11-07T05:45:45Z</dcterms:created>
  <dcterms:modified xsi:type="dcterms:W3CDTF">2016-11-07T05:46:52Z</dcterms:modified>
</cp:coreProperties>
</file>