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1" r:id="rId5"/>
    <p:sldId id="260" r:id="rId6"/>
    <p:sldId id="259" r:id="rId7"/>
    <p:sldId id="258" r:id="rId8"/>
    <p:sldId id="263" r:id="rId9"/>
    <p:sldId id="264" r:id="rId10"/>
    <p:sldId id="265" r:id="rId11"/>
    <p:sldId id="266" r:id="rId12"/>
    <p:sldId id="267" r:id="rId13"/>
    <p:sldId id="268" r:id="rId14"/>
    <p:sldId id="269" r:id="rId15"/>
    <p:sldId id="280" r:id="rId16"/>
    <p:sldId id="281" r:id="rId17"/>
    <p:sldId id="282" r:id="rId18"/>
    <p:sldId id="270" r:id="rId19"/>
    <p:sldId id="283" r:id="rId20"/>
    <p:sldId id="284" r:id="rId21"/>
    <p:sldId id="285" r:id="rId22"/>
    <p:sldId id="271" r:id="rId23"/>
    <p:sldId id="286" r:id="rId24"/>
    <p:sldId id="273" r:id="rId25"/>
    <p:sldId id="274" r:id="rId26"/>
    <p:sldId id="275" r:id="rId27"/>
    <p:sldId id="272" r:id="rId28"/>
    <p:sldId id="276" r:id="rId29"/>
    <p:sldId id="277" r:id="rId30"/>
    <p:sldId id="27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942D6E9-88D5-41EB-81B8-B24ACAAB7282}" type="datetimeFigureOut">
              <a:rPr lang="en-US" smtClean="0"/>
              <a:t>10/12/2016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846A9ED-0BC0-4033-B431-CC39C07139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42D6E9-88D5-41EB-81B8-B24ACAAB7282}"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6A9ED-0BC0-4033-B431-CC39C07139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42D6E9-88D5-41EB-81B8-B24ACAAB7282}"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6A9ED-0BC0-4033-B431-CC39C07139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942D6E9-88D5-41EB-81B8-B24ACAAB7282}" type="datetimeFigureOut">
              <a:rPr lang="en-US" smtClean="0"/>
              <a:t>10/12/2016</a:t>
            </a:fld>
            <a:endParaRPr lang="en-US"/>
          </a:p>
        </p:txBody>
      </p:sp>
      <p:sp>
        <p:nvSpPr>
          <p:cNvPr id="9" name="Slide Number Placeholder 8"/>
          <p:cNvSpPr>
            <a:spLocks noGrp="1"/>
          </p:cNvSpPr>
          <p:nvPr>
            <p:ph type="sldNum" sz="quarter" idx="15"/>
          </p:nvPr>
        </p:nvSpPr>
        <p:spPr/>
        <p:txBody>
          <a:bodyPr rtlCol="0"/>
          <a:lstStyle/>
          <a:p>
            <a:fld id="{4846A9ED-0BC0-4033-B431-CC39C071397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942D6E9-88D5-41EB-81B8-B24ACAAB7282}" type="datetimeFigureOut">
              <a:rPr lang="en-US" smtClean="0"/>
              <a:t>10/12/2016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846A9ED-0BC0-4033-B431-CC39C07139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942D6E9-88D5-41EB-81B8-B24ACAAB7282}"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6A9ED-0BC0-4033-B431-CC39C071397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942D6E9-88D5-41EB-81B8-B24ACAAB7282}" type="datetimeFigureOut">
              <a:rPr lang="en-US" smtClean="0"/>
              <a:t>10/12/2016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6A9ED-0BC0-4033-B431-CC39C071397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942D6E9-88D5-41EB-81B8-B24ACAAB7282}" type="datetimeFigureOut">
              <a:rPr lang="en-US" smtClean="0"/>
              <a:t>10/12/2016</a:t>
            </a:fld>
            <a:endParaRPr lang="en-US"/>
          </a:p>
        </p:txBody>
      </p:sp>
      <p:sp>
        <p:nvSpPr>
          <p:cNvPr id="7" name="Slide Number Placeholder 6"/>
          <p:cNvSpPr>
            <a:spLocks noGrp="1"/>
          </p:cNvSpPr>
          <p:nvPr>
            <p:ph type="sldNum" sz="quarter" idx="11"/>
          </p:nvPr>
        </p:nvSpPr>
        <p:spPr/>
        <p:txBody>
          <a:bodyPr rtlCol="0"/>
          <a:lstStyle/>
          <a:p>
            <a:fld id="{4846A9ED-0BC0-4033-B431-CC39C071397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42D6E9-88D5-41EB-81B8-B24ACAAB7282}" type="datetimeFigureOut">
              <a:rPr lang="en-US" smtClean="0"/>
              <a:t>10/12/2016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6A9ED-0BC0-4033-B431-CC39C07139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942D6E9-88D5-41EB-81B8-B24ACAAB7282}" type="datetimeFigureOut">
              <a:rPr lang="en-US" smtClean="0"/>
              <a:t>10/12/2016</a:t>
            </a:fld>
            <a:endParaRPr lang="en-US"/>
          </a:p>
        </p:txBody>
      </p:sp>
      <p:sp>
        <p:nvSpPr>
          <p:cNvPr id="22" name="Slide Number Placeholder 21"/>
          <p:cNvSpPr>
            <a:spLocks noGrp="1"/>
          </p:cNvSpPr>
          <p:nvPr>
            <p:ph type="sldNum" sz="quarter" idx="15"/>
          </p:nvPr>
        </p:nvSpPr>
        <p:spPr/>
        <p:txBody>
          <a:bodyPr rtlCol="0"/>
          <a:lstStyle/>
          <a:p>
            <a:fld id="{4846A9ED-0BC0-4033-B431-CC39C071397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942D6E9-88D5-41EB-81B8-B24ACAAB7282}" type="datetimeFigureOut">
              <a:rPr lang="en-US" smtClean="0"/>
              <a:t>10/12/2016</a:t>
            </a:fld>
            <a:endParaRPr lang="en-US"/>
          </a:p>
        </p:txBody>
      </p:sp>
      <p:sp>
        <p:nvSpPr>
          <p:cNvPr id="18" name="Slide Number Placeholder 17"/>
          <p:cNvSpPr>
            <a:spLocks noGrp="1"/>
          </p:cNvSpPr>
          <p:nvPr>
            <p:ph type="sldNum" sz="quarter" idx="11"/>
          </p:nvPr>
        </p:nvSpPr>
        <p:spPr/>
        <p:txBody>
          <a:bodyPr rtlCol="0"/>
          <a:lstStyle/>
          <a:p>
            <a:fld id="{4846A9ED-0BC0-4033-B431-CC39C071397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942D6E9-88D5-41EB-81B8-B24ACAAB7282}" type="datetimeFigureOut">
              <a:rPr lang="en-US" smtClean="0"/>
              <a:t>10/12/2016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846A9ED-0BC0-4033-B431-CC39C07139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981200"/>
            <a:ext cx="6172200" cy="2209800"/>
          </a:xfrm>
        </p:spPr>
        <p:txBody>
          <a:bodyPr>
            <a:normAutofit/>
          </a:bodyPr>
          <a:lstStyle/>
          <a:p>
            <a:r>
              <a:rPr lang="en-US" sz="4400" dirty="0" smtClean="0"/>
              <a:t>Adoption Of Open Source Software</a:t>
            </a:r>
            <a:endParaRPr lang="en-US" sz="4400" dirty="0"/>
          </a:p>
        </p:txBody>
      </p:sp>
      <p:sp>
        <p:nvSpPr>
          <p:cNvPr id="3" name="Subtitle 2"/>
          <p:cNvSpPr>
            <a:spLocks noGrp="1"/>
          </p:cNvSpPr>
          <p:nvPr>
            <p:ph type="subTitle" idx="1"/>
          </p:nvPr>
        </p:nvSpPr>
        <p:spPr/>
        <p:txBody>
          <a:bodyPr/>
          <a:lstStyle/>
          <a:p>
            <a:r>
              <a:rPr lang="en-US" dirty="0" smtClean="0"/>
              <a:t>Shahina Anwarul</a:t>
            </a:r>
          </a:p>
          <a:p>
            <a:r>
              <a:rPr lang="en-US" dirty="0" smtClean="0"/>
              <a:t>sanwarul@ddn.upes.ac.in</a:t>
            </a:r>
            <a:endParaRPr lang="en-US" dirty="0"/>
          </a:p>
        </p:txBody>
      </p:sp>
    </p:spTree>
    <p:extLst>
      <p:ext uri="{BB962C8B-B14F-4D97-AF65-F5344CB8AC3E}">
        <p14:creationId xmlns:p14="http://schemas.microsoft.com/office/powerpoint/2010/main" val="349731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 Reuse</a:t>
            </a:r>
            <a:endParaRPr lang="en-US" dirty="0"/>
          </a:p>
        </p:txBody>
      </p:sp>
      <p:sp>
        <p:nvSpPr>
          <p:cNvPr id="3" name="Content Placeholder 2"/>
          <p:cNvSpPr>
            <a:spLocks noGrp="1"/>
          </p:cNvSpPr>
          <p:nvPr>
            <p:ph sz="quarter" idx="1"/>
          </p:nvPr>
        </p:nvSpPr>
        <p:spPr/>
        <p:txBody>
          <a:bodyPr>
            <a:normAutofit/>
          </a:bodyPr>
          <a:lstStyle/>
          <a:p>
            <a:r>
              <a:rPr lang="en-GB" dirty="0"/>
              <a:t>In the traditional proprietary environment, innovation or ideas is limited within the boundaries of the research department of the </a:t>
            </a:r>
            <a:r>
              <a:rPr lang="en-GB" dirty="0" smtClean="0"/>
              <a:t>organization.</a:t>
            </a:r>
          </a:p>
          <a:p>
            <a:r>
              <a:rPr lang="en-GB" dirty="0" smtClean="0"/>
              <a:t>In </a:t>
            </a:r>
            <a:r>
              <a:rPr lang="en-GB" dirty="0"/>
              <a:t>the open environment, the firm benefits not only from the innovation within the organization but also from other organizations and communities. </a:t>
            </a:r>
            <a:endParaRPr lang="en-GB" dirty="0" smtClean="0"/>
          </a:p>
          <a:p>
            <a:r>
              <a:rPr lang="en-GB" dirty="0"/>
              <a:t>The organization does not have to waste </a:t>
            </a:r>
            <a:r>
              <a:rPr lang="en-GB" dirty="0" smtClean="0"/>
              <a:t>time in </a:t>
            </a:r>
            <a:r>
              <a:rPr lang="en-GB" dirty="0"/>
              <a:t>reinventing the </a:t>
            </a:r>
            <a:r>
              <a:rPr lang="en-GB" dirty="0" smtClean="0"/>
              <a:t>wheel.</a:t>
            </a:r>
            <a:endParaRPr lang="en-US" dirty="0"/>
          </a:p>
        </p:txBody>
      </p:sp>
    </p:spTree>
    <p:extLst>
      <p:ext uri="{BB962C8B-B14F-4D97-AF65-F5344CB8AC3E}">
        <p14:creationId xmlns:p14="http://schemas.microsoft.com/office/powerpoint/2010/main" val="395335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Competence</a:t>
            </a:r>
            <a:endParaRPr lang="en-US" dirty="0"/>
          </a:p>
        </p:txBody>
      </p:sp>
      <p:sp>
        <p:nvSpPr>
          <p:cNvPr id="3" name="Content Placeholder 2"/>
          <p:cNvSpPr>
            <a:spLocks noGrp="1"/>
          </p:cNvSpPr>
          <p:nvPr>
            <p:ph sz="quarter" idx="1"/>
          </p:nvPr>
        </p:nvSpPr>
        <p:spPr/>
        <p:txBody>
          <a:bodyPr/>
          <a:lstStyle/>
          <a:p>
            <a:r>
              <a:rPr lang="en-GB" dirty="0"/>
              <a:t>Firms having less technical </a:t>
            </a:r>
            <a:r>
              <a:rPr lang="en-GB" dirty="0" smtClean="0"/>
              <a:t>skills/assets </a:t>
            </a:r>
            <a:r>
              <a:rPr lang="en-GB" dirty="0"/>
              <a:t>encounter multiple challenges during the deployment of the open source software. </a:t>
            </a:r>
            <a:endParaRPr lang="en-GB" dirty="0" smtClean="0"/>
          </a:p>
          <a:p>
            <a:r>
              <a:rPr lang="en-GB" dirty="0" smtClean="0"/>
              <a:t>But</a:t>
            </a:r>
            <a:r>
              <a:rPr lang="en-GB" dirty="0"/>
              <a:t>, firms having strong technical </a:t>
            </a:r>
            <a:r>
              <a:rPr lang="en-GB" dirty="0" smtClean="0"/>
              <a:t>skills/assets </a:t>
            </a:r>
            <a:r>
              <a:rPr lang="en-GB" dirty="0"/>
              <a:t>enable the easier implementation of the open source solution reaping the benefits of open source</a:t>
            </a:r>
            <a:r>
              <a:rPr lang="en-GB" dirty="0" smtClean="0"/>
              <a:t>.</a:t>
            </a:r>
          </a:p>
          <a:p>
            <a:r>
              <a:rPr lang="en-GB" dirty="0" smtClean="0"/>
              <a:t>Technical asset or IT asset is any company owned information, system or hardware that is used in the course of business activities.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341715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Open Source Adoption In The World</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Open source software adoption saw a surge during deep recession in 2009. </a:t>
            </a:r>
            <a:endParaRPr lang="en-US" dirty="0" smtClean="0"/>
          </a:p>
          <a:p>
            <a:r>
              <a:rPr lang="en-US" dirty="0" smtClean="0"/>
              <a:t>During </a:t>
            </a:r>
            <a:r>
              <a:rPr lang="en-US" dirty="0"/>
              <a:t>these tough times many organizations were looking for ways to cut cost with better productivity and efficiency without compromising on quality and security. </a:t>
            </a:r>
            <a:endParaRPr lang="en-US" dirty="0" smtClean="0"/>
          </a:p>
          <a:p>
            <a:r>
              <a:rPr lang="en-GB" dirty="0" smtClean="0"/>
              <a:t>Many </a:t>
            </a:r>
            <a:r>
              <a:rPr lang="en-GB" dirty="0"/>
              <a:t>new popular concepts like social networking, blogging, video sharing...etc. are mainly using open source. </a:t>
            </a:r>
            <a:endParaRPr lang="en-GB" dirty="0" smtClean="0"/>
          </a:p>
          <a:p>
            <a:r>
              <a:rPr lang="en-GB" dirty="0" smtClean="0"/>
              <a:t>YouTube </a:t>
            </a:r>
            <a:r>
              <a:rPr lang="en-GB" dirty="0"/>
              <a:t>was founded in February 2005 by former </a:t>
            </a:r>
            <a:r>
              <a:rPr lang="en-GB" dirty="0" err="1"/>
              <a:t>paypal</a:t>
            </a:r>
            <a:r>
              <a:rPr lang="en-GB" dirty="0"/>
              <a:t> employees. It is completely built on open source like Linux, MySQL, Apache, and Python</a:t>
            </a:r>
            <a:r>
              <a:rPr lang="en-GB" dirty="0" smtClean="0"/>
              <a:t>.</a:t>
            </a:r>
          </a:p>
          <a:p>
            <a:r>
              <a:rPr lang="en-GB" dirty="0" smtClean="0"/>
              <a:t>Twitter </a:t>
            </a:r>
            <a:r>
              <a:rPr lang="en-GB" dirty="0"/>
              <a:t>is built on open source software, from backend-to-frontend. </a:t>
            </a:r>
            <a:endParaRPr lang="en-US" dirty="0"/>
          </a:p>
        </p:txBody>
      </p:sp>
    </p:spTree>
    <p:extLst>
      <p:ext uri="{BB962C8B-B14F-4D97-AF65-F5344CB8AC3E}">
        <p14:creationId xmlns:p14="http://schemas.microsoft.com/office/powerpoint/2010/main" val="282370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534400" cy="914400"/>
          </a:xfrm>
        </p:spPr>
        <p:txBody>
          <a:bodyPr>
            <a:normAutofit fontScale="90000"/>
          </a:bodyPr>
          <a:lstStyle/>
          <a:p>
            <a:r>
              <a:rPr lang="en-GB" dirty="0"/>
              <a:t>F</a:t>
            </a:r>
            <a:r>
              <a:rPr lang="en-GB" dirty="0" smtClean="0"/>
              <a:t>ew </a:t>
            </a:r>
            <a:r>
              <a:rPr lang="en-GB" dirty="0"/>
              <a:t>R</a:t>
            </a:r>
            <a:r>
              <a:rPr lang="en-GB" dirty="0" smtClean="0"/>
              <a:t>eal </a:t>
            </a:r>
            <a:r>
              <a:rPr lang="en-GB" dirty="0"/>
              <a:t>W</a:t>
            </a:r>
            <a:r>
              <a:rPr lang="en-GB" dirty="0" smtClean="0"/>
              <a:t>orld </a:t>
            </a:r>
            <a:r>
              <a:rPr lang="en-GB" dirty="0"/>
              <a:t>E</a:t>
            </a:r>
            <a:r>
              <a:rPr lang="en-GB" dirty="0" smtClean="0"/>
              <a:t>xamples </a:t>
            </a:r>
            <a:r>
              <a:rPr lang="en-GB" dirty="0"/>
              <a:t>O</a:t>
            </a:r>
            <a:r>
              <a:rPr lang="en-GB" dirty="0" smtClean="0"/>
              <a:t>f </a:t>
            </a:r>
            <a:r>
              <a:rPr lang="en-GB" dirty="0"/>
              <a:t>O</a:t>
            </a:r>
            <a:r>
              <a:rPr lang="en-GB" dirty="0" smtClean="0"/>
              <a:t>rganizations </a:t>
            </a:r>
            <a:r>
              <a:rPr lang="en-GB" dirty="0"/>
              <a:t>T</a:t>
            </a:r>
            <a:r>
              <a:rPr lang="en-GB" dirty="0" smtClean="0"/>
              <a:t>hat </a:t>
            </a:r>
            <a:r>
              <a:rPr lang="en-GB" dirty="0"/>
              <a:t>A</a:t>
            </a:r>
            <a:r>
              <a:rPr lang="en-GB" dirty="0" smtClean="0"/>
              <a:t>dopted </a:t>
            </a:r>
            <a:r>
              <a:rPr lang="en-GB" dirty="0"/>
              <a:t>O</a:t>
            </a:r>
            <a:r>
              <a:rPr lang="en-GB" dirty="0" smtClean="0"/>
              <a:t>pen </a:t>
            </a:r>
            <a:r>
              <a:rPr lang="en-GB" dirty="0"/>
              <a:t>S</a:t>
            </a:r>
            <a:r>
              <a:rPr lang="en-GB" dirty="0" smtClean="0"/>
              <a:t>ource</a:t>
            </a:r>
            <a:r>
              <a:rPr lang="en-GB" dirty="0"/>
              <a:t>.</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pPr marL="274320" lvl="1">
              <a:spcBef>
                <a:spcPts val="600"/>
              </a:spcBef>
              <a:buSzPct val="70000"/>
              <a:buFont typeface="Wingdings"/>
              <a:buChar char=""/>
            </a:pPr>
            <a:r>
              <a:rPr lang="en-US" sz="2800" dirty="0"/>
              <a:t>Strings without Proprietary Strings</a:t>
            </a:r>
          </a:p>
          <a:p>
            <a:pPr marL="274320" lvl="1">
              <a:spcBef>
                <a:spcPts val="600"/>
              </a:spcBef>
              <a:buSzPct val="70000"/>
              <a:buFont typeface="Wingdings"/>
              <a:buChar char=""/>
            </a:pPr>
            <a:r>
              <a:rPr lang="en-US" sz="2800" dirty="0" err="1"/>
              <a:t>IT@School</a:t>
            </a:r>
            <a:endParaRPr lang="en-US" sz="2800" dirty="0"/>
          </a:p>
          <a:p>
            <a:r>
              <a:rPr lang="en-GB" sz="2800" dirty="0"/>
              <a:t>Life Insurance through open source</a:t>
            </a:r>
            <a:endParaRPr lang="en-US" sz="2800" dirty="0"/>
          </a:p>
        </p:txBody>
      </p:sp>
    </p:spTree>
    <p:extLst>
      <p:ext uri="{BB962C8B-B14F-4D97-AF65-F5344CB8AC3E}">
        <p14:creationId xmlns:p14="http://schemas.microsoft.com/office/powerpoint/2010/main" val="282223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Without Proprietary Strings </a:t>
            </a:r>
            <a:endParaRPr lang="en-US" dirty="0"/>
          </a:p>
        </p:txBody>
      </p:sp>
      <p:sp>
        <p:nvSpPr>
          <p:cNvPr id="3" name="Content Placeholder 2"/>
          <p:cNvSpPr>
            <a:spLocks noGrp="1"/>
          </p:cNvSpPr>
          <p:nvPr>
            <p:ph sz="quarter" idx="1"/>
          </p:nvPr>
        </p:nvSpPr>
        <p:spPr>
          <a:xfrm>
            <a:off x="457200" y="1600200"/>
            <a:ext cx="7848600" cy="4873752"/>
          </a:xfrm>
        </p:spPr>
        <p:txBody>
          <a:bodyPr>
            <a:normAutofit lnSpcReduction="10000"/>
          </a:bodyPr>
          <a:lstStyle/>
          <a:p>
            <a:r>
              <a:rPr lang="en-US" i="1" dirty="0"/>
              <a:t>Ernie Ball saved $80,000, ask </a:t>
            </a:r>
            <a:r>
              <a:rPr lang="en-US" i="1" dirty="0" smtClean="0"/>
              <a:t>how?</a:t>
            </a:r>
          </a:p>
          <a:p>
            <a:r>
              <a:rPr lang="en-US" dirty="0"/>
              <a:t>Ernie Ball is one of the world's </a:t>
            </a:r>
            <a:r>
              <a:rPr lang="en-US" dirty="0" smtClean="0"/>
              <a:t>leading manufacturers </a:t>
            </a:r>
            <a:r>
              <a:rPr lang="en-US" dirty="0"/>
              <a:t>of electric guitar strings and accessories. </a:t>
            </a:r>
            <a:endParaRPr lang="en-US" dirty="0" smtClean="0"/>
          </a:p>
          <a:p>
            <a:r>
              <a:rPr lang="en-US" dirty="0" smtClean="0"/>
              <a:t>They </a:t>
            </a:r>
            <a:r>
              <a:rPr lang="en-US" dirty="0"/>
              <a:t>used to run their business with predominately proprietary software.</a:t>
            </a:r>
          </a:p>
          <a:p>
            <a:r>
              <a:rPr lang="en-US" dirty="0"/>
              <a:t>Ernie Ball is a privately owned company, a family business that's been around for 30 years</a:t>
            </a:r>
            <a:r>
              <a:rPr lang="en-US" dirty="0" smtClean="0"/>
              <a:t>.</a:t>
            </a:r>
          </a:p>
          <a:p>
            <a:r>
              <a:rPr lang="en-US" dirty="0"/>
              <a:t>For Ernie Ball being sued was as strange as guitar without </a:t>
            </a:r>
            <a:r>
              <a:rPr lang="en-US" dirty="0" smtClean="0"/>
              <a:t>strings.</a:t>
            </a:r>
          </a:p>
          <a:p>
            <a:r>
              <a:rPr lang="en-US" dirty="0"/>
              <a:t>One fine day, Sterling Ball, CEO, got a call informing him that </a:t>
            </a:r>
            <a:r>
              <a:rPr lang="en-US" dirty="0" smtClean="0"/>
              <a:t>Ernie Ball is not obeying software license rules.</a:t>
            </a:r>
            <a:endParaRPr lang="en-US" dirty="0"/>
          </a:p>
        </p:txBody>
      </p:sp>
    </p:spTree>
    <p:extLst>
      <p:ext uri="{BB962C8B-B14F-4D97-AF65-F5344CB8AC3E}">
        <p14:creationId xmlns:p14="http://schemas.microsoft.com/office/powerpoint/2010/main" val="300967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Without Proprietary Strings </a:t>
            </a:r>
          </a:p>
        </p:txBody>
      </p:sp>
      <p:sp>
        <p:nvSpPr>
          <p:cNvPr id="3" name="Content Placeholder 2"/>
          <p:cNvSpPr>
            <a:spLocks noGrp="1"/>
          </p:cNvSpPr>
          <p:nvPr>
            <p:ph sz="quarter" idx="1"/>
          </p:nvPr>
        </p:nvSpPr>
        <p:spPr/>
        <p:txBody>
          <a:bodyPr>
            <a:normAutofit lnSpcReduction="10000"/>
          </a:bodyPr>
          <a:lstStyle/>
          <a:p>
            <a:r>
              <a:rPr lang="en-US" dirty="0"/>
              <a:t>He thought they were okay because they buy </a:t>
            </a:r>
            <a:r>
              <a:rPr lang="en-GB" dirty="0"/>
              <a:t>computers with licensed software. </a:t>
            </a:r>
            <a:endParaRPr lang="en-GB" dirty="0" smtClean="0"/>
          </a:p>
          <a:p>
            <a:r>
              <a:rPr lang="en-GB" dirty="0"/>
              <a:t>After an IT audit they realized that they were out of compliance by about 8% (out of 72 desktops). </a:t>
            </a:r>
            <a:endParaRPr lang="en-GB" dirty="0" smtClean="0"/>
          </a:p>
          <a:p>
            <a:r>
              <a:rPr lang="en-GB" dirty="0"/>
              <a:t>This happened when their old desktops were moved to clerical department. </a:t>
            </a:r>
            <a:endParaRPr lang="en-GB" dirty="0" smtClean="0"/>
          </a:p>
          <a:p>
            <a:r>
              <a:rPr lang="en-GB" dirty="0" smtClean="0"/>
              <a:t>People </a:t>
            </a:r>
            <a:r>
              <a:rPr lang="en-GB" dirty="0"/>
              <a:t>in this department used the old desktops without wiping out the data and software which were not required. </a:t>
            </a:r>
            <a:endParaRPr lang="en-GB" dirty="0" smtClean="0"/>
          </a:p>
          <a:p>
            <a:r>
              <a:rPr lang="en-GB" dirty="0" smtClean="0"/>
              <a:t>Many </a:t>
            </a:r>
            <a:r>
              <a:rPr lang="en-GB" dirty="0"/>
              <a:t>proprietary software licenses are considered used when it is installed. It does not matter whether the software is actually being used by a user or not.</a:t>
            </a:r>
            <a:endParaRPr lang="en-US" dirty="0"/>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2832647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Without Proprietary Strings </a:t>
            </a:r>
          </a:p>
        </p:txBody>
      </p:sp>
      <p:sp>
        <p:nvSpPr>
          <p:cNvPr id="3" name="Content Placeholder 2"/>
          <p:cNvSpPr>
            <a:spLocks noGrp="1"/>
          </p:cNvSpPr>
          <p:nvPr>
            <p:ph sz="quarter" idx="1"/>
          </p:nvPr>
        </p:nvSpPr>
        <p:spPr/>
        <p:txBody>
          <a:bodyPr>
            <a:normAutofit/>
          </a:bodyPr>
          <a:lstStyle/>
          <a:p>
            <a:r>
              <a:rPr lang="en-GB" dirty="0"/>
              <a:t>Ball ended up paying thousands of dollars as penalty and legal fees. </a:t>
            </a:r>
            <a:endParaRPr lang="en-GB" dirty="0" smtClean="0"/>
          </a:p>
          <a:p>
            <a:r>
              <a:rPr lang="en-GB" dirty="0" smtClean="0"/>
              <a:t>With </a:t>
            </a:r>
            <a:r>
              <a:rPr lang="en-GB" dirty="0"/>
              <a:t>this humiliating experience, Ball decided to take the path </a:t>
            </a:r>
            <a:r>
              <a:rPr lang="en-GB" dirty="0" smtClean="0"/>
              <a:t>of Open </a:t>
            </a:r>
            <a:r>
              <a:rPr lang="en-GB" dirty="0"/>
              <a:t>Source. </a:t>
            </a:r>
            <a:endParaRPr lang="en-GB" dirty="0" smtClean="0"/>
          </a:p>
          <a:p>
            <a:r>
              <a:rPr lang="en-GB" dirty="0" smtClean="0"/>
              <a:t>Ball </a:t>
            </a:r>
            <a:r>
              <a:rPr lang="en-GB" dirty="0"/>
              <a:t>told his IT department to move away from proprietary software within 6 months</a:t>
            </a:r>
            <a:r>
              <a:rPr lang="en-GB" dirty="0" smtClean="0"/>
              <a:t>.</a:t>
            </a:r>
          </a:p>
          <a:p>
            <a:r>
              <a:rPr lang="en-GB" dirty="0"/>
              <a:t>Ball’s IT department looked every possible way to replace most of the proprietary software with open source, Red Hat's version of Linux, the OpenOffice office suite, Mozilla's Web browser. </a:t>
            </a:r>
            <a:endParaRPr lang="en-GB" dirty="0" smtClean="0"/>
          </a:p>
          <a:p>
            <a:endParaRPr lang="en-US" dirty="0"/>
          </a:p>
        </p:txBody>
      </p:sp>
    </p:spTree>
    <p:extLst>
      <p:ext uri="{BB962C8B-B14F-4D97-AF65-F5344CB8AC3E}">
        <p14:creationId xmlns:p14="http://schemas.microsoft.com/office/powerpoint/2010/main" val="900495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Without Proprietary Strings </a:t>
            </a:r>
          </a:p>
        </p:txBody>
      </p:sp>
      <p:sp>
        <p:nvSpPr>
          <p:cNvPr id="3" name="Content Placeholder 2"/>
          <p:cNvSpPr>
            <a:spLocks noGrp="1"/>
          </p:cNvSpPr>
          <p:nvPr>
            <p:ph sz="quarter" idx="1"/>
          </p:nvPr>
        </p:nvSpPr>
        <p:spPr/>
        <p:txBody>
          <a:bodyPr/>
          <a:lstStyle/>
          <a:p>
            <a:r>
              <a:rPr lang="en-GB" dirty="0"/>
              <a:t>With this </a:t>
            </a:r>
            <a:r>
              <a:rPr lang="en-GB" dirty="0" smtClean="0"/>
              <a:t>migration from </a:t>
            </a:r>
            <a:r>
              <a:rPr lang="en-GB" dirty="0"/>
              <a:t>proprietary to open source software Ernie Ball had immediate gratification of $80,000. </a:t>
            </a:r>
            <a:endParaRPr lang="en-GB" dirty="0" smtClean="0"/>
          </a:p>
          <a:p>
            <a:r>
              <a:rPr lang="en-GB" dirty="0" smtClean="0"/>
              <a:t>This </a:t>
            </a:r>
            <a:r>
              <a:rPr lang="en-GB" dirty="0"/>
              <a:t>does not stop there; they continued to save every time when they added a new desktop to their IT inventory.</a:t>
            </a:r>
            <a:endParaRPr lang="en-US" dirty="0"/>
          </a:p>
          <a:p>
            <a:endParaRPr lang="en-US" dirty="0"/>
          </a:p>
        </p:txBody>
      </p:sp>
    </p:spTree>
    <p:extLst>
      <p:ext uri="{BB962C8B-B14F-4D97-AF65-F5344CB8AC3E}">
        <p14:creationId xmlns:p14="http://schemas.microsoft.com/office/powerpoint/2010/main" val="524230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IT@School</a:t>
            </a:r>
            <a:endParaRPr lang="en-US" dirty="0"/>
          </a:p>
        </p:txBody>
      </p:sp>
      <p:sp>
        <p:nvSpPr>
          <p:cNvPr id="3" name="Content Placeholder 2"/>
          <p:cNvSpPr>
            <a:spLocks noGrp="1"/>
          </p:cNvSpPr>
          <p:nvPr>
            <p:ph sz="quarter" idx="1"/>
          </p:nvPr>
        </p:nvSpPr>
        <p:spPr/>
        <p:txBody>
          <a:bodyPr>
            <a:normAutofit lnSpcReduction="10000"/>
          </a:bodyPr>
          <a:lstStyle/>
          <a:p>
            <a:r>
              <a:rPr lang="en-GB" dirty="0" err="1"/>
              <a:t>IT@School</a:t>
            </a:r>
            <a:r>
              <a:rPr lang="en-GB" dirty="0"/>
              <a:t> project was initiated by Government of Kerala in 2001. </a:t>
            </a:r>
            <a:endParaRPr lang="en-GB" dirty="0" smtClean="0"/>
          </a:p>
          <a:p>
            <a:r>
              <a:rPr lang="en-GB" dirty="0" smtClean="0"/>
              <a:t>During </a:t>
            </a:r>
            <a:r>
              <a:rPr lang="en-GB" dirty="0"/>
              <a:t>the initial years teachers empowerment programmes consist of proprietary software for the lessons. </a:t>
            </a:r>
            <a:endParaRPr lang="en-GB" dirty="0" smtClean="0"/>
          </a:p>
          <a:p>
            <a:r>
              <a:rPr lang="en-GB" dirty="0"/>
              <a:t>As they gained more insight into the Information technology and also assessed the money spent on their desktop computer and the proprietary applications they realized the importance of open source software. </a:t>
            </a:r>
            <a:endParaRPr lang="en-GB" dirty="0" smtClean="0"/>
          </a:p>
          <a:p>
            <a:r>
              <a:rPr lang="en-GB" dirty="0"/>
              <a:t>They have replaced more than 50,000 desktops from proprietary operating system with open source operating system</a:t>
            </a:r>
            <a:r>
              <a:rPr lang="en-GB" dirty="0" smtClean="0"/>
              <a:t>.</a:t>
            </a:r>
          </a:p>
          <a:p>
            <a:pPr marL="0" indent="0">
              <a:buNone/>
            </a:pPr>
            <a:endParaRPr lang="en-US" dirty="0"/>
          </a:p>
        </p:txBody>
      </p:sp>
    </p:spTree>
    <p:extLst>
      <p:ext uri="{BB962C8B-B14F-4D97-AF65-F5344CB8AC3E}">
        <p14:creationId xmlns:p14="http://schemas.microsoft.com/office/powerpoint/2010/main" val="416782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IT@School</a:t>
            </a:r>
            <a:endParaRPr lang="en-US" dirty="0"/>
          </a:p>
        </p:txBody>
      </p:sp>
      <p:sp>
        <p:nvSpPr>
          <p:cNvPr id="3" name="Content Placeholder 2"/>
          <p:cNvSpPr>
            <a:spLocks noGrp="1"/>
          </p:cNvSpPr>
          <p:nvPr>
            <p:ph sz="quarter" idx="1"/>
          </p:nvPr>
        </p:nvSpPr>
        <p:spPr/>
        <p:txBody>
          <a:bodyPr>
            <a:normAutofit/>
          </a:bodyPr>
          <a:lstStyle/>
          <a:p>
            <a:r>
              <a:rPr lang="en-GB" dirty="0"/>
              <a:t>They saved approximately Rs.11 Crores each year</a:t>
            </a:r>
            <a:r>
              <a:rPr lang="en-GB" dirty="0" smtClean="0"/>
              <a:t>.</a:t>
            </a:r>
          </a:p>
          <a:p>
            <a:r>
              <a:rPr lang="en-GB" dirty="0"/>
              <a:t>Even their software used to conduct their exams are developed on open source platform. </a:t>
            </a:r>
            <a:endParaRPr lang="en-GB" dirty="0" smtClean="0"/>
          </a:p>
          <a:p>
            <a:r>
              <a:rPr lang="en-GB" dirty="0"/>
              <a:t>Their first open source initiative was development of a platform independent Operating system called </a:t>
            </a:r>
            <a:r>
              <a:rPr lang="en-GB" dirty="0" err="1"/>
              <a:t>IT@School</a:t>
            </a:r>
            <a:r>
              <a:rPr lang="en-GB" dirty="0"/>
              <a:t> </a:t>
            </a:r>
            <a:r>
              <a:rPr lang="en-GB" dirty="0" smtClean="0"/>
              <a:t>GNU\Linux.</a:t>
            </a:r>
          </a:p>
          <a:p>
            <a:r>
              <a:rPr lang="en-GB" dirty="0"/>
              <a:t>Below are some of their other </a:t>
            </a:r>
            <a:r>
              <a:rPr lang="en-GB" dirty="0" smtClean="0"/>
              <a:t>initiatives:</a:t>
            </a:r>
          </a:p>
          <a:p>
            <a:pPr lvl="2"/>
            <a:r>
              <a:rPr lang="en-GB" dirty="0"/>
              <a:t>Application software like Open office, GIMP, </a:t>
            </a:r>
            <a:r>
              <a:rPr lang="en-GB" dirty="0" err="1"/>
              <a:t>Dr.</a:t>
            </a:r>
            <a:r>
              <a:rPr lang="en-GB" dirty="0"/>
              <a:t> Geo, </a:t>
            </a:r>
            <a:r>
              <a:rPr lang="en-GB" dirty="0" err="1" smtClean="0"/>
              <a:t>Rasmol</a:t>
            </a:r>
            <a:r>
              <a:rPr lang="en-GB" dirty="0" smtClean="0"/>
              <a:t>, </a:t>
            </a:r>
            <a:r>
              <a:rPr lang="en-GB" dirty="0" err="1" smtClean="0"/>
              <a:t>KEduca</a:t>
            </a:r>
            <a:r>
              <a:rPr lang="en-GB" dirty="0"/>
              <a:t>, </a:t>
            </a:r>
            <a:r>
              <a:rPr lang="en-GB" dirty="0" err="1"/>
              <a:t>Klab</a:t>
            </a:r>
            <a:r>
              <a:rPr lang="en-GB" dirty="0"/>
              <a:t> etc.</a:t>
            </a:r>
            <a:endParaRPr lang="en-US" dirty="0"/>
          </a:p>
          <a:p>
            <a:pPr lvl="2"/>
            <a:r>
              <a:rPr lang="en-GB" dirty="0"/>
              <a:t>Examination software –to conduct IT practical examination to more than16 lakh students</a:t>
            </a:r>
            <a:endParaRPr lang="en-US" dirty="0"/>
          </a:p>
          <a:p>
            <a:endParaRPr lang="en-US" dirty="0"/>
          </a:p>
          <a:p>
            <a:endParaRPr lang="en-US" dirty="0"/>
          </a:p>
        </p:txBody>
      </p:sp>
    </p:spTree>
    <p:extLst>
      <p:ext uri="{BB962C8B-B14F-4D97-AF65-F5344CB8AC3E}">
        <p14:creationId xmlns:p14="http://schemas.microsoft.com/office/powerpoint/2010/main" val="189792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a:bodyPr>
          <a:lstStyle/>
          <a:p>
            <a:r>
              <a:rPr lang="en-GB" i="1" dirty="0"/>
              <a:t>In India, open source code software will have to come and stay in a big way for the benefit of our billion people</a:t>
            </a:r>
            <a:endParaRPr lang="en-US" dirty="0"/>
          </a:p>
          <a:p>
            <a:pPr marL="0" indent="0">
              <a:buNone/>
            </a:pPr>
            <a:r>
              <a:rPr lang="en-US" b="1" i="1" dirty="0"/>
              <a:t>-- former President A.P.J. Abdul </a:t>
            </a:r>
            <a:r>
              <a:rPr lang="en-US" b="1" i="1" dirty="0" err="1" smtClean="0"/>
              <a:t>Kalam</a:t>
            </a:r>
            <a:endParaRPr lang="en-US" b="1" i="1" dirty="0" smtClean="0"/>
          </a:p>
          <a:p>
            <a:r>
              <a:rPr lang="en-US" dirty="0"/>
              <a:t>Many software companies are hesitant to adopt the open source software fearing the idea of letting go of their most </a:t>
            </a:r>
            <a:r>
              <a:rPr lang="en-US" dirty="0" smtClean="0"/>
              <a:t>important and valuable content </a:t>
            </a:r>
            <a:r>
              <a:rPr lang="en-US" dirty="0"/>
              <a:t>“Source Code”. </a:t>
            </a:r>
            <a:endParaRPr lang="en-US" dirty="0" smtClean="0"/>
          </a:p>
          <a:p>
            <a:r>
              <a:rPr lang="en-US" dirty="0" smtClean="0"/>
              <a:t>However</a:t>
            </a:r>
            <a:r>
              <a:rPr lang="en-US" dirty="0"/>
              <a:t>, Dr</a:t>
            </a:r>
            <a:r>
              <a:rPr lang="en-US" dirty="0" smtClean="0"/>
              <a:t>. </a:t>
            </a:r>
            <a:r>
              <a:rPr lang="en-US" dirty="0" err="1" smtClean="0"/>
              <a:t>Kalam</a:t>
            </a:r>
            <a:r>
              <a:rPr lang="en-US" dirty="0" smtClean="0"/>
              <a:t> </a:t>
            </a:r>
            <a:r>
              <a:rPr lang="en-US" dirty="0"/>
              <a:t>identified that for India to march forward in the growth path of becoming a competitive nation it requires affordable software which can be customized locally and implemented in the areas of health, education and governance. </a:t>
            </a:r>
          </a:p>
          <a:p>
            <a:endParaRPr lang="en-US" dirty="0"/>
          </a:p>
        </p:txBody>
      </p:sp>
    </p:spTree>
    <p:extLst>
      <p:ext uri="{BB962C8B-B14F-4D97-AF65-F5344CB8AC3E}">
        <p14:creationId xmlns:p14="http://schemas.microsoft.com/office/powerpoint/2010/main" val="1799081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IT@School</a:t>
            </a:r>
            <a:endParaRPr lang="en-US" dirty="0"/>
          </a:p>
        </p:txBody>
      </p:sp>
      <p:sp>
        <p:nvSpPr>
          <p:cNvPr id="3" name="Content Placeholder 2"/>
          <p:cNvSpPr>
            <a:spLocks noGrp="1"/>
          </p:cNvSpPr>
          <p:nvPr>
            <p:ph sz="quarter" idx="1"/>
          </p:nvPr>
        </p:nvSpPr>
        <p:spPr/>
        <p:txBody>
          <a:bodyPr>
            <a:normAutofit lnSpcReduction="10000"/>
          </a:bodyPr>
          <a:lstStyle/>
          <a:p>
            <a:pPr lvl="1"/>
            <a:r>
              <a:rPr lang="en-GB" dirty="0"/>
              <a:t>Handbook for GNU\Linux – prepared as a user manual for working in </a:t>
            </a:r>
            <a:r>
              <a:rPr lang="en-GB" dirty="0" err="1"/>
              <a:t>IT@School</a:t>
            </a:r>
            <a:r>
              <a:rPr lang="en-GB" dirty="0"/>
              <a:t> GNU\Linux</a:t>
            </a:r>
            <a:endParaRPr lang="en-US" dirty="0"/>
          </a:p>
          <a:p>
            <a:pPr lvl="1"/>
            <a:r>
              <a:rPr lang="en-GB" dirty="0"/>
              <a:t>Training modules in GNU\Linux – to train teachers in open source</a:t>
            </a:r>
            <a:endParaRPr lang="en-US" dirty="0"/>
          </a:p>
          <a:p>
            <a:pPr lvl="1"/>
            <a:r>
              <a:rPr lang="en-GB" dirty="0"/>
              <a:t>Textbook for standard 8th 9th and 10th – Prepared in association with </a:t>
            </a:r>
            <a:r>
              <a:rPr lang="en-GB" dirty="0" smtClean="0"/>
              <a:t>SCERT (</a:t>
            </a:r>
            <a:r>
              <a:rPr lang="en-US" dirty="0"/>
              <a:t>State Council of Educational Research and Training </a:t>
            </a:r>
            <a:r>
              <a:rPr lang="en-GB" dirty="0" smtClean="0"/>
              <a:t>).</a:t>
            </a:r>
            <a:endParaRPr lang="en-US" dirty="0"/>
          </a:p>
          <a:p>
            <a:pPr lvl="1"/>
            <a:r>
              <a:rPr lang="en-GB" dirty="0"/>
              <a:t>ANTS(Animation training for students) – This is designed to provide animation training entirely based Open Source Software such as </a:t>
            </a:r>
            <a:r>
              <a:rPr lang="en-GB" dirty="0" err="1"/>
              <a:t>KToon</a:t>
            </a:r>
            <a:r>
              <a:rPr lang="en-GB" dirty="0" smtClean="0"/>
              <a:t>, Gimp, </a:t>
            </a:r>
            <a:r>
              <a:rPr lang="en-GB" dirty="0" err="1" smtClean="0"/>
              <a:t>OpenShot</a:t>
            </a:r>
            <a:r>
              <a:rPr lang="en-GB" dirty="0" smtClean="0"/>
              <a:t> </a:t>
            </a:r>
            <a:r>
              <a:rPr lang="en-GB" dirty="0"/>
              <a:t>Video Editor and Audacity.</a:t>
            </a:r>
            <a:endParaRPr lang="en-US" dirty="0"/>
          </a:p>
          <a:p>
            <a:r>
              <a:rPr lang="en-GB" dirty="0"/>
              <a:t>They also create multimedia educational content on open source platform which helps them to save Rs.1 crore. </a:t>
            </a:r>
            <a:endParaRPr lang="en-US" dirty="0"/>
          </a:p>
        </p:txBody>
      </p:sp>
    </p:spTree>
    <p:extLst>
      <p:ext uri="{BB962C8B-B14F-4D97-AF65-F5344CB8AC3E}">
        <p14:creationId xmlns:p14="http://schemas.microsoft.com/office/powerpoint/2010/main" val="408482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IT@School</a:t>
            </a:r>
            <a:endParaRPr lang="en-US" dirty="0"/>
          </a:p>
        </p:txBody>
      </p:sp>
      <p:sp>
        <p:nvSpPr>
          <p:cNvPr id="3" name="Content Placeholder 2"/>
          <p:cNvSpPr>
            <a:spLocks noGrp="1"/>
          </p:cNvSpPr>
          <p:nvPr>
            <p:ph sz="quarter" idx="1"/>
          </p:nvPr>
        </p:nvSpPr>
        <p:spPr/>
        <p:txBody>
          <a:bodyPr>
            <a:normAutofit/>
          </a:bodyPr>
          <a:lstStyle/>
          <a:p>
            <a:r>
              <a:rPr lang="en-GB" dirty="0"/>
              <a:t>Additional they saved approx. Rs.25 lakhs on software to conduct their exams using open </a:t>
            </a:r>
            <a:r>
              <a:rPr lang="en-GB" dirty="0" smtClean="0"/>
              <a:t>source.</a:t>
            </a:r>
            <a:endParaRPr lang="en-US" dirty="0"/>
          </a:p>
          <a:p>
            <a:r>
              <a:rPr lang="en-GB" dirty="0"/>
              <a:t> Their planned approach helped them to implement the open source across 8000 schools. </a:t>
            </a:r>
            <a:endParaRPr lang="en-GB" dirty="0" smtClean="0"/>
          </a:p>
          <a:p>
            <a:r>
              <a:rPr lang="en-GB" dirty="0" smtClean="0"/>
              <a:t>They </a:t>
            </a:r>
            <a:r>
              <a:rPr lang="en-GB" dirty="0"/>
              <a:t>have approximately 50 lakhs students and 2 lakhs teachers’ part of this project now. </a:t>
            </a:r>
            <a:endParaRPr lang="en-GB" dirty="0" smtClean="0"/>
          </a:p>
          <a:p>
            <a:r>
              <a:rPr lang="en-GB" dirty="0"/>
              <a:t>This project is considered to be the single largest simultaneous deployment of open source based Information Communication Technology education in the world.</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78095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554162"/>
          </a:xfrm>
        </p:spPr>
        <p:txBody>
          <a:bodyPr>
            <a:normAutofit/>
          </a:bodyPr>
          <a:lstStyle/>
          <a:p>
            <a:r>
              <a:rPr lang="en-GB" sz="3200" dirty="0"/>
              <a:t>Life Insurance </a:t>
            </a:r>
            <a:r>
              <a:rPr lang="en-GB" sz="3200" dirty="0" smtClean="0"/>
              <a:t>Through Open Source</a:t>
            </a:r>
            <a:r>
              <a:rPr lang="en-US" sz="3200" dirty="0"/>
              <a:t/>
            </a:r>
            <a:br>
              <a:rPr lang="en-US" sz="3200" dirty="0"/>
            </a:br>
            <a:endParaRPr lang="en-US" dirty="0"/>
          </a:p>
        </p:txBody>
      </p:sp>
      <p:sp>
        <p:nvSpPr>
          <p:cNvPr id="3" name="Content Placeholder 2"/>
          <p:cNvSpPr>
            <a:spLocks noGrp="1"/>
          </p:cNvSpPr>
          <p:nvPr>
            <p:ph sz="quarter" idx="1"/>
          </p:nvPr>
        </p:nvSpPr>
        <p:spPr/>
        <p:txBody>
          <a:bodyPr>
            <a:normAutofit fontScale="92500"/>
          </a:bodyPr>
          <a:lstStyle/>
          <a:p>
            <a:r>
              <a:rPr lang="en-US" dirty="0" smtClean="0"/>
              <a:t>LIC </a:t>
            </a:r>
            <a:r>
              <a:rPr lang="en-US" dirty="0"/>
              <a:t>is one among the largest insurance company in India. </a:t>
            </a:r>
            <a:endParaRPr lang="en-US" dirty="0" smtClean="0"/>
          </a:p>
          <a:p>
            <a:r>
              <a:rPr lang="en-US" dirty="0" smtClean="0"/>
              <a:t>It </a:t>
            </a:r>
            <a:r>
              <a:rPr lang="en-US" dirty="0"/>
              <a:t>has been considered as the Holy Grail for all the insurers in India. </a:t>
            </a:r>
            <a:endParaRPr lang="en-US" dirty="0" smtClean="0"/>
          </a:p>
          <a:p>
            <a:r>
              <a:rPr lang="en-US" dirty="0" smtClean="0"/>
              <a:t>LIC </a:t>
            </a:r>
            <a:r>
              <a:rPr lang="en-US" dirty="0"/>
              <a:t>was founded in 1956 with the merging of multiple small insurance companies. </a:t>
            </a:r>
            <a:endParaRPr lang="en-US" dirty="0" smtClean="0"/>
          </a:p>
          <a:p>
            <a:r>
              <a:rPr lang="en-US" dirty="0" smtClean="0"/>
              <a:t>LIC </a:t>
            </a:r>
            <a:r>
              <a:rPr lang="en-US" dirty="0"/>
              <a:t>has 8 zonal Offices and 113 divisional offices 3500 servicing offices including 2048 branches, 54 Customer Zones, 25 Metro Area Service Hubs and a number of Satellite Offices located in different cities and towns of India. </a:t>
            </a:r>
            <a:endParaRPr lang="en-US" dirty="0" smtClean="0"/>
          </a:p>
          <a:p>
            <a:r>
              <a:rPr lang="en-US" dirty="0" smtClean="0"/>
              <a:t>LIC </a:t>
            </a:r>
            <a:r>
              <a:rPr lang="en-US" dirty="0"/>
              <a:t>had 13,37,064 individual agents, 242 Corporate Agents, 79 Referral Agents, 98 Brokers and 42 Banks. </a:t>
            </a:r>
          </a:p>
          <a:p>
            <a:endParaRPr lang="en-US" dirty="0"/>
          </a:p>
        </p:txBody>
      </p:sp>
    </p:spTree>
    <p:extLst>
      <p:ext uri="{BB962C8B-B14F-4D97-AF65-F5344CB8AC3E}">
        <p14:creationId xmlns:p14="http://schemas.microsoft.com/office/powerpoint/2010/main" val="576278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t>Life Insurance Through Open Source</a:t>
            </a:r>
            <a:r>
              <a:rPr lang="en-US" sz="2800" dirty="0"/>
              <a:t/>
            </a:r>
            <a:br>
              <a:rPr lang="en-US" sz="2800" dirty="0"/>
            </a:br>
            <a:endParaRPr lang="en-US" dirty="0"/>
          </a:p>
        </p:txBody>
      </p:sp>
      <p:sp>
        <p:nvSpPr>
          <p:cNvPr id="3" name="Content Placeholder 2"/>
          <p:cNvSpPr>
            <a:spLocks noGrp="1"/>
          </p:cNvSpPr>
          <p:nvPr>
            <p:ph sz="quarter" idx="1"/>
          </p:nvPr>
        </p:nvSpPr>
        <p:spPr/>
        <p:txBody>
          <a:bodyPr>
            <a:normAutofit lnSpcReduction="10000"/>
          </a:bodyPr>
          <a:lstStyle/>
          <a:p>
            <a:r>
              <a:rPr lang="en-US" dirty="0"/>
              <a:t>Earlier LIC maintained all the insurance records in papers and folders. </a:t>
            </a:r>
            <a:endParaRPr lang="en-US" dirty="0" smtClean="0"/>
          </a:p>
          <a:p>
            <a:r>
              <a:rPr lang="en-US" dirty="0" smtClean="0"/>
              <a:t>During </a:t>
            </a:r>
            <a:r>
              <a:rPr lang="en-US" dirty="0"/>
              <a:t>those days they still had lot of customers. </a:t>
            </a:r>
            <a:endParaRPr lang="en-US" dirty="0" smtClean="0"/>
          </a:p>
          <a:p>
            <a:r>
              <a:rPr lang="en-US" dirty="0"/>
              <a:t>LIC learnt that IT could help them enhance their service. </a:t>
            </a:r>
            <a:endParaRPr lang="en-US" dirty="0" smtClean="0"/>
          </a:p>
          <a:p>
            <a:r>
              <a:rPr lang="en-US" dirty="0" smtClean="0"/>
              <a:t>During </a:t>
            </a:r>
            <a:r>
              <a:rPr lang="en-US" dirty="0"/>
              <a:t>mid-90’s they started computerization of their process and services. </a:t>
            </a:r>
            <a:endParaRPr lang="en-US" dirty="0" smtClean="0"/>
          </a:p>
          <a:p>
            <a:r>
              <a:rPr lang="en-US" dirty="0"/>
              <a:t>Every division, every office within LIC were now connected electronically. </a:t>
            </a:r>
            <a:endParaRPr lang="en-US" dirty="0" smtClean="0"/>
          </a:p>
          <a:p>
            <a:r>
              <a:rPr lang="en-US" dirty="0"/>
              <a:t>LIC has migrated all its servers to Linux, and uses Linux on close to 60 per cent of its desktop base of over 30,000. </a:t>
            </a:r>
            <a:endParaRPr lang="en-US" dirty="0" smtClean="0"/>
          </a:p>
          <a:p>
            <a:r>
              <a:rPr lang="en-US" dirty="0" smtClean="0"/>
              <a:t>Total </a:t>
            </a:r>
            <a:r>
              <a:rPr lang="en-US" dirty="0"/>
              <a:t>saving is approximately USD 8.75 Million.</a:t>
            </a:r>
          </a:p>
          <a:p>
            <a:endParaRPr lang="en-US" dirty="0"/>
          </a:p>
        </p:txBody>
      </p:sp>
    </p:spTree>
    <p:extLst>
      <p:ext uri="{BB962C8B-B14F-4D97-AF65-F5344CB8AC3E}">
        <p14:creationId xmlns:p14="http://schemas.microsoft.com/office/powerpoint/2010/main" val="2549023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Challenges</a:t>
            </a:r>
            <a:endParaRPr lang="en-US" dirty="0"/>
          </a:p>
        </p:txBody>
      </p:sp>
      <p:sp>
        <p:nvSpPr>
          <p:cNvPr id="3" name="Content Placeholder 2"/>
          <p:cNvSpPr>
            <a:spLocks noGrp="1"/>
          </p:cNvSpPr>
          <p:nvPr>
            <p:ph sz="quarter" idx="1"/>
          </p:nvPr>
        </p:nvSpPr>
        <p:spPr/>
        <p:txBody>
          <a:bodyPr/>
          <a:lstStyle/>
          <a:p>
            <a:r>
              <a:rPr lang="en-GB" dirty="0"/>
              <a:t>Just because open source is free, it does not mean it is free of challenges. In fact challenges drive innovation. </a:t>
            </a:r>
            <a:endParaRPr lang="en-GB" dirty="0" smtClean="0"/>
          </a:p>
          <a:p>
            <a:r>
              <a:rPr lang="en-GB" dirty="0"/>
              <a:t>F</a:t>
            </a:r>
            <a:r>
              <a:rPr lang="en-GB" dirty="0" smtClean="0"/>
              <a:t>ew </a:t>
            </a:r>
            <a:r>
              <a:rPr lang="en-GB" dirty="0"/>
              <a:t>of the common challenges in open source </a:t>
            </a:r>
            <a:r>
              <a:rPr lang="en-GB" dirty="0" smtClean="0"/>
              <a:t>projects are:</a:t>
            </a:r>
          </a:p>
          <a:p>
            <a:pPr lvl="1"/>
            <a:r>
              <a:rPr lang="en-GB" b="1" dirty="0"/>
              <a:t>Penny wise pound </a:t>
            </a:r>
            <a:r>
              <a:rPr lang="en-GB" b="1" dirty="0" smtClean="0"/>
              <a:t>foolish</a:t>
            </a:r>
          </a:p>
          <a:p>
            <a:pPr lvl="1"/>
            <a:r>
              <a:rPr lang="en-GB" b="1" dirty="0" smtClean="0"/>
              <a:t>Forking</a:t>
            </a:r>
          </a:p>
          <a:p>
            <a:pPr lvl="1"/>
            <a:r>
              <a:rPr lang="en-GB" b="1" dirty="0"/>
              <a:t>11</a:t>
            </a:r>
            <a:r>
              <a:rPr lang="en-GB" b="1" baseline="30000" dirty="0"/>
              <a:t>th</a:t>
            </a:r>
            <a:r>
              <a:rPr lang="en-GB" b="1" dirty="0"/>
              <a:t> hour </a:t>
            </a:r>
            <a:r>
              <a:rPr lang="en-GB" b="1" dirty="0" smtClean="0"/>
              <a:t>choice</a:t>
            </a:r>
          </a:p>
          <a:p>
            <a:pPr lvl="1"/>
            <a:r>
              <a:rPr lang="en-GB" b="1" dirty="0" smtClean="0"/>
              <a:t>Documentation</a:t>
            </a:r>
          </a:p>
          <a:p>
            <a:pPr lvl="1"/>
            <a:r>
              <a:rPr lang="en-GB" b="1" dirty="0" smtClean="0"/>
              <a:t>Support</a:t>
            </a:r>
            <a:endParaRPr lang="en-US" dirty="0"/>
          </a:p>
          <a:p>
            <a:endParaRPr lang="en-US" dirty="0"/>
          </a:p>
        </p:txBody>
      </p:sp>
    </p:spTree>
    <p:extLst>
      <p:ext uri="{BB962C8B-B14F-4D97-AF65-F5344CB8AC3E}">
        <p14:creationId xmlns:p14="http://schemas.microsoft.com/office/powerpoint/2010/main" val="1243136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Penny Wise Pound Foolish </a:t>
            </a:r>
            <a:endParaRPr lang="en-US" dirty="0"/>
          </a:p>
        </p:txBody>
      </p:sp>
      <p:sp>
        <p:nvSpPr>
          <p:cNvPr id="3" name="Content Placeholder 2"/>
          <p:cNvSpPr>
            <a:spLocks noGrp="1"/>
          </p:cNvSpPr>
          <p:nvPr>
            <p:ph sz="quarter" idx="1"/>
          </p:nvPr>
        </p:nvSpPr>
        <p:spPr/>
        <p:txBody>
          <a:bodyPr/>
          <a:lstStyle/>
          <a:p>
            <a:r>
              <a:rPr lang="en-GB" dirty="0"/>
              <a:t>Software is typically less than 5% of the total cost of ownership. </a:t>
            </a:r>
            <a:endParaRPr lang="en-GB" dirty="0" smtClean="0"/>
          </a:p>
          <a:p>
            <a:endParaRPr lang="en-GB" dirty="0" smtClean="0"/>
          </a:p>
          <a:p>
            <a:r>
              <a:rPr lang="en-GB" dirty="0" smtClean="0"/>
              <a:t>The </a:t>
            </a:r>
            <a:r>
              <a:rPr lang="en-GB" dirty="0"/>
              <a:t>other costs are quite substantial – like training, service and support. </a:t>
            </a:r>
            <a:endParaRPr lang="en-GB" dirty="0" smtClean="0"/>
          </a:p>
          <a:p>
            <a:endParaRPr lang="en-GB" dirty="0"/>
          </a:p>
          <a:p>
            <a:r>
              <a:rPr lang="en-GB" dirty="0" smtClean="0"/>
              <a:t>Without </a:t>
            </a:r>
            <a:r>
              <a:rPr lang="en-GB" dirty="0"/>
              <a:t>prudent assessment these cost can be more than the proprietary software.</a:t>
            </a:r>
            <a:endParaRPr lang="en-US" dirty="0"/>
          </a:p>
          <a:p>
            <a:pPr marL="0" indent="0">
              <a:buNone/>
            </a:pPr>
            <a:r>
              <a:rPr lang="en-GB" dirty="0"/>
              <a:t> </a:t>
            </a:r>
            <a:endParaRPr lang="en-US" dirty="0"/>
          </a:p>
          <a:p>
            <a:endParaRPr lang="en-US" dirty="0"/>
          </a:p>
        </p:txBody>
      </p:sp>
    </p:spTree>
    <p:extLst>
      <p:ext uri="{BB962C8B-B14F-4D97-AF65-F5344CB8AC3E}">
        <p14:creationId xmlns:p14="http://schemas.microsoft.com/office/powerpoint/2010/main" val="1913615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Forking</a:t>
            </a:r>
            <a:endParaRPr lang="en-US" dirty="0"/>
          </a:p>
        </p:txBody>
      </p:sp>
      <p:sp>
        <p:nvSpPr>
          <p:cNvPr id="3" name="Content Placeholder 2"/>
          <p:cNvSpPr>
            <a:spLocks noGrp="1"/>
          </p:cNvSpPr>
          <p:nvPr>
            <p:ph sz="quarter" idx="1"/>
          </p:nvPr>
        </p:nvSpPr>
        <p:spPr/>
        <p:txBody>
          <a:bodyPr/>
          <a:lstStyle/>
          <a:p>
            <a:r>
              <a:rPr lang="en-GB" dirty="0"/>
              <a:t>Source code availability is a key factor in establishing trust in the open source community. </a:t>
            </a:r>
            <a:endParaRPr lang="en-GB" dirty="0" smtClean="0"/>
          </a:p>
          <a:p>
            <a:r>
              <a:rPr lang="en-GB" dirty="0"/>
              <a:t>S</a:t>
            </a:r>
            <a:r>
              <a:rPr lang="en-GB" dirty="0" smtClean="0"/>
              <a:t>ometimes </a:t>
            </a:r>
            <a:r>
              <a:rPr lang="en-GB" dirty="0"/>
              <a:t>this trust can be overstated. </a:t>
            </a:r>
            <a:endParaRPr lang="en-GB" dirty="0" smtClean="0"/>
          </a:p>
          <a:p>
            <a:r>
              <a:rPr lang="en-GB" dirty="0" smtClean="0"/>
              <a:t>Group </a:t>
            </a:r>
            <a:r>
              <a:rPr lang="en-GB" dirty="0"/>
              <a:t>of developers contribute to a central source code. </a:t>
            </a:r>
            <a:endParaRPr lang="en-GB" dirty="0" smtClean="0"/>
          </a:p>
          <a:p>
            <a:r>
              <a:rPr lang="en-GB" dirty="0" smtClean="0"/>
              <a:t>Some </a:t>
            </a:r>
            <a:r>
              <a:rPr lang="en-GB" dirty="0"/>
              <a:t>developers can use this central source code and add their own and release a parallel version to the original source code.  </a:t>
            </a:r>
            <a:endParaRPr lang="en-GB" dirty="0" smtClean="0"/>
          </a:p>
          <a:p>
            <a:r>
              <a:rPr lang="en-GB" dirty="0" smtClean="0"/>
              <a:t>Most </a:t>
            </a:r>
            <a:r>
              <a:rPr lang="en-GB" dirty="0"/>
              <a:t>forking happens due to personality clashes or conflict of developer goals.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117712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a:t>
            </a:r>
            <a:r>
              <a:rPr lang="en-US" baseline="30000" dirty="0" smtClean="0"/>
              <a:t>th</a:t>
            </a:r>
            <a:r>
              <a:rPr lang="en-US" dirty="0" smtClean="0"/>
              <a:t> Hour Choice</a:t>
            </a:r>
            <a:endParaRPr lang="en-US" dirty="0"/>
          </a:p>
        </p:txBody>
      </p:sp>
      <p:sp>
        <p:nvSpPr>
          <p:cNvPr id="3" name="Content Placeholder 2"/>
          <p:cNvSpPr>
            <a:spLocks noGrp="1"/>
          </p:cNvSpPr>
          <p:nvPr>
            <p:ph sz="quarter" idx="1"/>
          </p:nvPr>
        </p:nvSpPr>
        <p:spPr/>
        <p:txBody>
          <a:bodyPr/>
          <a:lstStyle/>
          <a:p>
            <a:r>
              <a:rPr lang="en-GB" dirty="0"/>
              <a:t>A proper assessment is a must without which we might end up adopting open source software which cost more than proprietary software. </a:t>
            </a:r>
            <a:endParaRPr lang="en-GB" dirty="0" smtClean="0"/>
          </a:p>
          <a:p>
            <a:r>
              <a:rPr lang="en-GB" dirty="0" smtClean="0"/>
              <a:t>More </a:t>
            </a:r>
            <a:r>
              <a:rPr lang="en-GB" dirty="0"/>
              <a:t>time should be spent in reading forums and communities to choose the right open source software. </a:t>
            </a:r>
            <a:endParaRPr lang="en-GB" dirty="0" smtClean="0"/>
          </a:p>
          <a:p>
            <a:r>
              <a:rPr lang="en-GB" dirty="0" smtClean="0"/>
              <a:t>Install </a:t>
            </a:r>
            <a:r>
              <a:rPr lang="en-GB" dirty="0"/>
              <a:t>and configure the product in proof of concept setup for testing.  </a:t>
            </a:r>
            <a:endParaRPr lang="en-GB" dirty="0" smtClean="0"/>
          </a:p>
          <a:p>
            <a:r>
              <a:rPr lang="en-GB" dirty="0" smtClean="0"/>
              <a:t>A </a:t>
            </a:r>
            <a:r>
              <a:rPr lang="en-GB" dirty="0"/>
              <a:t>proper due-diligence can save millions. </a:t>
            </a:r>
            <a:endParaRPr lang="en-US" dirty="0"/>
          </a:p>
          <a:p>
            <a:pPr marL="0" indent="0">
              <a:buNone/>
            </a:pPr>
            <a:r>
              <a:rPr lang="en-GB" dirty="0"/>
              <a:t> </a:t>
            </a:r>
            <a:endParaRPr lang="en-US" dirty="0"/>
          </a:p>
          <a:p>
            <a:endParaRPr lang="en-US" dirty="0"/>
          </a:p>
        </p:txBody>
      </p:sp>
    </p:spTree>
    <p:extLst>
      <p:ext uri="{BB962C8B-B14F-4D97-AF65-F5344CB8AC3E}">
        <p14:creationId xmlns:p14="http://schemas.microsoft.com/office/powerpoint/2010/main" val="477516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sz="quarter" idx="1"/>
          </p:nvPr>
        </p:nvSpPr>
        <p:spPr/>
        <p:txBody>
          <a:bodyPr/>
          <a:lstStyle/>
          <a:p>
            <a:r>
              <a:rPr lang="en-GB" dirty="0"/>
              <a:t>Most of the open source projects have manual which are random collection of developer definition of modules of the project and it may not reflect all the changes done in the code. </a:t>
            </a:r>
            <a:endParaRPr lang="en-GB" dirty="0" smtClean="0"/>
          </a:p>
          <a:p>
            <a:r>
              <a:rPr lang="en-GB" dirty="0" smtClean="0"/>
              <a:t>Documentation </a:t>
            </a:r>
            <a:r>
              <a:rPr lang="en-GB" dirty="0"/>
              <a:t>is time consuming and not very rewarding for developers. </a:t>
            </a:r>
            <a:endParaRPr lang="en-GB" dirty="0" smtClean="0"/>
          </a:p>
          <a:p>
            <a:r>
              <a:rPr lang="en-GB" dirty="0" smtClean="0"/>
              <a:t>It </a:t>
            </a:r>
            <a:r>
              <a:rPr lang="en-GB" dirty="0"/>
              <a:t>is difficult to get people who are inclined towards writing documentation and there are just too few of those special people. </a:t>
            </a:r>
            <a:endParaRPr lang="en-GB" dirty="0" smtClean="0"/>
          </a:p>
          <a:p>
            <a:r>
              <a:rPr lang="en-GB" dirty="0" smtClean="0"/>
              <a:t>Better </a:t>
            </a:r>
            <a:r>
              <a:rPr lang="en-GB" dirty="0"/>
              <a:t>documentation improves adoption rates.</a:t>
            </a:r>
            <a:endParaRPr lang="en-US" dirty="0"/>
          </a:p>
          <a:p>
            <a:endParaRPr lang="en-US" dirty="0"/>
          </a:p>
        </p:txBody>
      </p:sp>
    </p:spTree>
    <p:extLst>
      <p:ext uri="{BB962C8B-B14F-4D97-AF65-F5344CB8AC3E}">
        <p14:creationId xmlns:p14="http://schemas.microsoft.com/office/powerpoint/2010/main" val="2841517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t>
            </a:r>
            <a:endParaRPr lang="en-US" dirty="0"/>
          </a:p>
        </p:txBody>
      </p:sp>
      <p:sp>
        <p:nvSpPr>
          <p:cNvPr id="3" name="Content Placeholder 2"/>
          <p:cNvSpPr>
            <a:spLocks noGrp="1"/>
          </p:cNvSpPr>
          <p:nvPr>
            <p:ph sz="quarter" idx="1"/>
          </p:nvPr>
        </p:nvSpPr>
        <p:spPr/>
        <p:txBody>
          <a:bodyPr/>
          <a:lstStyle/>
          <a:p>
            <a:r>
              <a:rPr lang="en-GB" dirty="0"/>
              <a:t>Open source support is not a new issue. </a:t>
            </a:r>
            <a:endParaRPr lang="en-GB" dirty="0" smtClean="0"/>
          </a:p>
          <a:p>
            <a:r>
              <a:rPr lang="en-GB" dirty="0"/>
              <a:t>Many organizations argue that even though open source applications are free, the </a:t>
            </a:r>
            <a:r>
              <a:rPr lang="en-GB" dirty="0" smtClean="0"/>
              <a:t>savings are </a:t>
            </a:r>
            <a:r>
              <a:rPr lang="en-GB" dirty="0"/>
              <a:t>consumed by creating their own support strategies for open source. </a:t>
            </a:r>
            <a:endParaRPr lang="en-US" dirty="0"/>
          </a:p>
          <a:p>
            <a:r>
              <a:rPr lang="en-GB" dirty="0"/>
              <a:t>When organisations buy proprietary software they will have a single contact point to get support</a:t>
            </a:r>
            <a:r>
              <a:rPr lang="en-GB" dirty="0" smtClean="0"/>
              <a:t>.</a:t>
            </a:r>
          </a:p>
          <a:p>
            <a:r>
              <a:rPr lang="en-GB" dirty="0"/>
              <a:t>But most of the open source support is provided by communities </a:t>
            </a:r>
            <a:r>
              <a:rPr lang="en-GB" dirty="0" smtClean="0"/>
              <a:t>(e.g., </a:t>
            </a:r>
            <a:r>
              <a:rPr lang="en-GB" dirty="0"/>
              <a:t>forums and mailing lists) and it works well. </a:t>
            </a:r>
            <a:endParaRPr lang="en-US" dirty="0"/>
          </a:p>
        </p:txBody>
      </p:sp>
    </p:spTree>
    <p:extLst>
      <p:ext uri="{BB962C8B-B14F-4D97-AF65-F5344CB8AC3E}">
        <p14:creationId xmlns:p14="http://schemas.microsoft.com/office/powerpoint/2010/main" val="395615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dirty="0"/>
              <a:t>Having said all this, Open source to be successful anywhere it needs collaboration. And country like India is not new to “success through collaboration”. </a:t>
            </a:r>
            <a:endParaRPr lang="en-US" dirty="0" smtClean="0"/>
          </a:p>
          <a:p>
            <a:r>
              <a:rPr lang="en-US" dirty="0"/>
              <a:t>Earlier we have seen three revolutions which changed the face of India</a:t>
            </a:r>
            <a:r>
              <a:rPr lang="en-US" dirty="0" smtClean="0"/>
              <a:t>.</a:t>
            </a:r>
          </a:p>
          <a:p>
            <a:pPr lvl="1"/>
            <a:r>
              <a:rPr lang="en-US" dirty="0" smtClean="0"/>
              <a:t>1970- Green revolution</a:t>
            </a:r>
          </a:p>
          <a:p>
            <a:pPr lvl="1"/>
            <a:r>
              <a:rPr lang="en-US" dirty="0" smtClean="0"/>
              <a:t>1980- White revolution (Operation flood)</a:t>
            </a:r>
          </a:p>
          <a:p>
            <a:pPr lvl="1"/>
            <a:r>
              <a:rPr lang="en-US" dirty="0" smtClean="0"/>
              <a:t>1990- Gray revolution</a:t>
            </a:r>
          </a:p>
          <a:p>
            <a:r>
              <a:rPr lang="en-US" dirty="0"/>
              <a:t>India has done it before and it can do it again with Open source probably called as “open source revolution”.</a:t>
            </a:r>
          </a:p>
          <a:p>
            <a:pPr marL="0" indent="0">
              <a:buNone/>
            </a:pPr>
            <a:endParaRPr lang="en-US" dirty="0"/>
          </a:p>
          <a:p>
            <a:pPr marL="365760" lvl="1" indent="0">
              <a:buNone/>
            </a:pPr>
            <a:endParaRPr lang="en-US" dirty="0"/>
          </a:p>
        </p:txBody>
      </p:sp>
    </p:spTree>
    <p:extLst>
      <p:ext uri="{BB962C8B-B14F-4D97-AF65-F5344CB8AC3E}">
        <p14:creationId xmlns:p14="http://schemas.microsoft.com/office/powerpoint/2010/main" val="219477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t>
            </a:r>
            <a:endParaRPr lang="en-US" dirty="0"/>
          </a:p>
        </p:txBody>
      </p:sp>
      <p:sp>
        <p:nvSpPr>
          <p:cNvPr id="3" name="Content Placeholder 2"/>
          <p:cNvSpPr>
            <a:spLocks noGrp="1"/>
          </p:cNvSpPr>
          <p:nvPr>
            <p:ph sz="quarter" idx="1"/>
          </p:nvPr>
        </p:nvSpPr>
        <p:spPr>
          <a:xfrm>
            <a:off x="457200" y="1600200"/>
            <a:ext cx="7467600" cy="5257800"/>
          </a:xfrm>
        </p:spPr>
        <p:txBody>
          <a:bodyPr>
            <a:normAutofit lnSpcReduction="10000"/>
          </a:bodyPr>
          <a:lstStyle/>
          <a:p>
            <a:r>
              <a:rPr lang="en-GB" dirty="0"/>
              <a:t>But when you have a critical problem when the production server is down you need support instantaneously, it is very unlikely we will be able to commission the developers to release an update immediately when we have an issue. </a:t>
            </a:r>
            <a:endParaRPr lang="en-GB" dirty="0" smtClean="0"/>
          </a:p>
          <a:p>
            <a:r>
              <a:rPr lang="en-GB" dirty="0"/>
              <a:t>T</a:t>
            </a:r>
            <a:r>
              <a:rPr lang="en-GB" dirty="0" smtClean="0"/>
              <a:t>here </a:t>
            </a:r>
            <a:r>
              <a:rPr lang="en-GB" dirty="0"/>
              <a:t>are various business models being adopted to address support </a:t>
            </a:r>
            <a:r>
              <a:rPr lang="en-GB" dirty="0" smtClean="0"/>
              <a:t>issues in open source projects.</a:t>
            </a:r>
          </a:p>
          <a:p>
            <a:r>
              <a:rPr lang="en-GB" dirty="0" smtClean="0"/>
              <a:t>Some companies(e.g</a:t>
            </a:r>
            <a:r>
              <a:rPr lang="en-GB" dirty="0"/>
              <a:t>., </a:t>
            </a:r>
            <a:r>
              <a:rPr lang="en-GB" dirty="0" err="1"/>
              <a:t>Credativ</a:t>
            </a:r>
            <a:r>
              <a:rPr lang="en-GB" dirty="0"/>
              <a:t>) have positioned as one-stop shop for open source support for almost all significant open source applications and platforms, including the many flavours of Linux distributions, databases..</a:t>
            </a:r>
            <a:r>
              <a:rPr lang="en-GB" dirty="0" err="1" smtClean="0"/>
              <a:t>etc</a:t>
            </a:r>
            <a:r>
              <a:rPr lang="en-GB" dirty="0" smtClean="0"/>
              <a:t>.</a:t>
            </a:r>
            <a:endParaRPr lang="en-GB" dirty="0"/>
          </a:p>
          <a:p>
            <a:pPr marL="0" indent="0">
              <a:buNone/>
            </a:pPr>
            <a:r>
              <a:rPr lang="en-US" dirty="0">
                <a:solidFill>
                  <a:srgbClr val="FF0000"/>
                </a:solidFill>
              </a:rPr>
              <a:t>http://www.credativ.in/open-source-services</a:t>
            </a:r>
          </a:p>
          <a:p>
            <a:pPr marL="0" indent="0">
              <a:buNone/>
            </a:pPr>
            <a:r>
              <a:rPr lang="en-GB" dirty="0" smtClean="0"/>
              <a:t> </a:t>
            </a:r>
          </a:p>
        </p:txBody>
      </p:sp>
    </p:spTree>
    <p:extLst>
      <p:ext uri="{BB962C8B-B14F-4D97-AF65-F5344CB8AC3E}">
        <p14:creationId xmlns:p14="http://schemas.microsoft.com/office/powerpoint/2010/main" val="398760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a:xfrm>
            <a:off x="457200" y="1600200"/>
            <a:ext cx="7924800" cy="4873752"/>
          </a:xfrm>
        </p:spPr>
        <p:txBody>
          <a:bodyPr>
            <a:normAutofit lnSpcReduction="10000"/>
          </a:bodyPr>
          <a:lstStyle/>
          <a:p>
            <a:r>
              <a:rPr lang="en-US" dirty="0"/>
              <a:t>The Indian Department of Information Technology is committed to developing, supporting and promoting Open Source to create an eco-system for an all-round promotion of Free/ Open Source Software in India. </a:t>
            </a:r>
            <a:endParaRPr lang="en-US" dirty="0" smtClean="0"/>
          </a:p>
          <a:p>
            <a:r>
              <a:rPr lang="en-US" dirty="0"/>
              <a:t>The notable initiatives toward offering a low cost computing, flexibility and choice to the end users include BOSS(Bharat Operating System Solutions</a:t>
            </a:r>
            <a:r>
              <a:rPr lang="en-US" dirty="0" smtClean="0"/>
              <a:t>).</a:t>
            </a:r>
          </a:p>
          <a:p>
            <a:r>
              <a:rPr lang="en-US" dirty="0"/>
              <a:t>BOSS is a GNU/Linux </a:t>
            </a:r>
            <a:r>
              <a:rPr lang="en-US" dirty="0" smtClean="0"/>
              <a:t>based Operating </a:t>
            </a:r>
            <a:r>
              <a:rPr lang="en-US" dirty="0"/>
              <a:t>System distribution that supports 18 Indian languages - Assamese, Bengali, Bodo, Gujarati, Hindi, Kannada, Kashmiri, Konkani, Maithili, Malayalam, Manipuri, Marathi, Oriya, Punjabi, Sanskrit, Tamil, </a:t>
            </a:r>
            <a:r>
              <a:rPr lang="en-US" dirty="0" err="1"/>
              <a:t>Telegu</a:t>
            </a:r>
            <a:r>
              <a:rPr lang="en-US" dirty="0"/>
              <a:t> and Urdu.</a:t>
            </a:r>
          </a:p>
        </p:txBody>
      </p:sp>
    </p:spTree>
    <p:extLst>
      <p:ext uri="{BB962C8B-B14F-4D97-AF65-F5344CB8AC3E}">
        <p14:creationId xmlns:p14="http://schemas.microsoft.com/office/powerpoint/2010/main" val="366825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a:t>BOSS is </a:t>
            </a:r>
            <a:r>
              <a:rPr lang="en-US" dirty="0" err="1"/>
              <a:t>numero</a:t>
            </a:r>
            <a:r>
              <a:rPr lang="en-US" dirty="0"/>
              <a:t> </a:t>
            </a:r>
            <a:r>
              <a:rPr lang="en-US" dirty="0" err="1"/>
              <a:t>uno</a:t>
            </a:r>
            <a:r>
              <a:rPr lang="en-US" dirty="0"/>
              <a:t> choice for supporting Government and educational domains with NIC and Indian Navy among its notable users. </a:t>
            </a:r>
            <a:endParaRPr lang="en-US" dirty="0" smtClean="0"/>
          </a:p>
          <a:p>
            <a:r>
              <a:rPr lang="en-US" dirty="0"/>
              <a:t>Open source gives us freedom. Now, the question is what do we do with freedom? </a:t>
            </a:r>
            <a:endParaRPr lang="en-US" dirty="0" smtClean="0"/>
          </a:p>
          <a:p>
            <a:r>
              <a:rPr lang="en-US" dirty="0" smtClean="0"/>
              <a:t>Adoption </a:t>
            </a:r>
            <a:r>
              <a:rPr lang="en-US" dirty="0"/>
              <a:t>is the way to experience freedom.  </a:t>
            </a:r>
          </a:p>
        </p:txBody>
      </p:sp>
    </p:spTree>
    <p:extLst>
      <p:ext uri="{BB962C8B-B14F-4D97-AF65-F5344CB8AC3E}">
        <p14:creationId xmlns:p14="http://schemas.microsoft.com/office/powerpoint/2010/main" val="358616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For Open Source </a:t>
            </a:r>
            <a:endParaRPr lang="en-US" dirty="0"/>
          </a:p>
        </p:txBody>
      </p:sp>
      <p:sp>
        <p:nvSpPr>
          <p:cNvPr id="3" name="Content Placeholder 2"/>
          <p:cNvSpPr>
            <a:spLocks noGrp="1"/>
          </p:cNvSpPr>
          <p:nvPr>
            <p:ph sz="quarter" idx="1"/>
          </p:nvPr>
        </p:nvSpPr>
        <p:spPr/>
        <p:txBody>
          <a:bodyPr/>
          <a:lstStyle/>
          <a:p>
            <a:pPr lvl="0"/>
            <a:r>
              <a:rPr lang="en-GB" dirty="0"/>
              <a:t>Lower Cost of Ownership</a:t>
            </a:r>
            <a:endParaRPr lang="en-US" dirty="0"/>
          </a:p>
          <a:p>
            <a:pPr lvl="0"/>
            <a:r>
              <a:rPr lang="en-GB" dirty="0"/>
              <a:t>Quality</a:t>
            </a:r>
            <a:endParaRPr lang="en-US" dirty="0"/>
          </a:p>
          <a:p>
            <a:pPr lvl="0"/>
            <a:r>
              <a:rPr lang="en-GB" dirty="0"/>
              <a:t>Innovation reuse</a:t>
            </a:r>
            <a:endParaRPr lang="en-US" dirty="0"/>
          </a:p>
          <a:p>
            <a:pPr lvl="0"/>
            <a:r>
              <a:rPr lang="en-GB" dirty="0"/>
              <a:t>Technical </a:t>
            </a:r>
            <a:r>
              <a:rPr lang="en-GB" dirty="0" smtClean="0"/>
              <a:t>Competence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70913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 Cost Of Ownership</a:t>
            </a:r>
            <a:endParaRPr lang="en-US" dirty="0"/>
          </a:p>
        </p:txBody>
      </p:sp>
      <p:sp>
        <p:nvSpPr>
          <p:cNvPr id="3" name="Content Placeholder 2"/>
          <p:cNvSpPr>
            <a:spLocks noGrp="1"/>
          </p:cNvSpPr>
          <p:nvPr>
            <p:ph sz="quarter" idx="1"/>
          </p:nvPr>
        </p:nvSpPr>
        <p:spPr/>
        <p:txBody>
          <a:bodyPr>
            <a:normAutofit/>
          </a:bodyPr>
          <a:lstStyle/>
          <a:p>
            <a:r>
              <a:rPr lang="en-GB" dirty="0"/>
              <a:t>Open source provided lower cost of ownership to the governments </a:t>
            </a:r>
            <a:r>
              <a:rPr lang="en-GB" dirty="0" smtClean="0"/>
              <a:t>and other </a:t>
            </a:r>
            <a:r>
              <a:rPr lang="en-GB" dirty="0"/>
              <a:t>organizations because:  </a:t>
            </a:r>
            <a:endParaRPr lang="en-US" dirty="0"/>
          </a:p>
          <a:p>
            <a:pPr lvl="1"/>
            <a:r>
              <a:rPr lang="en-GB" dirty="0"/>
              <a:t>I</a:t>
            </a:r>
            <a:r>
              <a:rPr lang="en-GB" dirty="0" smtClean="0"/>
              <a:t>t is </a:t>
            </a:r>
            <a:r>
              <a:rPr lang="en-GB" dirty="0"/>
              <a:t>available freely</a:t>
            </a:r>
            <a:endParaRPr lang="en-US" dirty="0"/>
          </a:p>
          <a:p>
            <a:pPr lvl="1"/>
            <a:r>
              <a:rPr lang="en-GB" dirty="0"/>
              <a:t>F</a:t>
            </a:r>
            <a:r>
              <a:rPr lang="en-GB" dirty="0" smtClean="0"/>
              <a:t>ree </a:t>
            </a:r>
            <a:r>
              <a:rPr lang="en-GB" dirty="0"/>
              <a:t>to customize based on the requirements of firms</a:t>
            </a:r>
            <a:endParaRPr lang="en-US" dirty="0"/>
          </a:p>
          <a:p>
            <a:pPr lvl="1"/>
            <a:r>
              <a:rPr lang="en-GB" dirty="0"/>
              <a:t>No charge incurred for additional </a:t>
            </a:r>
            <a:r>
              <a:rPr lang="en-GB" dirty="0" smtClean="0"/>
              <a:t>users </a:t>
            </a:r>
            <a:endParaRPr lang="en-US" dirty="0"/>
          </a:p>
          <a:p>
            <a:pPr marL="0" indent="0">
              <a:buNone/>
            </a:pPr>
            <a:r>
              <a:rPr lang="en-GB" dirty="0"/>
              <a:t> </a:t>
            </a:r>
            <a:endParaRPr lang="en-US" dirty="0"/>
          </a:p>
          <a:p>
            <a:r>
              <a:rPr lang="en-GB" dirty="0"/>
              <a:t>The small start-up companies who cannot afford the high maintenance costs of having proprietary software almost always chose the Open source path.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26513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sz="quarter" idx="1"/>
          </p:nvPr>
        </p:nvSpPr>
        <p:spPr/>
        <p:txBody>
          <a:bodyPr>
            <a:normAutofit/>
          </a:bodyPr>
          <a:lstStyle/>
          <a:p>
            <a:r>
              <a:rPr lang="en-GB" dirty="0"/>
              <a:t>Based on the recent survey conducted by Accenture, it has been found that quality of the open source software </a:t>
            </a:r>
            <a:r>
              <a:rPr lang="en-GB" dirty="0" smtClean="0"/>
              <a:t>is very high </a:t>
            </a:r>
            <a:r>
              <a:rPr lang="en-GB" dirty="0"/>
              <a:t>and is a primary driver for organizations adopting open source. </a:t>
            </a:r>
            <a:endParaRPr lang="en-GB" dirty="0" smtClean="0"/>
          </a:p>
          <a:p>
            <a:r>
              <a:rPr lang="en-GB" dirty="0" smtClean="0"/>
              <a:t>The </a:t>
            </a:r>
            <a:r>
              <a:rPr lang="en-GB" dirty="0"/>
              <a:t>source code developed by the open source community undergoes peer review which is </a:t>
            </a:r>
            <a:r>
              <a:rPr lang="en-GB" dirty="0" smtClean="0"/>
              <a:t>important</a:t>
            </a:r>
            <a:r>
              <a:rPr lang="en-GB" dirty="0" smtClean="0"/>
              <a:t> </a:t>
            </a:r>
            <a:r>
              <a:rPr lang="en-GB" dirty="0"/>
              <a:t>in identifying development defects. </a:t>
            </a:r>
            <a:endParaRPr lang="en-GB" dirty="0" smtClean="0"/>
          </a:p>
          <a:p>
            <a:r>
              <a:rPr lang="en-GB" dirty="0" smtClean="0"/>
              <a:t>Any </a:t>
            </a:r>
            <a:r>
              <a:rPr lang="en-GB" dirty="0"/>
              <a:t>enhancements to the open source projects have to pass the regression test cases before being added to the open source project. </a:t>
            </a:r>
            <a:endParaRPr lang="en-GB" dirty="0" smtClean="0"/>
          </a:p>
        </p:txBody>
      </p:sp>
    </p:spTree>
    <p:extLst>
      <p:ext uri="{BB962C8B-B14F-4D97-AF65-F5344CB8AC3E}">
        <p14:creationId xmlns:p14="http://schemas.microsoft.com/office/powerpoint/2010/main" val="319465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sz="quarter" idx="1"/>
          </p:nvPr>
        </p:nvSpPr>
        <p:spPr/>
        <p:txBody>
          <a:bodyPr/>
          <a:lstStyle/>
          <a:p>
            <a:r>
              <a:rPr lang="en-GB" dirty="0"/>
              <a:t>As multiple developers are involved in the development of open source projects, defects are fixed at a faster rate. </a:t>
            </a:r>
          </a:p>
          <a:p>
            <a:r>
              <a:rPr lang="en-GB" dirty="0"/>
              <a:t>The open source software such as Linux, Apache and MySQL have proved to be reliable and on par with the </a:t>
            </a:r>
            <a:r>
              <a:rPr lang="en-GB" dirty="0" smtClean="0"/>
              <a:t>proprietary </a:t>
            </a:r>
            <a:r>
              <a:rPr lang="en-GB" dirty="0"/>
              <a:t>software.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669942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430</TotalTime>
  <Words>1968</Words>
  <Application>Microsoft Office PowerPoint</Application>
  <PresentationFormat>On-screen Show (4:3)</PresentationFormat>
  <Paragraphs>163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Adoption Of Open Source Software</vt:lpstr>
      <vt:lpstr>Introduction</vt:lpstr>
      <vt:lpstr>Introduction</vt:lpstr>
      <vt:lpstr>Introduction</vt:lpstr>
      <vt:lpstr>Introduction</vt:lpstr>
      <vt:lpstr>Drivers For Open Source </vt:lpstr>
      <vt:lpstr>Lower Cost Of Ownership</vt:lpstr>
      <vt:lpstr>Quality</vt:lpstr>
      <vt:lpstr>Quality</vt:lpstr>
      <vt:lpstr>Innovation Reuse</vt:lpstr>
      <vt:lpstr>Technical Competence</vt:lpstr>
      <vt:lpstr>Examples Of Open Source Adoption In The World</vt:lpstr>
      <vt:lpstr>Few Real World Examples Of Organizations That Adopted Open Source. </vt:lpstr>
      <vt:lpstr>Strings Without Proprietary Strings </vt:lpstr>
      <vt:lpstr>Strings Without Proprietary Strings </vt:lpstr>
      <vt:lpstr>Strings Without Proprietary Strings </vt:lpstr>
      <vt:lpstr>Strings Without Proprietary Strings </vt:lpstr>
      <vt:lpstr>IT@School</vt:lpstr>
      <vt:lpstr>IT@School</vt:lpstr>
      <vt:lpstr>IT@School</vt:lpstr>
      <vt:lpstr>IT@School</vt:lpstr>
      <vt:lpstr>Life Insurance Through Open Source </vt:lpstr>
      <vt:lpstr>Life Insurance Through Open Source </vt:lpstr>
      <vt:lpstr>Open Source Challenges</vt:lpstr>
      <vt:lpstr>Penny Wise Pound Foolish </vt:lpstr>
      <vt:lpstr>Forking</vt:lpstr>
      <vt:lpstr>11th Hour Choice</vt:lpstr>
      <vt:lpstr>Documentation</vt:lpstr>
      <vt:lpstr>Support</vt:lpstr>
      <vt:lpstr>Support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Adoption Of Open Source Software</dc:title>
  <dc:creator>Shahina Anwarul</dc:creator>
  <cp:lastModifiedBy>Shahina Anwarul</cp:lastModifiedBy>
  <cp:revision>38</cp:revision>
  <dcterms:created xsi:type="dcterms:W3CDTF">2016-09-30T06:24:56Z</dcterms:created>
  <dcterms:modified xsi:type="dcterms:W3CDTF">2016-10-12T07:05:11Z</dcterms:modified>
</cp:coreProperties>
</file>