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64" r:id="rId4"/>
    <p:sldId id="263" r:id="rId5"/>
    <p:sldId id="262" r:id="rId6"/>
    <p:sldId id="261" r:id="rId7"/>
    <p:sldId id="288" r:id="rId8"/>
    <p:sldId id="287" r:id="rId9"/>
    <p:sldId id="286" r:id="rId10"/>
    <p:sldId id="285" r:id="rId11"/>
    <p:sldId id="284" r:id="rId12"/>
    <p:sldId id="283" r:id="rId13"/>
    <p:sldId id="282" r:id="rId14"/>
    <p:sldId id="281" r:id="rId15"/>
    <p:sldId id="280" r:id="rId16"/>
    <p:sldId id="279" r:id="rId17"/>
    <p:sldId id="278" r:id="rId18"/>
    <p:sldId id="277" r:id="rId19"/>
    <p:sldId id="276" r:id="rId20"/>
    <p:sldId id="275" r:id="rId21"/>
    <p:sldId id="274" r:id="rId22"/>
    <p:sldId id="273" r:id="rId23"/>
    <p:sldId id="272" r:id="rId24"/>
    <p:sldId id="271" r:id="rId25"/>
    <p:sldId id="293" r:id="rId26"/>
    <p:sldId id="292" r:id="rId27"/>
    <p:sldId id="291" r:id="rId28"/>
    <p:sldId id="290" r:id="rId29"/>
    <p:sldId id="289" r:id="rId30"/>
    <p:sldId id="270" r:id="rId31"/>
    <p:sldId id="302" r:id="rId32"/>
    <p:sldId id="301"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FEF508C2-2321-45B5-B3B3-000CF4DBD6EE}" type="datetimeFigureOut">
              <a:rPr lang="en-US" smtClean="0"/>
              <a:t>11/7/2016</a:t>
            </a:fld>
            <a:endParaRPr lang="en-US" dirty="0"/>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dirty="0"/>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5388D7F7-C74D-449B-9983-7C0515DAC975}"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EF508C2-2321-45B5-B3B3-000CF4DBD6EE}" type="datetimeFigureOut">
              <a:rPr lang="en-US" smtClean="0"/>
              <a:t>11/7/2016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388D7F7-C74D-449B-9983-7C0515DAC97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EF508C2-2321-45B5-B3B3-000CF4DBD6EE}" type="datetimeFigureOut">
              <a:rPr lang="en-US" smtClean="0"/>
              <a:t>11/7/2016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388D7F7-C74D-449B-9983-7C0515DAC97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FEF508C2-2321-45B5-B3B3-000CF4DBD6EE}" type="datetimeFigureOut">
              <a:rPr lang="en-US" smtClean="0"/>
              <a:t>11/7/2016</a:t>
            </a:fld>
            <a:endParaRPr lang="en-US" dirty="0"/>
          </a:p>
        </p:txBody>
      </p:sp>
      <p:sp>
        <p:nvSpPr>
          <p:cNvPr id="9" name="Slide Number Placeholder 8"/>
          <p:cNvSpPr>
            <a:spLocks noGrp="1"/>
          </p:cNvSpPr>
          <p:nvPr>
            <p:ph type="sldNum" sz="quarter" idx="15"/>
          </p:nvPr>
        </p:nvSpPr>
        <p:spPr/>
        <p:txBody>
          <a:bodyPr rtlCol="0"/>
          <a:lstStyle/>
          <a:p>
            <a:fld id="{5388D7F7-C74D-449B-9983-7C0515DAC975}" type="slidenum">
              <a:rPr lang="en-US" smtClean="0"/>
              <a:t>‹#›</a:t>
            </a:fld>
            <a:endParaRPr lang="en-US" dirty="0"/>
          </a:p>
        </p:txBody>
      </p:sp>
      <p:sp>
        <p:nvSpPr>
          <p:cNvPr id="10" name="Footer Placeholder 9"/>
          <p:cNvSpPr>
            <a:spLocks noGrp="1"/>
          </p:cNvSpPr>
          <p:nvPr>
            <p:ph type="ftr" sz="quarter" idx="16"/>
          </p:nvPr>
        </p:nvSpPr>
        <p:spPr/>
        <p:txBody>
          <a:bodyPr rtlCol="0"/>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FEF508C2-2321-45B5-B3B3-000CF4DBD6EE}" type="datetimeFigureOut">
              <a:rPr lang="en-US" smtClean="0"/>
              <a:t>11/7/2016</a:t>
            </a:fld>
            <a:endParaRPr lang="en-US" dirty="0"/>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dirty="0"/>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6" name="Slide Number Placeholder 5"/>
          <p:cNvSpPr>
            <a:spLocks noGrp="1"/>
          </p:cNvSpPr>
          <p:nvPr>
            <p:ph type="sldNum" sz="quarter" idx="12"/>
          </p:nvPr>
        </p:nvSpPr>
        <p:spPr bwMode="auto">
          <a:xfrm>
            <a:off x="1340616" y="4928702"/>
            <a:ext cx="609600" cy="517524"/>
          </a:xfrm>
        </p:spPr>
        <p:txBody>
          <a:bodyPr/>
          <a:lstStyle/>
          <a:p>
            <a:fld id="{5388D7F7-C74D-449B-9983-7C0515DAC975}"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FEF508C2-2321-45B5-B3B3-000CF4DBD6EE}" type="datetimeFigureOut">
              <a:rPr lang="en-US" smtClean="0"/>
              <a:t>11/7/2016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388D7F7-C74D-449B-9983-7C0515DAC975}" type="slidenum">
              <a:rPr lang="en-US" smtClean="0"/>
              <a:t>‹#›</a:t>
            </a:fld>
            <a:endParaRPr lang="en-US" dirty="0"/>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FEF508C2-2321-45B5-B3B3-000CF4DBD6EE}" type="datetimeFigureOut">
              <a:rPr lang="en-US" smtClean="0"/>
              <a:t>11/7/2016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388D7F7-C74D-449B-9983-7C0515DAC975}" type="slidenum">
              <a:rPr lang="en-US" smtClean="0"/>
              <a:t>‹#›</a:t>
            </a:fld>
            <a:endParaRPr lang="en-US" dirty="0"/>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FEF508C2-2321-45B5-B3B3-000CF4DBD6EE}" type="datetimeFigureOut">
              <a:rPr lang="en-US" smtClean="0"/>
              <a:t>11/7/2016</a:t>
            </a:fld>
            <a:endParaRPr lang="en-US" dirty="0"/>
          </a:p>
        </p:txBody>
      </p:sp>
      <p:sp>
        <p:nvSpPr>
          <p:cNvPr id="7" name="Slide Number Placeholder 6"/>
          <p:cNvSpPr>
            <a:spLocks noGrp="1"/>
          </p:cNvSpPr>
          <p:nvPr>
            <p:ph type="sldNum" sz="quarter" idx="11"/>
          </p:nvPr>
        </p:nvSpPr>
        <p:spPr/>
        <p:txBody>
          <a:bodyPr rtlCol="0"/>
          <a:lstStyle/>
          <a:p>
            <a:fld id="{5388D7F7-C74D-449B-9983-7C0515DAC975}" type="slidenum">
              <a:rPr lang="en-US" smtClean="0"/>
              <a:t>‹#›</a:t>
            </a:fld>
            <a:endParaRPr lang="en-US" dirty="0"/>
          </a:p>
        </p:txBody>
      </p:sp>
      <p:sp>
        <p:nvSpPr>
          <p:cNvPr id="8" name="Footer Placeholder 7"/>
          <p:cNvSpPr>
            <a:spLocks noGrp="1"/>
          </p:cNvSpPr>
          <p:nvPr>
            <p:ph type="ftr" sz="quarter" idx="12"/>
          </p:nvPr>
        </p:nvSpPr>
        <p:spPr/>
        <p:txBody>
          <a:bodyPr rtlCol="0"/>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F508C2-2321-45B5-B3B3-000CF4DBD6EE}" type="datetimeFigureOut">
              <a:rPr lang="en-US" smtClean="0"/>
              <a:t>11/7/2016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388D7F7-C74D-449B-9983-7C0515DAC97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FEF508C2-2321-45B5-B3B3-000CF4DBD6EE}" type="datetimeFigureOut">
              <a:rPr lang="en-US" smtClean="0"/>
              <a:t>11/7/2016</a:t>
            </a:fld>
            <a:endParaRPr lang="en-US" dirty="0"/>
          </a:p>
        </p:txBody>
      </p:sp>
      <p:sp>
        <p:nvSpPr>
          <p:cNvPr id="22" name="Slide Number Placeholder 21"/>
          <p:cNvSpPr>
            <a:spLocks noGrp="1"/>
          </p:cNvSpPr>
          <p:nvPr>
            <p:ph type="sldNum" sz="quarter" idx="15"/>
          </p:nvPr>
        </p:nvSpPr>
        <p:spPr/>
        <p:txBody>
          <a:bodyPr rtlCol="0"/>
          <a:lstStyle/>
          <a:p>
            <a:fld id="{5388D7F7-C74D-449B-9983-7C0515DAC975}" type="slidenum">
              <a:rPr lang="en-US" smtClean="0"/>
              <a:t>‹#›</a:t>
            </a:fld>
            <a:endParaRPr lang="en-US" dirty="0"/>
          </a:p>
        </p:txBody>
      </p:sp>
      <p:sp>
        <p:nvSpPr>
          <p:cNvPr id="23" name="Footer Placeholder 22"/>
          <p:cNvSpPr>
            <a:spLocks noGrp="1"/>
          </p:cNvSpPr>
          <p:nvPr>
            <p:ph type="ftr" sz="quarter" idx="16"/>
          </p:nvPr>
        </p:nvSpPr>
        <p:spPr/>
        <p:txBody>
          <a:bodyPr rtlCol="0"/>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dirty="0"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FEF508C2-2321-45B5-B3B3-000CF4DBD6EE}" type="datetimeFigureOut">
              <a:rPr lang="en-US" smtClean="0"/>
              <a:t>11/7/2016</a:t>
            </a:fld>
            <a:endParaRPr lang="en-US" dirty="0"/>
          </a:p>
        </p:txBody>
      </p:sp>
      <p:sp>
        <p:nvSpPr>
          <p:cNvPr id="18" name="Slide Number Placeholder 17"/>
          <p:cNvSpPr>
            <a:spLocks noGrp="1"/>
          </p:cNvSpPr>
          <p:nvPr>
            <p:ph type="sldNum" sz="quarter" idx="11"/>
          </p:nvPr>
        </p:nvSpPr>
        <p:spPr/>
        <p:txBody>
          <a:bodyPr rtlCol="0"/>
          <a:lstStyle/>
          <a:p>
            <a:fld id="{5388D7F7-C74D-449B-9983-7C0515DAC975}" type="slidenum">
              <a:rPr lang="en-US" smtClean="0"/>
              <a:t>‹#›</a:t>
            </a:fld>
            <a:endParaRPr lang="en-US" dirty="0"/>
          </a:p>
        </p:txBody>
      </p:sp>
      <p:sp>
        <p:nvSpPr>
          <p:cNvPr id="21" name="Footer Placeholder 20"/>
          <p:cNvSpPr>
            <a:spLocks noGrp="1"/>
          </p:cNvSpPr>
          <p:nvPr>
            <p:ph type="ftr" sz="quarter" idx="12"/>
          </p:nvPr>
        </p:nvSpPr>
        <p:spPr/>
        <p:txBody>
          <a:bodyPr rtlCol="0"/>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FEF508C2-2321-45B5-B3B3-000CF4DBD6EE}" type="datetimeFigureOut">
              <a:rPr lang="en-US" smtClean="0"/>
              <a:t>11/7/2016</a:t>
            </a:fld>
            <a:endParaRPr lang="en-US" dirty="0"/>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dirty="0"/>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5388D7F7-C74D-449B-9983-7C0515DAC975}"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www.scosta.gov.in/"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2286000"/>
            <a:ext cx="6172200" cy="1600200"/>
          </a:xfrm>
        </p:spPr>
        <p:txBody>
          <a:bodyPr/>
          <a:lstStyle/>
          <a:p>
            <a:r>
              <a:rPr lang="en-US" dirty="0" smtClean="0"/>
              <a:t>Adoption Of Open Standards</a:t>
            </a:r>
            <a:endParaRPr lang="en-US" dirty="0"/>
          </a:p>
        </p:txBody>
      </p:sp>
      <p:sp>
        <p:nvSpPr>
          <p:cNvPr id="3" name="Subtitle 2"/>
          <p:cNvSpPr>
            <a:spLocks noGrp="1"/>
          </p:cNvSpPr>
          <p:nvPr>
            <p:ph type="subTitle" idx="1"/>
          </p:nvPr>
        </p:nvSpPr>
        <p:spPr/>
        <p:txBody>
          <a:bodyPr/>
          <a:lstStyle/>
          <a:p>
            <a:r>
              <a:rPr lang="en-US" dirty="0" smtClean="0"/>
              <a:t>Shahina Anwarul</a:t>
            </a:r>
          </a:p>
          <a:p>
            <a:r>
              <a:rPr lang="en-US" dirty="0" smtClean="0"/>
              <a:t>sanwarul@ddn.upes.ac.in</a:t>
            </a:r>
            <a:endParaRPr lang="en-US" dirty="0"/>
          </a:p>
        </p:txBody>
      </p:sp>
    </p:spTree>
    <p:extLst>
      <p:ext uri="{BB962C8B-B14F-4D97-AF65-F5344CB8AC3E}">
        <p14:creationId xmlns:p14="http://schemas.microsoft.com/office/powerpoint/2010/main" val="2259163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Modified (MOD)</a:t>
            </a:r>
            <a:endParaRPr lang="en-US" dirty="0"/>
          </a:p>
        </p:txBody>
      </p:sp>
      <p:sp>
        <p:nvSpPr>
          <p:cNvPr id="3" name="Content Placeholder 2"/>
          <p:cNvSpPr>
            <a:spLocks noGrp="1"/>
          </p:cNvSpPr>
          <p:nvPr>
            <p:ph sz="quarter" idx="1"/>
          </p:nvPr>
        </p:nvSpPr>
        <p:spPr/>
        <p:txBody>
          <a:bodyPr>
            <a:normAutofit/>
          </a:bodyPr>
          <a:lstStyle/>
          <a:p>
            <a:pPr lvl="0"/>
            <a:r>
              <a:rPr lang="en-US" dirty="0" smtClean="0"/>
              <a:t>The </a:t>
            </a:r>
            <a:r>
              <a:rPr lang="en-US" dirty="0"/>
              <a:t>national standard is modified in relation to the international standard when there is a little deviation in the technical content, wording and structure between the two. </a:t>
            </a:r>
            <a:endParaRPr lang="en-US" dirty="0" smtClean="0"/>
          </a:p>
          <a:p>
            <a:pPr lvl="0"/>
            <a:r>
              <a:rPr lang="en-US" dirty="0" smtClean="0"/>
              <a:t>The </a:t>
            </a:r>
            <a:r>
              <a:rPr lang="en-US" dirty="0"/>
              <a:t>technical deviations are allowed provided they are clearly stated and </a:t>
            </a:r>
            <a:r>
              <a:rPr lang="en-US" dirty="0" smtClean="0"/>
              <a:t>explained. </a:t>
            </a:r>
          </a:p>
          <a:p>
            <a:pPr lvl="0"/>
            <a:r>
              <a:rPr lang="en-US" dirty="0" smtClean="0"/>
              <a:t>The </a:t>
            </a:r>
            <a:r>
              <a:rPr lang="en-US" dirty="0"/>
              <a:t>deviation can be that the national standard applies only the subset of the choices available in the international standard or additional text is added to meet certain requirements (like additional tests to be done</a:t>
            </a:r>
            <a:r>
              <a:rPr lang="en-US" dirty="0" smtClean="0"/>
              <a:t>).</a:t>
            </a:r>
            <a:endParaRPr lang="en-US" dirty="0"/>
          </a:p>
          <a:p>
            <a:endParaRPr lang="en-US" dirty="0"/>
          </a:p>
        </p:txBody>
      </p:sp>
    </p:spTree>
    <p:extLst>
      <p:ext uri="{BB962C8B-B14F-4D97-AF65-F5344CB8AC3E}">
        <p14:creationId xmlns:p14="http://schemas.microsoft.com/office/powerpoint/2010/main" val="997028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 Equivalent (NEQ)</a:t>
            </a:r>
            <a:endParaRPr lang="en-US" dirty="0"/>
          </a:p>
        </p:txBody>
      </p:sp>
      <p:sp>
        <p:nvSpPr>
          <p:cNvPr id="3" name="Content Placeholder 2"/>
          <p:cNvSpPr>
            <a:spLocks noGrp="1"/>
          </p:cNvSpPr>
          <p:nvPr>
            <p:ph sz="quarter" idx="1"/>
          </p:nvPr>
        </p:nvSpPr>
        <p:spPr/>
        <p:txBody>
          <a:bodyPr/>
          <a:lstStyle/>
          <a:p>
            <a:pPr lvl="0"/>
            <a:r>
              <a:rPr lang="en-US" dirty="0" smtClean="0"/>
              <a:t>There </a:t>
            </a:r>
            <a:r>
              <a:rPr lang="en-US" dirty="0"/>
              <a:t>is no or very little match with the technical content, wording and structure between the national standard and the international standard. </a:t>
            </a:r>
            <a:endParaRPr lang="en-US" dirty="0" smtClean="0"/>
          </a:p>
          <a:p>
            <a:pPr lvl="0"/>
            <a:r>
              <a:rPr lang="en-US" dirty="0" smtClean="0"/>
              <a:t>This </a:t>
            </a:r>
            <a:r>
              <a:rPr lang="en-US" dirty="0"/>
              <a:t>association does not constitute an adoption.</a:t>
            </a:r>
          </a:p>
          <a:p>
            <a:endParaRPr lang="en-US" dirty="0"/>
          </a:p>
          <a:p>
            <a:endParaRPr lang="en-US" dirty="0"/>
          </a:p>
        </p:txBody>
      </p:sp>
    </p:spTree>
    <p:extLst>
      <p:ext uri="{BB962C8B-B14F-4D97-AF65-F5344CB8AC3E}">
        <p14:creationId xmlns:p14="http://schemas.microsoft.com/office/powerpoint/2010/main" val="833320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sp>
        <p:nvSpPr>
          <p:cNvPr id="3" name="Content Placeholder 2"/>
          <p:cNvSpPr>
            <a:spLocks noGrp="1"/>
          </p:cNvSpPr>
          <p:nvPr>
            <p:ph sz="quarter" idx="1"/>
          </p:nvPr>
        </p:nvSpPr>
        <p:spPr/>
        <p:txBody>
          <a:bodyPr>
            <a:normAutofit/>
          </a:bodyPr>
          <a:lstStyle/>
          <a:p>
            <a:r>
              <a:rPr lang="en-US" sz="3200" dirty="0" smtClean="0"/>
              <a:t>Endorsement Method </a:t>
            </a:r>
          </a:p>
          <a:p>
            <a:r>
              <a:rPr lang="en-US" sz="3200" dirty="0" smtClean="0"/>
              <a:t>Republication Method</a:t>
            </a:r>
            <a:endParaRPr lang="en-US" sz="3200" dirty="0"/>
          </a:p>
        </p:txBody>
      </p:sp>
    </p:spTree>
    <p:extLst>
      <p:ext uri="{BB962C8B-B14F-4D97-AF65-F5344CB8AC3E}">
        <p14:creationId xmlns:p14="http://schemas.microsoft.com/office/powerpoint/2010/main" val="24110147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Endorsement Method</a:t>
            </a:r>
            <a:endParaRPr lang="en-US" dirty="0"/>
          </a:p>
        </p:txBody>
      </p:sp>
      <p:sp>
        <p:nvSpPr>
          <p:cNvPr id="3" name="Content Placeholder 2"/>
          <p:cNvSpPr>
            <a:spLocks noGrp="1"/>
          </p:cNvSpPr>
          <p:nvPr>
            <p:ph sz="quarter" idx="1"/>
          </p:nvPr>
        </p:nvSpPr>
        <p:spPr/>
        <p:txBody>
          <a:bodyPr/>
          <a:lstStyle/>
          <a:p>
            <a:pPr lvl="0"/>
            <a:r>
              <a:rPr lang="en-US" dirty="0"/>
              <a:t>When a NSB declares an international standard as national, an “endorsement notice” may be issued. </a:t>
            </a:r>
            <a:endParaRPr lang="en-US" dirty="0" smtClean="0"/>
          </a:p>
          <a:p>
            <a:pPr lvl="0"/>
            <a:r>
              <a:rPr lang="en-US" dirty="0" smtClean="0"/>
              <a:t>The </a:t>
            </a:r>
            <a:r>
              <a:rPr lang="en-US" dirty="0"/>
              <a:t>notice reference the international standard that is being adopted. </a:t>
            </a:r>
            <a:endParaRPr lang="en-US" dirty="0" smtClean="0"/>
          </a:p>
          <a:p>
            <a:pPr lvl="0"/>
            <a:r>
              <a:rPr lang="en-US" dirty="0" smtClean="0"/>
              <a:t>This </a:t>
            </a:r>
            <a:r>
              <a:rPr lang="en-US" dirty="0"/>
              <a:t>method is applicable for identical adoptions only</a:t>
            </a:r>
            <a:r>
              <a:rPr lang="en-US" dirty="0" smtClean="0"/>
              <a:t>.</a:t>
            </a:r>
            <a:endParaRPr lang="en-US" dirty="0"/>
          </a:p>
          <a:p>
            <a:endParaRPr lang="en-US" dirty="0"/>
          </a:p>
        </p:txBody>
      </p:sp>
    </p:spTree>
    <p:extLst>
      <p:ext uri="{BB962C8B-B14F-4D97-AF65-F5344CB8AC3E}">
        <p14:creationId xmlns:p14="http://schemas.microsoft.com/office/powerpoint/2010/main" val="3189138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Republication Method</a:t>
            </a:r>
            <a:endParaRPr lang="en-US" dirty="0"/>
          </a:p>
        </p:txBody>
      </p:sp>
      <p:sp>
        <p:nvSpPr>
          <p:cNvPr id="3" name="Content Placeholder 2"/>
          <p:cNvSpPr>
            <a:spLocks noGrp="1"/>
          </p:cNvSpPr>
          <p:nvPr>
            <p:ph sz="quarter" idx="1"/>
          </p:nvPr>
        </p:nvSpPr>
        <p:spPr>
          <a:xfrm>
            <a:off x="457200" y="1600200"/>
            <a:ext cx="7467600" cy="5257800"/>
          </a:xfrm>
        </p:spPr>
        <p:txBody>
          <a:bodyPr>
            <a:normAutofit/>
          </a:bodyPr>
          <a:lstStyle/>
          <a:p>
            <a:pPr lvl="0"/>
            <a:r>
              <a:rPr lang="en-US" dirty="0"/>
              <a:t>There are three ways of republication namely – </a:t>
            </a:r>
            <a:r>
              <a:rPr lang="en-US" b="1" dirty="0"/>
              <a:t>Reprinting, Translation and Redrafting. </a:t>
            </a:r>
            <a:endParaRPr lang="en-US" b="1" dirty="0" smtClean="0"/>
          </a:p>
          <a:p>
            <a:r>
              <a:rPr lang="en-US" dirty="0" smtClean="0"/>
              <a:t>Whenever there are few minor changes involved, reprinting the full text is the recommended method of adoption. </a:t>
            </a:r>
          </a:p>
          <a:p>
            <a:r>
              <a:rPr lang="en-US" dirty="0"/>
              <a:t>Whenever there are </a:t>
            </a:r>
            <a:r>
              <a:rPr lang="en-US" dirty="0" smtClean="0"/>
              <a:t>lot of changes involved</a:t>
            </a:r>
            <a:r>
              <a:rPr lang="en-US" dirty="0"/>
              <a:t>, </a:t>
            </a:r>
            <a:r>
              <a:rPr lang="en-US" dirty="0" smtClean="0"/>
              <a:t>redrafting </a:t>
            </a:r>
            <a:r>
              <a:rPr lang="en-US" dirty="0"/>
              <a:t>the full text is the recommended method of adoption. </a:t>
            </a:r>
            <a:endParaRPr lang="en-US" dirty="0" smtClean="0"/>
          </a:p>
          <a:p>
            <a:r>
              <a:rPr lang="en-US" dirty="0" smtClean="0"/>
              <a:t>But, redrafting </a:t>
            </a:r>
            <a:r>
              <a:rPr lang="en-US" dirty="0"/>
              <a:t>may not be a recommended method because the degree of the association between the national and the international cannot be easily </a:t>
            </a:r>
            <a:r>
              <a:rPr lang="en-US" dirty="0" smtClean="0"/>
              <a:t>determined</a:t>
            </a:r>
            <a:r>
              <a:rPr lang="en-US" dirty="0"/>
              <a:t>.</a:t>
            </a:r>
            <a:br>
              <a:rPr lang="en-US" dirty="0"/>
            </a:br>
            <a:endParaRPr lang="en-US" dirty="0"/>
          </a:p>
        </p:txBody>
      </p:sp>
    </p:spTree>
    <p:extLst>
      <p:ext uri="{BB962C8B-B14F-4D97-AF65-F5344CB8AC3E}">
        <p14:creationId xmlns:p14="http://schemas.microsoft.com/office/powerpoint/2010/main" val="798145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a:t>
            </a:r>
            <a:endParaRPr lang="en-US" dirty="0"/>
          </a:p>
        </p:txBody>
      </p:sp>
      <p:pic>
        <p:nvPicPr>
          <p:cNvPr id="2050"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685800" y="1676400"/>
            <a:ext cx="7162800" cy="4648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8210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Identify</a:t>
            </a:r>
            <a:endParaRPr lang="en-US" dirty="0"/>
          </a:p>
        </p:txBody>
      </p:sp>
      <p:sp>
        <p:nvSpPr>
          <p:cNvPr id="3" name="Content Placeholder 2"/>
          <p:cNvSpPr>
            <a:spLocks noGrp="1"/>
          </p:cNvSpPr>
          <p:nvPr>
            <p:ph sz="quarter" idx="1"/>
          </p:nvPr>
        </p:nvSpPr>
        <p:spPr/>
        <p:txBody>
          <a:bodyPr>
            <a:normAutofit/>
          </a:bodyPr>
          <a:lstStyle/>
          <a:p>
            <a:r>
              <a:rPr lang="en-US" dirty="0"/>
              <a:t>Whenever a need to set a standard becomes evident in an industry due to market conditions, the industry reaches out to the National Standards Body (NSB). </a:t>
            </a:r>
            <a:endParaRPr lang="en-US" dirty="0" smtClean="0"/>
          </a:p>
          <a:p>
            <a:r>
              <a:rPr lang="en-US" dirty="0" smtClean="0"/>
              <a:t>The </a:t>
            </a:r>
            <a:r>
              <a:rPr lang="en-US" dirty="0"/>
              <a:t>NSB performs a standard search to identify the existence of an equivalent national or international standard. </a:t>
            </a:r>
            <a:endParaRPr lang="en-US" dirty="0" smtClean="0"/>
          </a:p>
          <a:p>
            <a:r>
              <a:rPr lang="en-US" dirty="0" smtClean="0"/>
              <a:t>Based </a:t>
            </a:r>
            <a:r>
              <a:rPr lang="en-US" dirty="0"/>
              <a:t>upon the result of the search, the NSB decides to either adopt the existing standard or consider creating a new one. </a:t>
            </a:r>
          </a:p>
          <a:p>
            <a:pPr marL="0" indent="0">
              <a:buNone/>
            </a:pPr>
            <a:endParaRPr lang="en-US" dirty="0"/>
          </a:p>
        </p:txBody>
      </p:sp>
    </p:spTree>
    <p:extLst>
      <p:ext uri="{BB962C8B-B14F-4D97-AF65-F5344CB8AC3E}">
        <p14:creationId xmlns:p14="http://schemas.microsoft.com/office/powerpoint/2010/main" val="32857811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endParaRPr lang="en-US" dirty="0"/>
          </a:p>
        </p:txBody>
      </p:sp>
      <p:sp>
        <p:nvSpPr>
          <p:cNvPr id="3" name="Content Placeholder 2"/>
          <p:cNvSpPr>
            <a:spLocks noGrp="1"/>
          </p:cNvSpPr>
          <p:nvPr>
            <p:ph sz="quarter" idx="1"/>
          </p:nvPr>
        </p:nvSpPr>
        <p:spPr/>
        <p:txBody>
          <a:bodyPr>
            <a:normAutofit/>
          </a:bodyPr>
          <a:lstStyle/>
          <a:p>
            <a:r>
              <a:rPr lang="en-US" dirty="0"/>
              <a:t>At this stage, the international or national standard identified in “Identify” stage is assessed and validated against the business requirement. </a:t>
            </a:r>
            <a:endParaRPr lang="en-US" dirty="0" smtClean="0"/>
          </a:p>
          <a:p>
            <a:r>
              <a:rPr lang="en-US" dirty="0" smtClean="0"/>
              <a:t>The </a:t>
            </a:r>
            <a:r>
              <a:rPr lang="en-US" dirty="0"/>
              <a:t>following questions can be considered during the assessment:</a:t>
            </a:r>
          </a:p>
          <a:p>
            <a:pPr lvl="0"/>
            <a:r>
              <a:rPr lang="en-US" dirty="0"/>
              <a:t>Is the identified standard Open or Closed?</a:t>
            </a:r>
          </a:p>
          <a:p>
            <a:pPr lvl="0"/>
            <a:r>
              <a:rPr lang="en-US" dirty="0"/>
              <a:t>If the identified standard is closed, is it a de facto standard of the industry? If no, </a:t>
            </a:r>
            <a:r>
              <a:rPr lang="en-US" dirty="0" smtClean="0"/>
              <a:t>it is </a:t>
            </a:r>
            <a:r>
              <a:rPr lang="en-US" dirty="0"/>
              <a:t>not recommended for adoption. </a:t>
            </a:r>
          </a:p>
          <a:p>
            <a:pPr lvl="0"/>
            <a:r>
              <a:rPr lang="en-US" dirty="0"/>
              <a:t>If the identified standard is open, is it effectively practiced in other countries? </a:t>
            </a:r>
          </a:p>
        </p:txBody>
      </p:sp>
    </p:spTree>
    <p:extLst>
      <p:ext uri="{BB962C8B-B14F-4D97-AF65-F5344CB8AC3E}">
        <p14:creationId xmlns:p14="http://schemas.microsoft.com/office/powerpoint/2010/main" val="2701682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endParaRPr lang="en-US" dirty="0"/>
          </a:p>
        </p:txBody>
      </p:sp>
      <p:sp>
        <p:nvSpPr>
          <p:cNvPr id="3" name="Content Placeholder 2"/>
          <p:cNvSpPr>
            <a:spLocks noGrp="1"/>
          </p:cNvSpPr>
          <p:nvPr>
            <p:ph sz="quarter" idx="1"/>
          </p:nvPr>
        </p:nvSpPr>
        <p:spPr/>
        <p:txBody>
          <a:bodyPr>
            <a:normAutofit lnSpcReduction="10000"/>
          </a:bodyPr>
          <a:lstStyle/>
          <a:p>
            <a:pPr lvl="0"/>
            <a:r>
              <a:rPr lang="en-US" dirty="0"/>
              <a:t>Is the standard interoperable with other organization standard? Regardless of whether the standard is open or closed, it is critical that the standard is interoperable with the standards existing within the organization that is deciding to adopt the standard. Unless there is a compelling business need, it is not advisable to adopt the standard that is not interoperable.</a:t>
            </a:r>
          </a:p>
          <a:p>
            <a:pPr lvl="0"/>
            <a:r>
              <a:rPr lang="en-US" dirty="0"/>
              <a:t>What are the potential risks and benefits with the adoption of the standards? The benefits and risks have to weigh against each </a:t>
            </a:r>
            <a:r>
              <a:rPr lang="en-US" dirty="0" smtClean="0"/>
              <a:t>other. </a:t>
            </a:r>
            <a:r>
              <a:rPr lang="en-US" dirty="0"/>
              <a:t>When the benefits out weighs the risks, the standard is recommended for adoption.</a:t>
            </a:r>
          </a:p>
          <a:p>
            <a:endParaRPr lang="en-US" dirty="0"/>
          </a:p>
        </p:txBody>
      </p:sp>
    </p:spTree>
    <p:extLst>
      <p:ext uri="{BB962C8B-B14F-4D97-AF65-F5344CB8AC3E}">
        <p14:creationId xmlns:p14="http://schemas.microsoft.com/office/powerpoint/2010/main" val="32111942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endParaRPr lang="en-US" dirty="0"/>
          </a:p>
        </p:txBody>
      </p:sp>
      <p:pic>
        <p:nvPicPr>
          <p:cNvPr id="3074"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57200" y="1600200"/>
            <a:ext cx="76962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6338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Open Standards</a:t>
            </a:r>
            <a:endParaRPr lang="en-US" dirty="0"/>
          </a:p>
        </p:txBody>
      </p:sp>
      <p:sp>
        <p:nvSpPr>
          <p:cNvPr id="3" name="Content Placeholder 2"/>
          <p:cNvSpPr>
            <a:spLocks noGrp="1"/>
          </p:cNvSpPr>
          <p:nvPr>
            <p:ph sz="quarter" idx="1"/>
          </p:nvPr>
        </p:nvSpPr>
        <p:spPr/>
        <p:txBody>
          <a:bodyPr/>
          <a:lstStyle/>
          <a:p>
            <a:pPr lvl="0"/>
            <a:r>
              <a:rPr lang="en-US" dirty="0"/>
              <a:t>Interoperability</a:t>
            </a:r>
          </a:p>
          <a:p>
            <a:pPr lvl="0"/>
            <a:r>
              <a:rPr lang="en-US" dirty="0"/>
              <a:t>Prevents vendor lock-in</a:t>
            </a:r>
          </a:p>
          <a:p>
            <a:pPr lvl="0"/>
            <a:r>
              <a:rPr lang="en-US" dirty="0"/>
              <a:t>Flexibility</a:t>
            </a:r>
          </a:p>
          <a:p>
            <a:pPr lvl="0"/>
            <a:r>
              <a:rPr lang="en-US" dirty="0"/>
              <a:t>Collaborative innovation</a:t>
            </a:r>
          </a:p>
          <a:p>
            <a:pPr lvl="0"/>
            <a:r>
              <a:rPr lang="en-US" dirty="0"/>
              <a:t>Lower cost</a:t>
            </a:r>
          </a:p>
          <a:p>
            <a:pPr lvl="0"/>
            <a:r>
              <a:rPr lang="en-US" dirty="0"/>
              <a:t>Freedom of action</a:t>
            </a:r>
          </a:p>
          <a:p>
            <a:endParaRPr lang="en-US" dirty="0"/>
          </a:p>
        </p:txBody>
      </p:sp>
    </p:spTree>
    <p:extLst>
      <p:ext uri="{BB962C8B-B14F-4D97-AF65-F5344CB8AC3E}">
        <p14:creationId xmlns:p14="http://schemas.microsoft.com/office/powerpoint/2010/main" val="38540267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Approve</a:t>
            </a:r>
            <a:endParaRPr lang="en-US" dirty="0"/>
          </a:p>
        </p:txBody>
      </p:sp>
      <p:sp>
        <p:nvSpPr>
          <p:cNvPr id="3" name="Content Placeholder 2"/>
          <p:cNvSpPr>
            <a:spLocks noGrp="1"/>
          </p:cNvSpPr>
          <p:nvPr>
            <p:ph sz="quarter" idx="1"/>
          </p:nvPr>
        </p:nvSpPr>
        <p:spPr/>
        <p:txBody>
          <a:bodyPr/>
          <a:lstStyle/>
          <a:p>
            <a:r>
              <a:rPr lang="en-US" dirty="0"/>
              <a:t>A review meeting is held to finally decide whether the identified standard should be approved and adopted. </a:t>
            </a:r>
            <a:endParaRPr lang="en-US" dirty="0" smtClean="0"/>
          </a:p>
          <a:p>
            <a:r>
              <a:rPr lang="en-US" dirty="0" smtClean="0"/>
              <a:t>The </a:t>
            </a:r>
            <a:r>
              <a:rPr lang="en-US" dirty="0"/>
              <a:t>degrees of association of the national standard in relation to the international standard are determined. </a:t>
            </a:r>
            <a:endParaRPr lang="en-US" dirty="0" smtClean="0"/>
          </a:p>
          <a:p>
            <a:r>
              <a:rPr lang="en-US" dirty="0" smtClean="0"/>
              <a:t>If </a:t>
            </a:r>
            <a:r>
              <a:rPr lang="en-US" dirty="0"/>
              <a:t>the variation exists between the national and the international standard, the deviations are clearly stated. </a:t>
            </a:r>
            <a:endParaRPr lang="en-US" dirty="0" smtClean="0"/>
          </a:p>
          <a:p>
            <a:r>
              <a:rPr lang="en-US" dirty="0" smtClean="0"/>
              <a:t>The </a:t>
            </a:r>
            <a:r>
              <a:rPr lang="en-US" dirty="0"/>
              <a:t>appropriate method of adoption is applied as described in the previous section and the standard is published for industry use.</a:t>
            </a:r>
          </a:p>
          <a:p>
            <a:endParaRPr lang="en-US" dirty="0"/>
          </a:p>
        </p:txBody>
      </p:sp>
    </p:spTree>
    <p:extLst>
      <p:ext uri="{BB962C8B-B14F-4D97-AF65-F5344CB8AC3E}">
        <p14:creationId xmlns:p14="http://schemas.microsoft.com/office/powerpoint/2010/main" val="23371050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Maintenance</a:t>
            </a:r>
            <a:endParaRPr lang="en-US" dirty="0"/>
          </a:p>
        </p:txBody>
      </p:sp>
      <p:sp>
        <p:nvSpPr>
          <p:cNvPr id="3" name="Content Placeholder 2"/>
          <p:cNvSpPr>
            <a:spLocks noGrp="1"/>
          </p:cNvSpPr>
          <p:nvPr>
            <p:ph sz="quarter" idx="1"/>
          </p:nvPr>
        </p:nvSpPr>
        <p:spPr/>
        <p:txBody>
          <a:bodyPr/>
          <a:lstStyle/>
          <a:p>
            <a:r>
              <a:rPr lang="en-GB" dirty="0"/>
              <a:t>The amendments made to the international standard or the revision of the international standard should be reflected in the national standard as early as possible in order to maintain the equivalence of the technical content, wording or structure of the standard. </a:t>
            </a:r>
            <a:endParaRPr lang="en-GB" dirty="0" smtClean="0"/>
          </a:p>
          <a:p>
            <a:endParaRPr lang="en-US" dirty="0"/>
          </a:p>
        </p:txBody>
      </p:sp>
    </p:spTree>
    <p:extLst>
      <p:ext uri="{BB962C8B-B14F-4D97-AF65-F5344CB8AC3E}">
        <p14:creationId xmlns:p14="http://schemas.microsoft.com/office/powerpoint/2010/main" val="2424756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World Examples Of Adoption Of Open Standards</a:t>
            </a:r>
            <a:endParaRPr lang="en-US" dirty="0"/>
          </a:p>
        </p:txBody>
      </p:sp>
      <p:sp>
        <p:nvSpPr>
          <p:cNvPr id="3" name="Content Placeholder 2"/>
          <p:cNvSpPr>
            <a:spLocks noGrp="1"/>
          </p:cNvSpPr>
          <p:nvPr>
            <p:ph sz="quarter" idx="1"/>
          </p:nvPr>
        </p:nvSpPr>
        <p:spPr/>
        <p:txBody>
          <a:bodyPr/>
          <a:lstStyle/>
          <a:p>
            <a:pPr marL="274320" lvl="1">
              <a:spcBef>
                <a:spcPts val="600"/>
              </a:spcBef>
              <a:buSzPct val="70000"/>
              <a:buFont typeface="Wingdings"/>
              <a:buChar char=""/>
            </a:pPr>
            <a:r>
              <a:rPr lang="en-US" sz="2400" b="1" dirty="0"/>
              <a:t>SCOSTA (Smart Card Operating System Standard for Transport Application)</a:t>
            </a:r>
          </a:p>
          <a:p>
            <a:r>
              <a:rPr lang="en-US" sz="2700" b="1" dirty="0"/>
              <a:t>Web Standards</a:t>
            </a:r>
          </a:p>
        </p:txBody>
      </p:sp>
    </p:spTree>
    <p:extLst>
      <p:ext uri="{BB962C8B-B14F-4D97-AF65-F5344CB8AC3E}">
        <p14:creationId xmlns:p14="http://schemas.microsoft.com/office/powerpoint/2010/main" val="11693733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SCOSTA (Smart Card Operating System Standard For Transport Application)</a:t>
            </a:r>
            <a:endParaRPr lang="en-US" dirty="0"/>
          </a:p>
        </p:txBody>
      </p:sp>
      <p:sp>
        <p:nvSpPr>
          <p:cNvPr id="3" name="Content Placeholder 2"/>
          <p:cNvSpPr>
            <a:spLocks noGrp="1"/>
          </p:cNvSpPr>
          <p:nvPr>
            <p:ph sz="quarter" idx="1"/>
          </p:nvPr>
        </p:nvSpPr>
        <p:spPr/>
        <p:txBody>
          <a:bodyPr/>
          <a:lstStyle/>
          <a:p>
            <a:r>
              <a:rPr lang="en-US" dirty="0"/>
              <a:t>With the growing number of vehicles on the Indian roads, there was a need to stream line the issue of licenses and vehicle registrations certificates process in the different states. </a:t>
            </a:r>
            <a:endParaRPr lang="en-US" dirty="0" smtClean="0"/>
          </a:p>
          <a:p>
            <a:r>
              <a:rPr lang="en-US" dirty="0" smtClean="0"/>
              <a:t>Therefore</a:t>
            </a:r>
            <a:r>
              <a:rPr lang="en-US" dirty="0"/>
              <a:t>, each of the Indian state governments came up with different solutions that were based on smart card technology using proprietary standards. </a:t>
            </a:r>
            <a:endParaRPr lang="en-US" dirty="0" smtClean="0"/>
          </a:p>
          <a:p>
            <a:r>
              <a:rPr lang="en-US" dirty="0" smtClean="0"/>
              <a:t>As </a:t>
            </a:r>
            <a:r>
              <a:rPr lang="en-US" dirty="0"/>
              <a:t>a draw back of using different solutions and proprietary standard, the licenses issued in one state was not readable or writable in another state.</a:t>
            </a:r>
          </a:p>
          <a:p>
            <a:endParaRPr lang="en-US" dirty="0"/>
          </a:p>
        </p:txBody>
      </p:sp>
    </p:spTree>
    <p:extLst>
      <p:ext uri="{BB962C8B-B14F-4D97-AF65-F5344CB8AC3E}">
        <p14:creationId xmlns:p14="http://schemas.microsoft.com/office/powerpoint/2010/main" val="6287039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SCOSTA (Smart Card Operating System Standard For Transport Application)</a:t>
            </a:r>
          </a:p>
        </p:txBody>
      </p:sp>
      <p:sp>
        <p:nvSpPr>
          <p:cNvPr id="3" name="Content Placeholder 2"/>
          <p:cNvSpPr>
            <a:spLocks noGrp="1"/>
          </p:cNvSpPr>
          <p:nvPr>
            <p:ph sz="quarter" idx="1"/>
          </p:nvPr>
        </p:nvSpPr>
        <p:spPr/>
        <p:txBody>
          <a:bodyPr>
            <a:normAutofit lnSpcReduction="10000"/>
          </a:bodyPr>
          <a:lstStyle/>
          <a:p>
            <a:r>
              <a:rPr lang="en-US" dirty="0"/>
              <a:t>To address the above interoperability issue, the Ministry of Transport and Highways commissioned the National Informatics Center to make the smart card interoperable with the systems( software or hardware) being used by different state governments. </a:t>
            </a:r>
            <a:endParaRPr lang="en-US" dirty="0" smtClean="0"/>
          </a:p>
          <a:p>
            <a:r>
              <a:rPr lang="en-US" dirty="0" smtClean="0"/>
              <a:t>As </a:t>
            </a:r>
            <a:r>
              <a:rPr lang="en-US" dirty="0"/>
              <a:t>a result an open standard, Smart Card Operating System Standard for Transport Application (SCOSTA) was evolved. </a:t>
            </a:r>
          </a:p>
          <a:p>
            <a:r>
              <a:rPr lang="en-US" dirty="0" smtClean="0"/>
              <a:t>The </a:t>
            </a:r>
            <a:r>
              <a:rPr lang="en-US" dirty="0"/>
              <a:t>SCOSTA standard was developed by National Informatics Center (NIC) along with academia (IIT Kanpur) and Industry players. The SCOSTA standard is managed by NIC</a:t>
            </a:r>
            <a:r>
              <a:rPr lang="en-US" dirty="0" smtClean="0"/>
              <a:t>.</a:t>
            </a:r>
            <a:endParaRPr lang="en-US" dirty="0"/>
          </a:p>
        </p:txBody>
      </p:sp>
    </p:spTree>
    <p:extLst>
      <p:ext uri="{BB962C8B-B14F-4D97-AF65-F5344CB8AC3E}">
        <p14:creationId xmlns:p14="http://schemas.microsoft.com/office/powerpoint/2010/main" val="896678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SCOSTA (Smart Card Operating System Standard For Transport Application)</a:t>
            </a:r>
          </a:p>
        </p:txBody>
      </p:sp>
      <p:sp>
        <p:nvSpPr>
          <p:cNvPr id="3" name="Content Placeholder 2"/>
          <p:cNvSpPr>
            <a:spLocks noGrp="1"/>
          </p:cNvSpPr>
          <p:nvPr>
            <p:ph sz="quarter" idx="1"/>
          </p:nvPr>
        </p:nvSpPr>
        <p:spPr/>
        <p:txBody>
          <a:bodyPr>
            <a:normAutofit lnSpcReduction="10000"/>
          </a:bodyPr>
          <a:lstStyle/>
          <a:p>
            <a:r>
              <a:rPr lang="en-GB" dirty="0"/>
              <a:t>The SCOSTA open standard is based upon the international standard ISO/IEC – 7816. </a:t>
            </a:r>
            <a:endParaRPr lang="en-GB" dirty="0" smtClean="0"/>
          </a:p>
          <a:p>
            <a:r>
              <a:rPr lang="en-US" dirty="0" smtClean="0"/>
              <a:t>The </a:t>
            </a:r>
            <a:r>
              <a:rPr lang="en-US" dirty="0"/>
              <a:t>standard is managed jointly by International Organization for Standardization (ISO) and the International Electrotechnical Commission. </a:t>
            </a:r>
            <a:endParaRPr lang="en-US" dirty="0" smtClean="0"/>
          </a:p>
          <a:p>
            <a:r>
              <a:rPr lang="en-GB" dirty="0" smtClean="0"/>
              <a:t>The </a:t>
            </a:r>
            <a:r>
              <a:rPr lang="en-GB" dirty="0"/>
              <a:t>ISO/IEC – 7816 is a series of standards related to identification cards (such as smart cards) intended for information exchange agreed with the outside world and the integrated circuit built within the card. </a:t>
            </a:r>
            <a:endParaRPr lang="en-GB" dirty="0" smtClean="0"/>
          </a:p>
          <a:p>
            <a:r>
              <a:rPr lang="en-GB" dirty="0" smtClean="0"/>
              <a:t>The </a:t>
            </a:r>
            <a:r>
              <a:rPr lang="en-GB" dirty="0"/>
              <a:t>information exchange can be in the form of data retrieved from the card or data stored into the card. </a:t>
            </a:r>
            <a:endParaRPr lang="en-US" dirty="0"/>
          </a:p>
          <a:p>
            <a:endParaRPr lang="en-US" dirty="0"/>
          </a:p>
        </p:txBody>
      </p:sp>
    </p:spTree>
    <p:extLst>
      <p:ext uri="{BB962C8B-B14F-4D97-AF65-F5344CB8AC3E}">
        <p14:creationId xmlns:p14="http://schemas.microsoft.com/office/powerpoint/2010/main" val="6118946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SCOSTA (Smart Card Operating System Standard For Transport Application)</a:t>
            </a:r>
          </a:p>
        </p:txBody>
      </p:sp>
      <p:sp>
        <p:nvSpPr>
          <p:cNvPr id="3" name="Content Placeholder 2"/>
          <p:cNvSpPr>
            <a:spLocks noGrp="1"/>
          </p:cNvSpPr>
          <p:nvPr>
            <p:ph sz="quarter" idx="1"/>
          </p:nvPr>
        </p:nvSpPr>
        <p:spPr/>
        <p:txBody>
          <a:bodyPr/>
          <a:lstStyle/>
          <a:p>
            <a:r>
              <a:rPr lang="en-US" dirty="0"/>
              <a:t>The SCOSTA standard is made royalty-free and its specifications are available in the NIC website </a:t>
            </a:r>
            <a:r>
              <a:rPr lang="en-US" u="sng" dirty="0">
                <a:hlinkClick r:id="rId2"/>
              </a:rPr>
              <a:t>http://www.scosta.gov.in/</a:t>
            </a:r>
            <a:r>
              <a:rPr lang="en-US" dirty="0"/>
              <a:t>. </a:t>
            </a:r>
            <a:endParaRPr lang="en-US" dirty="0" smtClean="0"/>
          </a:p>
          <a:p>
            <a:r>
              <a:rPr lang="en-US" dirty="0" smtClean="0"/>
              <a:t>The </a:t>
            </a:r>
            <a:r>
              <a:rPr lang="en-US" dirty="0"/>
              <a:t>Ministry of Transport and Highways rolled out the SCOSTA standard nationally. </a:t>
            </a:r>
            <a:endParaRPr lang="en-US" dirty="0" smtClean="0"/>
          </a:p>
          <a:p>
            <a:r>
              <a:rPr lang="en-US" dirty="0" smtClean="0"/>
              <a:t>The </a:t>
            </a:r>
            <a:r>
              <a:rPr lang="en-US" dirty="0"/>
              <a:t>number of vendors providing cards and card readers increased significantly. </a:t>
            </a:r>
            <a:endParaRPr lang="en-US" dirty="0" smtClean="0"/>
          </a:p>
          <a:p>
            <a:r>
              <a:rPr lang="en-US" dirty="0" smtClean="0"/>
              <a:t>The </a:t>
            </a:r>
            <a:r>
              <a:rPr lang="en-US" dirty="0"/>
              <a:t>smart cards provided were interoperable across states and were available at competitive prices.</a:t>
            </a:r>
          </a:p>
          <a:p>
            <a:r>
              <a:rPr lang="en-US" dirty="0"/>
              <a:t> Earlier, there were only four or five foreign companies who were making smart cards. </a:t>
            </a:r>
          </a:p>
          <a:p>
            <a:endParaRPr lang="en-US" dirty="0"/>
          </a:p>
          <a:p>
            <a:endParaRPr lang="en-US" dirty="0"/>
          </a:p>
        </p:txBody>
      </p:sp>
    </p:spTree>
    <p:extLst>
      <p:ext uri="{BB962C8B-B14F-4D97-AF65-F5344CB8AC3E}">
        <p14:creationId xmlns:p14="http://schemas.microsoft.com/office/powerpoint/2010/main" val="41871251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SCOSTA (Smart Card Operating System Standard For Transport Application)</a:t>
            </a:r>
          </a:p>
        </p:txBody>
      </p:sp>
      <p:sp>
        <p:nvSpPr>
          <p:cNvPr id="3" name="Content Placeholder 2"/>
          <p:cNvSpPr>
            <a:spLocks noGrp="1"/>
          </p:cNvSpPr>
          <p:nvPr>
            <p:ph sz="quarter" idx="1"/>
          </p:nvPr>
        </p:nvSpPr>
        <p:spPr/>
        <p:txBody>
          <a:bodyPr>
            <a:normAutofit/>
          </a:bodyPr>
          <a:lstStyle/>
          <a:p>
            <a:r>
              <a:rPr lang="en-US" dirty="0" smtClean="0"/>
              <a:t>With </a:t>
            </a:r>
            <a:r>
              <a:rPr lang="en-US" dirty="0"/>
              <a:t>the adoption of SCOSTA, more than a dozen Indian companies came forward and bid for projects in this sector.  </a:t>
            </a:r>
            <a:endParaRPr lang="en-US" dirty="0" smtClean="0"/>
          </a:p>
          <a:p>
            <a:r>
              <a:rPr lang="en-US" dirty="0" smtClean="0"/>
              <a:t>The </a:t>
            </a:r>
            <a:r>
              <a:rPr lang="en-US" dirty="0"/>
              <a:t>increased competition impacted the prices of the smart cards. </a:t>
            </a:r>
            <a:endParaRPr lang="en-US" dirty="0" smtClean="0"/>
          </a:p>
          <a:p>
            <a:r>
              <a:rPr lang="en-US" dirty="0" smtClean="0"/>
              <a:t>The </a:t>
            </a:r>
            <a:r>
              <a:rPr lang="en-US" dirty="0"/>
              <a:t>cards which were priced at INR 300 were now available at INR 30. </a:t>
            </a:r>
            <a:endParaRPr lang="en-US" dirty="0" smtClean="0"/>
          </a:p>
          <a:p>
            <a:r>
              <a:rPr lang="en-US" dirty="0" smtClean="0"/>
              <a:t>The </a:t>
            </a:r>
            <a:r>
              <a:rPr lang="en-US" dirty="0"/>
              <a:t>adoption of SCOSTA standard has helped the Indian government to reap monetary savings estimated in billions considering the population and vehicle density in India.</a:t>
            </a:r>
          </a:p>
          <a:p>
            <a:endParaRPr lang="en-US" dirty="0"/>
          </a:p>
        </p:txBody>
      </p:sp>
    </p:spTree>
    <p:extLst>
      <p:ext uri="{BB962C8B-B14F-4D97-AF65-F5344CB8AC3E}">
        <p14:creationId xmlns:p14="http://schemas.microsoft.com/office/powerpoint/2010/main" val="1442757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SCOSTA (Smart Card Operating System Standard For Transport Application)</a:t>
            </a:r>
          </a:p>
        </p:txBody>
      </p:sp>
      <p:sp>
        <p:nvSpPr>
          <p:cNvPr id="3" name="Content Placeholder 2"/>
          <p:cNvSpPr>
            <a:spLocks noGrp="1"/>
          </p:cNvSpPr>
          <p:nvPr>
            <p:ph sz="quarter" idx="1"/>
          </p:nvPr>
        </p:nvSpPr>
        <p:spPr>
          <a:xfrm>
            <a:off x="457200" y="1600200"/>
            <a:ext cx="7467600" cy="5105400"/>
          </a:xfrm>
        </p:spPr>
        <p:txBody>
          <a:bodyPr/>
          <a:lstStyle/>
          <a:p>
            <a:r>
              <a:rPr lang="en-US" dirty="0"/>
              <a:t>Considering the success story of SCOSTA standard adoption by the Ministry of Transport and Highways, the Ministry of Home Affairs are piloting the Multi purpose National Identity Card (MNIC) project implementing the SCOSTA standard.  </a:t>
            </a:r>
            <a:endParaRPr lang="en-US" dirty="0" smtClean="0"/>
          </a:p>
          <a:p>
            <a:r>
              <a:rPr lang="en-US" dirty="0" smtClean="0"/>
              <a:t>The MNIC project </a:t>
            </a:r>
            <a:r>
              <a:rPr lang="en-US" dirty="0"/>
              <a:t>is being implemented in 20 locations in 12 states and one Union territory. </a:t>
            </a:r>
            <a:endParaRPr lang="en-US" dirty="0" smtClean="0"/>
          </a:p>
          <a:p>
            <a:r>
              <a:rPr lang="en-US" dirty="0" smtClean="0"/>
              <a:t>Also</a:t>
            </a:r>
            <a:r>
              <a:rPr lang="en-US" dirty="0"/>
              <a:t>, the Ministry of External Affairs is implementing the pilot project of e-Passports using the SCOSTA </a:t>
            </a:r>
            <a:r>
              <a:rPr lang="en-US" dirty="0" smtClean="0"/>
              <a:t>specifications</a:t>
            </a:r>
            <a:r>
              <a:rPr lang="en-US" dirty="0"/>
              <a:t>.</a:t>
            </a:r>
            <a:r>
              <a:rPr lang="en-GB" dirty="0"/>
              <a:t> </a:t>
            </a:r>
            <a:endParaRPr lang="en-US" dirty="0"/>
          </a:p>
          <a:p>
            <a:endParaRPr lang="en-US" dirty="0"/>
          </a:p>
        </p:txBody>
      </p:sp>
    </p:spTree>
    <p:extLst>
      <p:ext uri="{BB962C8B-B14F-4D97-AF65-F5344CB8AC3E}">
        <p14:creationId xmlns:p14="http://schemas.microsoft.com/office/powerpoint/2010/main" val="15117999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Standards</a:t>
            </a:r>
            <a:endParaRPr lang="en-US" dirty="0"/>
          </a:p>
        </p:txBody>
      </p:sp>
      <p:sp>
        <p:nvSpPr>
          <p:cNvPr id="3" name="Content Placeholder 2"/>
          <p:cNvSpPr>
            <a:spLocks noGrp="1"/>
          </p:cNvSpPr>
          <p:nvPr>
            <p:ph sz="quarter" idx="1"/>
          </p:nvPr>
        </p:nvSpPr>
        <p:spPr/>
        <p:txBody>
          <a:bodyPr/>
          <a:lstStyle/>
          <a:p>
            <a:r>
              <a:rPr lang="en-US" dirty="0"/>
              <a:t>Few decades ago, people solely depended upon books for information. </a:t>
            </a:r>
            <a:endParaRPr lang="en-US" dirty="0" smtClean="0"/>
          </a:p>
          <a:p>
            <a:r>
              <a:rPr lang="en-US" dirty="0" smtClean="0"/>
              <a:t>The </a:t>
            </a:r>
            <a:r>
              <a:rPr lang="en-US" dirty="0"/>
              <a:t>book houses and libraries were flooded with people seeking information. </a:t>
            </a:r>
            <a:endParaRPr lang="en-US" dirty="0" smtClean="0"/>
          </a:p>
          <a:p>
            <a:r>
              <a:rPr lang="en-US" dirty="0" smtClean="0"/>
              <a:t>People </a:t>
            </a:r>
            <a:r>
              <a:rPr lang="en-US" dirty="0"/>
              <a:t>used to spend hours in libraries searching for relevant information; sometimes disappointed either due to the unavailability of the book in the library or the book was not allowed to be rented</a:t>
            </a:r>
            <a:r>
              <a:rPr lang="en-US" dirty="0" smtClean="0"/>
              <a:t>.</a:t>
            </a:r>
          </a:p>
          <a:p>
            <a:r>
              <a:rPr lang="en-US" dirty="0" smtClean="0"/>
              <a:t>This </a:t>
            </a:r>
            <a:r>
              <a:rPr lang="en-US" dirty="0"/>
              <a:t>has become history now with the evolution of Internet</a:t>
            </a:r>
            <a:r>
              <a:rPr lang="en-US" dirty="0" smtClean="0"/>
              <a:t>.</a:t>
            </a:r>
          </a:p>
          <a:p>
            <a:r>
              <a:rPr lang="en-US" dirty="0"/>
              <a:t>What has enabled the widespread usage of internet in the recent days? </a:t>
            </a:r>
          </a:p>
          <a:p>
            <a:endParaRPr lang="en-US" dirty="0"/>
          </a:p>
          <a:p>
            <a:endParaRPr lang="en-US" dirty="0"/>
          </a:p>
        </p:txBody>
      </p:sp>
    </p:spTree>
    <p:extLst>
      <p:ext uri="{BB962C8B-B14F-4D97-AF65-F5344CB8AC3E}">
        <p14:creationId xmlns:p14="http://schemas.microsoft.com/office/powerpoint/2010/main" val="1472711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Drivers For Adoption</a:t>
            </a:r>
            <a:endParaRPr lang="en-US" dirty="0"/>
          </a:p>
        </p:txBody>
      </p:sp>
      <p:pic>
        <p:nvPicPr>
          <p:cNvPr id="102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828801" y="1752600"/>
            <a:ext cx="4343400" cy="426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26423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Standards</a:t>
            </a:r>
          </a:p>
        </p:txBody>
      </p:sp>
      <p:sp>
        <p:nvSpPr>
          <p:cNvPr id="3" name="Content Placeholder 2"/>
          <p:cNvSpPr>
            <a:spLocks noGrp="1"/>
          </p:cNvSpPr>
          <p:nvPr>
            <p:ph sz="quarter" idx="1"/>
          </p:nvPr>
        </p:nvSpPr>
        <p:spPr/>
        <p:txBody>
          <a:bodyPr>
            <a:normAutofit lnSpcReduction="10000"/>
          </a:bodyPr>
          <a:lstStyle/>
          <a:p>
            <a:r>
              <a:rPr lang="en-US" dirty="0" smtClean="0"/>
              <a:t>How </a:t>
            </a:r>
            <a:r>
              <a:rPr lang="en-US" dirty="0"/>
              <a:t>the information is made available on click of a button? </a:t>
            </a:r>
            <a:endParaRPr lang="en-US" dirty="0" smtClean="0"/>
          </a:p>
          <a:p>
            <a:r>
              <a:rPr lang="en-US" dirty="0" smtClean="0"/>
              <a:t>Who </a:t>
            </a:r>
            <a:r>
              <a:rPr lang="en-US" dirty="0"/>
              <a:t>has written all the information that is available today? </a:t>
            </a:r>
            <a:endParaRPr lang="en-US" dirty="0" smtClean="0"/>
          </a:p>
          <a:p>
            <a:r>
              <a:rPr lang="en-US" dirty="0" smtClean="0"/>
              <a:t>Is </a:t>
            </a:r>
            <a:r>
              <a:rPr lang="en-US" dirty="0"/>
              <a:t>it a contribution of a single individual or a group of people? </a:t>
            </a:r>
            <a:endParaRPr lang="en-US" dirty="0" smtClean="0"/>
          </a:p>
          <a:p>
            <a:r>
              <a:rPr lang="en-US" dirty="0" smtClean="0"/>
              <a:t>The </a:t>
            </a:r>
            <a:r>
              <a:rPr lang="en-US" dirty="0"/>
              <a:t>answer to all the above questions is “Open Web Standards”. Hyper Text Markup Language (HTML) is one of the open web standards that have made the information available on the web so easily. </a:t>
            </a:r>
            <a:endParaRPr lang="en-US" dirty="0" smtClean="0"/>
          </a:p>
          <a:p>
            <a:r>
              <a:rPr lang="en-US" dirty="0"/>
              <a:t>The web open standard, HTML was defined by Tim Berners-Lee in late 1991. </a:t>
            </a:r>
          </a:p>
          <a:p>
            <a:endParaRPr lang="en-US" dirty="0" smtClean="0"/>
          </a:p>
          <a:p>
            <a:endParaRPr lang="en-US" dirty="0"/>
          </a:p>
        </p:txBody>
      </p:sp>
    </p:spTree>
    <p:extLst>
      <p:ext uri="{BB962C8B-B14F-4D97-AF65-F5344CB8AC3E}">
        <p14:creationId xmlns:p14="http://schemas.microsoft.com/office/powerpoint/2010/main" val="23890096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Standards</a:t>
            </a:r>
          </a:p>
        </p:txBody>
      </p:sp>
      <p:sp>
        <p:nvSpPr>
          <p:cNvPr id="3" name="Content Placeholder 2"/>
          <p:cNvSpPr>
            <a:spLocks noGrp="1"/>
          </p:cNvSpPr>
          <p:nvPr>
            <p:ph sz="quarter" idx="1"/>
          </p:nvPr>
        </p:nvSpPr>
        <p:spPr>
          <a:xfrm>
            <a:off x="457200" y="1600200"/>
            <a:ext cx="7467600" cy="5102352"/>
          </a:xfrm>
        </p:spPr>
        <p:txBody>
          <a:bodyPr>
            <a:normAutofit fontScale="92500"/>
          </a:bodyPr>
          <a:lstStyle/>
          <a:p>
            <a:r>
              <a:rPr lang="en-US" dirty="0" smtClean="0"/>
              <a:t>The </a:t>
            </a:r>
            <a:r>
              <a:rPr lang="en-US" dirty="0"/>
              <a:t>standard has undergone several revisions since its inception. </a:t>
            </a:r>
            <a:endParaRPr lang="en-US" dirty="0" smtClean="0"/>
          </a:p>
          <a:p>
            <a:r>
              <a:rPr lang="en-US" dirty="0" smtClean="0"/>
              <a:t>The </a:t>
            </a:r>
            <a:r>
              <a:rPr lang="en-US" dirty="0"/>
              <a:t>standard is being managed by World Wide Web Consortium, which is an international community where Member organizations, a full-time staff and public work together to develop web standards. </a:t>
            </a:r>
            <a:endParaRPr lang="en-US" dirty="0" smtClean="0"/>
          </a:p>
          <a:p>
            <a:r>
              <a:rPr lang="en-US" dirty="0" smtClean="0"/>
              <a:t>HTML </a:t>
            </a:r>
            <a:r>
              <a:rPr lang="en-US" dirty="0"/>
              <a:t>is a markup language that is used to </a:t>
            </a:r>
            <a:r>
              <a:rPr lang="en-US" dirty="0" smtClean="0"/>
              <a:t>create </a:t>
            </a:r>
            <a:r>
              <a:rPr lang="en-US" dirty="0"/>
              <a:t>web pages. </a:t>
            </a:r>
            <a:endParaRPr lang="en-US" dirty="0" smtClean="0"/>
          </a:p>
          <a:p>
            <a:r>
              <a:rPr lang="en-US" dirty="0" smtClean="0"/>
              <a:t>It </a:t>
            </a:r>
            <a:r>
              <a:rPr lang="en-US" dirty="0"/>
              <a:t>is a specification that is used to structure information or content to create a web document. </a:t>
            </a:r>
            <a:endParaRPr lang="en-US" dirty="0" smtClean="0"/>
          </a:p>
          <a:p>
            <a:r>
              <a:rPr lang="en-US" dirty="0" smtClean="0"/>
              <a:t>The </a:t>
            </a:r>
            <a:r>
              <a:rPr lang="en-US" dirty="0"/>
              <a:t>web browsers use this language to interpret and render text and images into audible and visual web pages. It is a very simple language and easy to use</a:t>
            </a:r>
            <a:r>
              <a:rPr lang="en-US" dirty="0" smtClean="0"/>
              <a:t>.</a:t>
            </a:r>
            <a:endParaRPr lang="en-US" dirty="0"/>
          </a:p>
          <a:p>
            <a:endParaRPr lang="en-US" dirty="0"/>
          </a:p>
        </p:txBody>
      </p:sp>
    </p:spTree>
    <p:extLst>
      <p:ext uri="{BB962C8B-B14F-4D97-AF65-F5344CB8AC3E}">
        <p14:creationId xmlns:p14="http://schemas.microsoft.com/office/powerpoint/2010/main" val="16787360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Standards</a:t>
            </a:r>
          </a:p>
        </p:txBody>
      </p:sp>
      <p:sp>
        <p:nvSpPr>
          <p:cNvPr id="3" name="Content Placeholder 2"/>
          <p:cNvSpPr>
            <a:spLocks noGrp="1"/>
          </p:cNvSpPr>
          <p:nvPr>
            <p:ph sz="quarter" idx="1"/>
          </p:nvPr>
        </p:nvSpPr>
        <p:spPr>
          <a:xfrm>
            <a:off x="457200" y="1600200"/>
            <a:ext cx="7772400" cy="4873752"/>
          </a:xfrm>
        </p:spPr>
        <p:txBody>
          <a:bodyPr>
            <a:normAutofit/>
          </a:bodyPr>
          <a:lstStyle/>
          <a:p>
            <a:r>
              <a:rPr lang="en-US" dirty="0"/>
              <a:t>The books are available on line today without the need to </a:t>
            </a:r>
            <a:r>
              <a:rPr lang="en-US" dirty="0" smtClean="0"/>
              <a:t>pay or </a:t>
            </a:r>
            <a:r>
              <a:rPr lang="en-US" dirty="0"/>
              <a:t>visits to the library. </a:t>
            </a:r>
            <a:endParaRPr lang="en-US" dirty="0" smtClean="0"/>
          </a:p>
          <a:p>
            <a:r>
              <a:rPr lang="en-US" dirty="0" smtClean="0"/>
              <a:t>The </a:t>
            </a:r>
            <a:r>
              <a:rPr lang="en-US" dirty="0"/>
              <a:t>newspapers are available on line today. </a:t>
            </a:r>
            <a:endParaRPr lang="en-US" dirty="0" smtClean="0"/>
          </a:p>
          <a:p>
            <a:r>
              <a:rPr lang="en-US" dirty="0" smtClean="0"/>
              <a:t>The </a:t>
            </a:r>
            <a:r>
              <a:rPr lang="en-US" dirty="0"/>
              <a:t>news such as cricket score or temperature of a city is available on demand. </a:t>
            </a:r>
            <a:endParaRPr lang="en-US" dirty="0" smtClean="0"/>
          </a:p>
          <a:p>
            <a:r>
              <a:rPr lang="en-US" dirty="0" smtClean="0"/>
              <a:t>Opinions </a:t>
            </a:r>
            <a:r>
              <a:rPr lang="en-US" dirty="0"/>
              <a:t>on a certain topic are shared via blogs. Wikipedia is available to provide brief information on a relevant topic</a:t>
            </a:r>
            <a:r>
              <a:rPr lang="en-US" dirty="0" smtClean="0"/>
              <a:t>.</a:t>
            </a:r>
          </a:p>
          <a:p>
            <a:r>
              <a:rPr lang="en-US" dirty="0"/>
              <a:t>The web standards have enabled the access to the information quicker. </a:t>
            </a:r>
            <a:endParaRPr lang="en-US" dirty="0" smtClean="0"/>
          </a:p>
          <a:p>
            <a:endParaRPr lang="en-US" dirty="0"/>
          </a:p>
          <a:p>
            <a:endParaRPr lang="en-US" dirty="0"/>
          </a:p>
        </p:txBody>
      </p:sp>
    </p:spTree>
    <p:extLst>
      <p:ext uri="{BB962C8B-B14F-4D97-AF65-F5344CB8AC3E}">
        <p14:creationId xmlns:p14="http://schemas.microsoft.com/office/powerpoint/2010/main" val="256169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Effects</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a:t>The </a:t>
            </a:r>
            <a:r>
              <a:rPr lang="en-US" b="1" dirty="0"/>
              <a:t>network effect</a:t>
            </a:r>
            <a:r>
              <a:rPr lang="en-US" dirty="0"/>
              <a:t> is a phenomenon whereby a good or service becomes more valuable when more people use it. </a:t>
            </a:r>
            <a:endParaRPr lang="en-US" dirty="0" smtClean="0"/>
          </a:p>
          <a:p>
            <a:r>
              <a:rPr lang="en-US" dirty="0" smtClean="0"/>
              <a:t>When </a:t>
            </a:r>
            <a:r>
              <a:rPr lang="en-US" dirty="0"/>
              <a:t>the network effects are present, the value of the goods or service increases as the number of users grows. It is sometimes referred to as </a:t>
            </a:r>
            <a:r>
              <a:rPr lang="en-US" b="1" dirty="0"/>
              <a:t>Network </a:t>
            </a:r>
            <a:r>
              <a:rPr lang="en-US" b="1" dirty="0" smtClean="0"/>
              <a:t>Externalities</a:t>
            </a:r>
            <a:r>
              <a:rPr lang="en-US" dirty="0" smtClean="0"/>
              <a:t> </a:t>
            </a:r>
            <a:r>
              <a:rPr lang="en-US" dirty="0"/>
              <a:t>or </a:t>
            </a:r>
            <a:r>
              <a:rPr lang="en-US" b="1" dirty="0"/>
              <a:t>Metcalfe’s law</a:t>
            </a:r>
            <a:r>
              <a:rPr lang="en-US" dirty="0" smtClean="0"/>
              <a:t>.</a:t>
            </a:r>
            <a:endParaRPr lang="en-US" dirty="0"/>
          </a:p>
          <a:p>
            <a:r>
              <a:rPr lang="en-US" dirty="0"/>
              <a:t>The classic example of the network effect is telephone, Internet, Facebook etc., the more people own telephones, the more valuable telephone to each other. Similarly, the more users come online on Facebook, the network becomes more valuable as the user can communicate with more people</a:t>
            </a:r>
            <a:r>
              <a:rPr lang="en-US" dirty="0" smtClean="0"/>
              <a:t>.</a:t>
            </a:r>
            <a:endParaRPr lang="en-US" dirty="0"/>
          </a:p>
          <a:p>
            <a:r>
              <a:rPr lang="en-US" dirty="0"/>
              <a:t>The same analogy holds good for adoption of open standards as well. </a:t>
            </a:r>
            <a:endParaRPr lang="en-US" dirty="0" smtClean="0"/>
          </a:p>
        </p:txBody>
      </p:sp>
    </p:spTree>
    <p:extLst>
      <p:ext uri="{BB962C8B-B14F-4D97-AF65-F5344CB8AC3E}">
        <p14:creationId xmlns:p14="http://schemas.microsoft.com/office/powerpoint/2010/main" val="3851781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Lower Costs</a:t>
            </a:r>
            <a:endParaRPr lang="en-US" dirty="0"/>
          </a:p>
        </p:txBody>
      </p:sp>
      <p:sp>
        <p:nvSpPr>
          <p:cNvPr id="3" name="Content Placeholder 2"/>
          <p:cNvSpPr>
            <a:spLocks noGrp="1"/>
          </p:cNvSpPr>
          <p:nvPr>
            <p:ph sz="quarter" idx="1"/>
          </p:nvPr>
        </p:nvSpPr>
        <p:spPr/>
        <p:txBody>
          <a:bodyPr>
            <a:normAutofit/>
          </a:bodyPr>
          <a:lstStyle/>
          <a:p>
            <a:r>
              <a:rPr lang="en-US" dirty="0"/>
              <a:t>One of the challenges that most organizations face today is the procurement and maintenance costs of the single vendor products. </a:t>
            </a:r>
            <a:endParaRPr lang="en-US" dirty="0" smtClean="0"/>
          </a:p>
          <a:p>
            <a:r>
              <a:rPr lang="en-US" dirty="0"/>
              <a:t>O</a:t>
            </a:r>
            <a:r>
              <a:rPr lang="en-US" dirty="0" smtClean="0"/>
              <a:t>pen </a:t>
            </a:r>
            <a:r>
              <a:rPr lang="en-US" dirty="0"/>
              <a:t>standards prevents vendor lock-in by making the specifications available at a nominal </a:t>
            </a:r>
            <a:r>
              <a:rPr lang="en-US" dirty="0" smtClean="0"/>
              <a:t>prices.</a:t>
            </a:r>
          </a:p>
          <a:p>
            <a:r>
              <a:rPr lang="en-US" dirty="0" smtClean="0"/>
              <a:t>Also</a:t>
            </a:r>
            <a:r>
              <a:rPr lang="en-US" dirty="0"/>
              <a:t>, during business expansion, multiple products can interoperate with minimal changes to the existing infrastructure rather than spending enormously in rebuilding the infrastructure.</a:t>
            </a:r>
          </a:p>
          <a:p>
            <a:endParaRPr lang="en-US" dirty="0"/>
          </a:p>
        </p:txBody>
      </p:sp>
    </p:spTree>
    <p:extLst>
      <p:ext uri="{BB962C8B-B14F-4D97-AF65-F5344CB8AC3E}">
        <p14:creationId xmlns:p14="http://schemas.microsoft.com/office/powerpoint/2010/main" val="4171806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Impending Benefits</a:t>
            </a:r>
            <a:endParaRPr lang="en-US" dirty="0"/>
          </a:p>
        </p:txBody>
      </p:sp>
      <p:sp>
        <p:nvSpPr>
          <p:cNvPr id="3" name="Content Placeholder 2"/>
          <p:cNvSpPr>
            <a:spLocks noGrp="1"/>
          </p:cNvSpPr>
          <p:nvPr>
            <p:ph sz="quarter" idx="1"/>
          </p:nvPr>
        </p:nvSpPr>
        <p:spPr/>
        <p:txBody>
          <a:bodyPr/>
          <a:lstStyle/>
          <a:p>
            <a:r>
              <a:rPr lang="en-GB" dirty="0"/>
              <a:t>The compelling benefits of adopting open standards are numerous. </a:t>
            </a:r>
            <a:endParaRPr lang="en-GB" dirty="0" smtClean="0"/>
          </a:p>
          <a:p>
            <a:r>
              <a:rPr lang="en-GB" dirty="0" smtClean="0"/>
              <a:t>Primarily</a:t>
            </a:r>
            <a:r>
              <a:rPr lang="en-GB" dirty="0"/>
              <a:t>, the interoperability between </a:t>
            </a:r>
            <a:r>
              <a:rPr lang="en-GB" dirty="0" smtClean="0"/>
              <a:t>systems </a:t>
            </a:r>
            <a:r>
              <a:rPr lang="en-GB" dirty="0"/>
              <a:t>and preventing vendor lock-in attracts the businesses and governments to adopt open standards. </a:t>
            </a:r>
            <a:endParaRPr lang="en-GB" dirty="0" smtClean="0"/>
          </a:p>
          <a:p>
            <a:r>
              <a:rPr lang="en-GB" dirty="0" smtClean="0"/>
              <a:t>The </a:t>
            </a:r>
            <a:r>
              <a:rPr lang="en-GB" dirty="0"/>
              <a:t>other benefits include flexibility, freedom of </a:t>
            </a:r>
            <a:r>
              <a:rPr lang="en-GB" dirty="0" smtClean="0"/>
              <a:t>action, lower cost </a:t>
            </a:r>
            <a:r>
              <a:rPr lang="en-GB" dirty="0"/>
              <a:t>and collaborative </a:t>
            </a:r>
            <a:r>
              <a:rPr lang="en-GB" dirty="0" smtClean="0"/>
              <a:t>innovation.</a:t>
            </a:r>
            <a:endParaRPr lang="en-US" dirty="0"/>
          </a:p>
        </p:txBody>
      </p:sp>
    </p:spTree>
    <p:extLst>
      <p:ext uri="{BB962C8B-B14F-4D97-AF65-F5344CB8AC3E}">
        <p14:creationId xmlns:p14="http://schemas.microsoft.com/office/powerpoint/2010/main" val="51374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Adoption Methods And Process</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a:t>When there is a need to set a standard in the market/industry sector, the National Standards Body (NSB) of the respective country performs the feasibility check on the existence of a national, or regional or international standard that meets the market requirement. If yes, the NSB adopts the existing standard otherwise, a new standard is </a:t>
            </a:r>
            <a:r>
              <a:rPr lang="en-US" dirty="0" smtClean="0"/>
              <a:t>defined.</a:t>
            </a:r>
            <a:r>
              <a:rPr lang="en-US" dirty="0"/>
              <a:t> </a:t>
            </a:r>
          </a:p>
          <a:p>
            <a:r>
              <a:rPr lang="en-US" dirty="0"/>
              <a:t>When a NSB decides to adopt a national standard from another NSB, an agreement has to be reached prior to the </a:t>
            </a:r>
            <a:r>
              <a:rPr lang="en-US" dirty="0" smtClean="0"/>
              <a:t>adoption. </a:t>
            </a:r>
            <a:r>
              <a:rPr lang="en-US" dirty="0"/>
              <a:t> </a:t>
            </a:r>
          </a:p>
          <a:p>
            <a:r>
              <a:rPr lang="en-US" dirty="0"/>
              <a:t>When a NSB decides to adopt an international standard, the standard can be adopted “As-Is” or with modifications based upon the degrees of association.</a:t>
            </a:r>
          </a:p>
          <a:p>
            <a:pPr marL="0" indent="0">
              <a:buNone/>
            </a:pPr>
            <a:endParaRPr lang="en-US" dirty="0"/>
          </a:p>
        </p:txBody>
      </p:sp>
    </p:spTree>
    <p:extLst>
      <p:ext uri="{BB962C8B-B14F-4D97-AF65-F5344CB8AC3E}">
        <p14:creationId xmlns:p14="http://schemas.microsoft.com/office/powerpoint/2010/main" val="1324604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Degrees Of Association</a:t>
            </a:r>
            <a:endParaRPr lang="en-US" dirty="0"/>
          </a:p>
        </p:txBody>
      </p:sp>
      <p:sp>
        <p:nvSpPr>
          <p:cNvPr id="3" name="Content Placeholder 2"/>
          <p:cNvSpPr>
            <a:spLocks noGrp="1"/>
          </p:cNvSpPr>
          <p:nvPr>
            <p:ph sz="quarter" idx="1"/>
          </p:nvPr>
        </p:nvSpPr>
        <p:spPr/>
        <p:txBody>
          <a:bodyPr>
            <a:normAutofit/>
          </a:bodyPr>
          <a:lstStyle/>
          <a:p>
            <a:r>
              <a:rPr lang="en-US" dirty="0"/>
              <a:t>The degrees of association define the extent of deviation of the national standard in relation to the international standard. </a:t>
            </a:r>
            <a:endParaRPr lang="en-US" dirty="0" smtClean="0"/>
          </a:p>
          <a:p>
            <a:pPr lvl="1"/>
            <a:r>
              <a:rPr lang="en-US" b="1" dirty="0"/>
              <a:t>Identical (IDT)</a:t>
            </a:r>
            <a:r>
              <a:rPr lang="en-US" dirty="0"/>
              <a:t> </a:t>
            </a:r>
            <a:endParaRPr lang="en-US" dirty="0" smtClean="0"/>
          </a:p>
          <a:p>
            <a:pPr lvl="1"/>
            <a:r>
              <a:rPr lang="en-US" b="1" dirty="0" smtClean="0"/>
              <a:t>Modified </a:t>
            </a:r>
            <a:r>
              <a:rPr lang="en-US" b="1" dirty="0"/>
              <a:t>(MOD)</a:t>
            </a:r>
            <a:r>
              <a:rPr lang="en-US" dirty="0"/>
              <a:t> </a:t>
            </a:r>
            <a:endParaRPr lang="en-US" dirty="0" smtClean="0"/>
          </a:p>
          <a:p>
            <a:pPr lvl="1"/>
            <a:r>
              <a:rPr lang="en-US" b="1" dirty="0" smtClean="0"/>
              <a:t>Not </a:t>
            </a:r>
            <a:r>
              <a:rPr lang="en-US" b="1" dirty="0"/>
              <a:t>Equivalent (NEQ</a:t>
            </a:r>
            <a:r>
              <a:rPr lang="en-US" b="1" dirty="0" smtClean="0"/>
              <a:t>)</a:t>
            </a:r>
            <a:endParaRPr lang="en-US" dirty="0"/>
          </a:p>
        </p:txBody>
      </p:sp>
    </p:spTree>
    <p:extLst>
      <p:ext uri="{BB962C8B-B14F-4D97-AF65-F5344CB8AC3E}">
        <p14:creationId xmlns:p14="http://schemas.microsoft.com/office/powerpoint/2010/main" val="713679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Identical (IDT)</a:t>
            </a:r>
            <a:endParaRPr lang="en-US" dirty="0"/>
          </a:p>
        </p:txBody>
      </p:sp>
      <p:sp>
        <p:nvSpPr>
          <p:cNvPr id="3" name="Content Placeholder 2"/>
          <p:cNvSpPr>
            <a:spLocks noGrp="1"/>
          </p:cNvSpPr>
          <p:nvPr>
            <p:ph sz="quarter" idx="1"/>
          </p:nvPr>
        </p:nvSpPr>
        <p:spPr/>
        <p:txBody>
          <a:bodyPr/>
          <a:lstStyle/>
          <a:p>
            <a:pPr lvl="0"/>
            <a:r>
              <a:rPr lang="en-US" dirty="0" smtClean="0"/>
              <a:t>The </a:t>
            </a:r>
            <a:r>
              <a:rPr lang="en-US" dirty="0"/>
              <a:t>national standard is identical to the international standard when the technical content, wording and structure are identical in nature or minor editorial changes exists between the two. </a:t>
            </a:r>
            <a:endParaRPr lang="en-US" dirty="0" smtClean="0"/>
          </a:p>
          <a:p>
            <a:pPr lvl="0"/>
            <a:r>
              <a:rPr lang="en-US" dirty="0" smtClean="0"/>
              <a:t>The </a:t>
            </a:r>
            <a:r>
              <a:rPr lang="en-US" dirty="0"/>
              <a:t>variations can be misprints or deletion of text belonging to other languages, usage of synonyms or substituting a decimal point with a coma </a:t>
            </a:r>
            <a:r>
              <a:rPr lang="en-US" dirty="0" smtClean="0"/>
              <a:t>etc</a:t>
            </a:r>
            <a:r>
              <a:rPr lang="en-US" dirty="0"/>
              <a:t>.</a:t>
            </a:r>
          </a:p>
          <a:p>
            <a:pPr marL="0" indent="0">
              <a:buNone/>
            </a:pPr>
            <a:endParaRPr lang="en-US" dirty="0"/>
          </a:p>
          <a:p>
            <a:endParaRPr lang="en-US" dirty="0"/>
          </a:p>
        </p:txBody>
      </p:sp>
    </p:spTree>
    <p:extLst>
      <p:ext uri="{BB962C8B-B14F-4D97-AF65-F5344CB8AC3E}">
        <p14:creationId xmlns:p14="http://schemas.microsoft.com/office/powerpoint/2010/main" val="38977635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295</TotalTime>
  <Words>1856</Words>
  <Application>Microsoft Office PowerPoint</Application>
  <PresentationFormat>On-screen Show (4:3)</PresentationFormat>
  <Paragraphs>132</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Oriel</vt:lpstr>
      <vt:lpstr>Adoption Of Open Standards</vt:lpstr>
      <vt:lpstr>Benefits Of Open Standards</vt:lpstr>
      <vt:lpstr>Drivers For Adoption</vt:lpstr>
      <vt:lpstr>Network Effects</vt:lpstr>
      <vt:lpstr>Lower Costs</vt:lpstr>
      <vt:lpstr>Impending Benefits</vt:lpstr>
      <vt:lpstr>Adoption Methods And Process</vt:lpstr>
      <vt:lpstr>Degrees Of Association</vt:lpstr>
      <vt:lpstr>Identical (IDT)</vt:lpstr>
      <vt:lpstr>Modified (MOD)</vt:lpstr>
      <vt:lpstr>Not Equivalent (NEQ)</vt:lpstr>
      <vt:lpstr>Methods</vt:lpstr>
      <vt:lpstr>Endorsement Method</vt:lpstr>
      <vt:lpstr>Republication Method</vt:lpstr>
      <vt:lpstr>Process</vt:lpstr>
      <vt:lpstr>Identify</vt:lpstr>
      <vt:lpstr>Review</vt:lpstr>
      <vt:lpstr>Review</vt:lpstr>
      <vt:lpstr>Review</vt:lpstr>
      <vt:lpstr>Approve</vt:lpstr>
      <vt:lpstr>Maintenance</vt:lpstr>
      <vt:lpstr>Real World Examples Of Adoption Of Open Standards</vt:lpstr>
      <vt:lpstr>SCOSTA (Smart Card Operating System Standard For Transport Application)</vt:lpstr>
      <vt:lpstr>SCOSTA (Smart Card Operating System Standard For Transport Application)</vt:lpstr>
      <vt:lpstr>SCOSTA (Smart Card Operating System Standard For Transport Application)</vt:lpstr>
      <vt:lpstr>SCOSTA (Smart Card Operating System Standard For Transport Application)</vt:lpstr>
      <vt:lpstr>SCOSTA (Smart Card Operating System Standard For Transport Application)</vt:lpstr>
      <vt:lpstr>SCOSTA (Smart Card Operating System Standard For Transport Application)</vt:lpstr>
      <vt:lpstr>Web Standards</vt:lpstr>
      <vt:lpstr>Web Standards</vt:lpstr>
      <vt:lpstr>Web Standards</vt:lpstr>
      <vt:lpstr>Web Standards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Adoption Of Open Standards</dc:title>
  <dc:creator>Shahina Anwarul</dc:creator>
  <cp:lastModifiedBy>Shahina Anwarul</cp:lastModifiedBy>
  <cp:revision>30</cp:revision>
  <dcterms:created xsi:type="dcterms:W3CDTF">2016-10-22T07:51:05Z</dcterms:created>
  <dcterms:modified xsi:type="dcterms:W3CDTF">2016-11-07T05:47:44Z</dcterms:modified>
</cp:coreProperties>
</file>