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7" r:id="rId3"/>
    <p:sldId id="257" r:id="rId4"/>
    <p:sldId id="280" r:id="rId5"/>
    <p:sldId id="295" r:id="rId6"/>
    <p:sldId id="330" r:id="rId7"/>
    <p:sldId id="331" r:id="rId8"/>
    <p:sldId id="332" r:id="rId9"/>
    <p:sldId id="333" r:id="rId10"/>
    <p:sldId id="334" r:id="rId11"/>
    <p:sldId id="335" r:id="rId12"/>
    <p:sldId id="336" r:id="rId13"/>
    <p:sldId id="258" r:id="rId14"/>
    <p:sldId id="282" r:id="rId15"/>
    <p:sldId id="337" r:id="rId16"/>
    <p:sldId id="281" r:id="rId17"/>
    <p:sldId id="259" r:id="rId18"/>
    <p:sldId id="283" r:id="rId19"/>
    <p:sldId id="284" r:id="rId20"/>
    <p:sldId id="260" r:id="rId21"/>
    <p:sldId id="285" r:id="rId22"/>
    <p:sldId id="286" r:id="rId23"/>
    <p:sldId id="262" r:id="rId24"/>
    <p:sldId id="339" r:id="rId25"/>
    <p:sldId id="340" r:id="rId26"/>
    <p:sldId id="341" r:id="rId27"/>
    <p:sldId id="342" r:id="rId28"/>
    <p:sldId id="343" r:id="rId29"/>
    <p:sldId id="344" r:id="rId30"/>
    <p:sldId id="345" r:id="rId31"/>
    <p:sldId id="347" r:id="rId32"/>
    <p:sldId id="348" r:id="rId33"/>
    <p:sldId id="349" r:id="rId34"/>
    <p:sldId id="266" r:id="rId35"/>
    <p:sldId id="267" r:id="rId36"/>
    <p:sldId id="288" r:id="rId37"/>
    <p:sldId id="268" r:id="rId38"/>
    <p:sldId id="352" r:id="rId39"/>
    <p:sldId id="289" r:id="rId40"/>
    <p:sldId id="269" r:id="rId41"/>
    <p:sldId id="270" r:id="rId42"/>
    <p:sldId id="271" r:id="rId43"/>
    <p:sldId id="272" r:id="rId44"/>
    <p:sldId id="290" r:id="rId45"/>
    <p:sldId id="291" r:id="rId46"/>
    <p:sldId id="292" r:id="rId47"/>
    <p:sldId id="293" r:id="rId48"/>
    <p:sldId id="338" r:id="rId49"/>
    <p:sldId id="273" r:id="rId50"/>
    <p:sldId id="275" r:id="rId51"/>
    <p:sldId id="298" r:id="rId52"/>
    <p:sldId id="308" r:id="rId53"/>
    <p:sldId id="306" r:id="rId54"/>
    <p:sldId id="309" r:id="rId55"/>
    <p:sldId id="305" r:id="rId56"/>
    <p:sldId id="304" r:id="rId57"/>
    <p:sldId id="303" r:id="rId58"/>
    <p:sldId id="302" r:id="rId59"/>
    <p:sldId id="301" r:id="rId60"/>
    <p:sldId id="300" r:id="rId61"/>
    <p:sldId id="299" r:id="rId62"/>
    <p:sldId id="313" r:id="rId63"/>
    <p:sldId id="312" r:id="rId64"/>
    <p:sldId id="311" r:id="rId65"/>
    <p:sldId id="351" r:id="rId66"/>
    <p:sldId id="350" r:id="rId67"/>
    <p:sldId id="353"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F536E4-BDEA-4770-9524-0F8E031619E1}" type="doc">
      <dgm:prSet loTypeId="urn:microsoft.com/office/officeart/2005/8/layout/process2" loCatId="process" qsTypeId="urn:microsoft.com/office/officeart/2005/8/quickstyle/simple1" qsCatId="simple" csTypeId="urn:microsoft.com/office/officeart/2005/8/colors/colorful1" csCatId="colorful" phldr="1"/>
      <dgm:spPr/>
    </dgm:pt>
    <dgm:pt modelId="{8C1EFD17-A1F0-48C9-BA66-9A3C0BCEF0B1}">
      <dgm:prSet phldrT="[Text]"/>
      <dgm:spPr/>
      <dgm:t>
        <a:bodyPr/>
        <a:lstStyle/>
        <a:p>
          <a:r>
            <a:rPr lang="en-US" b="1" dirty="0" smtClean="0"/>
            <a:t>Configuring the Kernel</a:t>
          </a:r>
          <a:endParaRPr lang="en-US" b="1" dirty="0"/>
        </a:p>
      </dgm:t>
    </dgm:pt>
    <dgm:pt modelId="{D310CE80-F8C9-4E0C-A537-AC44AB3CAFEC}" type="parTrans" cxnId="{BA163AC7-B354-4BB9-B7E2-2646DFCDA537}">
      <dgm:prSet/>
      <dgm:spPr/>
      <dgm:t>
        <a:bodyPr/>
        <a:lstStyle/>
        <a:p>
          <a:endParaRPr lang="en-US" b="1"/>
        </a:p>
      </dgm:t>
    </dgm:pt>
    <dgm:pt modelId="{DB178B6A-78C4-4F31-875F-E4AC9D15190D}" type="sibTrans" cxnId="{BA163AC7-B354-4BB9-B7E2-2646DFCDA537}">
      <dgm:prSet/>
      <dgm:spPr/>
      <dgm:t>
        <a:bodyPr/>
        <a:lstStyle/>
        <a:p>
          <a:endParaRPr lang="en-US" b="1"/>
        </a:p>
      </dgm:t>
    </dgm:pt>
    <dgm:pt modelId="{1735D550-5403-477E-8130-4C77FC1E19D4}">
      <dgm:prSet phldrT="[Text]"/>
      <dgm:spPr/>
      <dgm:t>
        <a:bodyPr/>
        <a:lstStyle/>
        <a:p>
          <a:r>
            <a:rPr lang="en-US" b="1" dirty="0" smtClean="0"/>
            <a:t>Compiling the Kernel</a:t>
          </a:r>
          <a:endParaRPr lang="en-US" b="1" dirty="0"/>
        </a:p>
      </dgm:t>
    </dgm:pt>
    <dgm:pt modelId="{3CA8454C-81EE-4370-B6EA-84536AF8CBA0}" type="parTrans" cxnId="{B79A6621-B7A3-4BB6-993B-4B64DD9C71FF}">
      <dgm:prSet/>
      <dgm:spPr/>
      <dgm:t>
        <a:bodyPr/>
        <a:lstStyle/>
        <a:p>
          <a:endParaRPr lang="en-US" b="1"/>
        </a:p>
      </dgm:t>
    </dgm:pt>
    <dgm:pt modelId="{1AFEE927-2959-45A1-B418-01C1588ED59F}" type="sibTrans" cxnId="{B79A6621-B7A3-4BB6-993B-4B64DD9C71FF}">
      <dgm:prSet/>
      <dgm:spPr/>
      <dgm:t>
        <a:bodyPr/>
        <a:lstStyle/>
        <a:p>
          <a:endParaRPr lang="en-US" b="1"/>
        </a:p>
      </dgm:t>
    </dgm:pt>
    <dgm:pt modelId="{B9872BE9-F274-413A-9C4D-14B1EA225AD8}">
      <dgm:prSet phldrT="[Text]"/>
      <dgm:spPr/>
      <dgm:t>
        <a:bodyPr/>
        <a:lstStyle/>
        <a:p>
          <a:r>
            <a:rPr lang="en-US" b="1" dirty="0" smtClean="0"/>
            <a:t>Installing the Kernel</a:t>
          </a:r>
          <a:endParaRPr lang="en-US" b="1" dirty="0"/>
        </a:p>
      </dgm:t>
    </dgm:pt>
    <dgm:pt modelId="{6CB26262-C377-4EC9-8637-49F7BB30B967}" type="parTrans" cxnId="{6866AF33-EBDD-470F-847F-58A6D8D190C5}">
      <dgm:prSet/>
      <dgm:spPr/>
      <dgm:t>
        <a:bodyPr/>
        <a:lstStyle/>
        <a:p>
          <a:endParaRPr lang="en-US" b="1"/>
        </a:p>
      </dgm:t>
    </dgm:pt>
    <dgm:pt modelId="{F5B9E444-50CD-4520-B798-61CCBBE56397}" type="sibTrans" cxnId="{6866AF33-EBDD-470F-847F-58A6D8D190C5}">
      <dgm:prSet/>
      <dgm:spPr/>
      <dgm:t>
        <a:bodyPr/>
        <a:lstStyle/>
        <a:p>
          <a:endParaRPr lang="en-US" b="1"/>
        </a:p>
      </dgm:t>
    </dgm:pt>
    <dgm:pt modelId="{FF153087-1EC6-49BA-A790-7D8FE115C017}">
      <dgm:prSet phldrT="[Text]"/>
      <dgm:spPr/>
      <dgm:t>
        <a:bodyPr/>
        <a:lstStyle/>
        <a:p>
          <a:r>
            <a:rPr lang="en-US" b="1" dirty="0" smtClean="0"/>
            <a:t>Clean Linux Source and </a:t>
          </a:r>
          <a:r>
            <a:rPr lang="en-US" b="1" dirty="0" err="1" smtClean="0"/>
            <a:t>Config</a:t>
          </a:r>
          <a:r>
            <a:rPr lang="en-US" b="1" dirty="0" smtClean="0"/>
            <a:t> file</a:t>
          </a:r>
          <a:endParaRPr lang="en-US" b="1" dirty="0"/>
        </a:p>
      </dgm:t>
    </dgm:pt>
    <dgm:pt modelId="{2F729445-A2F1-437F-8700-2FED68554251}" type="parTrans" cxnId="{30CD70E9-29CA-443E-A8BF-7920741AEEC9}">
      <dgm:prSet/>
      <dgm:spPr/>
      <dgm:t>
        <a:bodyPr/>
        <a:lstStyle/>
        <a:p>
          <a:endParaRPr lang="en-US" b="1"/>
        </a:p>
      </dgm:t>
    </dgm:pt>
    <dgm:pt modelId="{B9FEBBDA-18DD-4C7B-928B-C1F1365C9141}" type="sibTrans" cxnId="{30CD70E9-29CA-443E-A8BF-7920741AEEC9}">
      <dgm:prSet/>
      <dgm:spPr/>
      <dgm:t>
        <a:bodyPr/>
        <a:lstStyle/>
        <a:p>
          <a:endParaRPr lang="en-US" b="1"/>
        </a:p>
      </dgm:t>
    </dgm:pt>
    <dgm:pt modelId="{47C0DFD9-5FDE-4A1B-82CA-D18E5FE55D86}" type="pres">
      <dgm:prSet presAssocID="{89F536E4-BDEA-4770-9524-0F8E031619E1}" presName="linearFlow" presStyleCnt="0">
        <dgm:presLayoutVars>
          <dgm:resizeHandles val="exact"/>
        </dgm:presLayoutVars>
      </dgm:prSet>
      <dgm:spPr/>
    </dgm:pt>
    <dgm:pt modelId="{669A0743-C9BE-4F65-8E34-127DA790540F}" type="pres">
      <dgm:prSet presAssocID="{8C1EFD17-A1F0-48C9-BA66-9A3C0BCEF0B1}" presName="node" presStyleLbl="node1" presStyleIdx="0" presStyleCnt="4">
        <dgm:presLayoutVars>
          <dgm:bulletEnabled val="1"/>
        </dgm:presLayoutVars>
      </dgm:prSet>
      <dgm:spPr/>
      <dgm:t>
        <a:bodyPr/>
        <a:lstStyle/>
        <a:p>
          <a:endParaRPr lang="en-US"/>
        </a:p>
      </dgm:t>
    </dgm:pt>
    <dgm:pt modelId="{823919AC-65EF-497F-8530-65587F70838B}" type="pres">
      <dgm:prSet presAssocID="{DB178B6A-78C4-4F31-875F-E4AC9D15190D}" presName="sibTrans" presStyleLbl="sibTrans2D1" presStyleIdx="0" presStyleCnt="3"/>
      <dgm:spPr/>
      <dgm:t>
        <a:bodyPr/>
        <a:lstStyle/>
        <a:p>
          <a:endParaRPr lang="en-US"/>
        </a:p>
      </dgm:t>
    </dgm:pt>
    <dgm:pt modelId="{EBA380A4-C59A-4285-B9A8-6FC0E306F425}" type="pres">
      <dgm:prSet presAssocID="{DB178B6A-78C4-4F31-875F-E4AC9D15190D}" presName="connectorText" presStyleLbl="sibTrans2D1" presStyleIdx="0" presStyleCnt="3"/>
      <dgm:spPr/>
      <dgm:t>
        <a:bodyPr/>
        <a:lstStyle/>
        <a:p>
          <a:endParaRPr lang="en-US"/>
        </a:p>
      </dgm:t>
    </dgm:pt>
    <dgm:pt modelId="{E2A37DEB-40FE-46C2-8910-8B1A19C4FE6F}" type="pres">
      <dgm:prSet presAssocID="{1735D550-5403-477E-8130-4C77FC1E19D4}" presName="node" presStyleLbl="node1" presStyleIdx="1" presStyleCnt="4">
        <dgm:presLayoutVars>
          <dgm:bulletEnabled val="1"/>
        </dgm:presLayoutVars>
      </dgm:prSet>
      <dgm:spPr/>
      <dgm:t>
        <a:bodyPr/>
        <a:lstStyle/>
        <a:p>
          <a:endParaRPr lang="en-US"/>
        </a:p>
      </dgm:t>
    </dgm:pt>
    <dgm:pt modelId="{1D8E5B6E-7AAA-40D8-8215-FFF3AE809555}" type="pres">
      <dgm:prSet presAssocID="{1AFEE927-2959-45A1-B418-01C1588ED59F}" presName="sibTrans" presStyleLbl="sibTrans2D1" presStyleIdx="1" presStyleCnt="3"/>
      <dgm:spPr/>
      <dgm:t>
        <a:bodyPr/>
        <a:lstStyle/>
        <a:p>
          <a:endParaRPr lang="en-US"/>
        </a:p>
      </dgm:t>
    </dgm:pt>
    <dgm:pt modelId="{F5E6B9DA-DF9D-4184-9641-55F18140C7CA}" type="pres">
      <dgm:prSet presAssocID="{1AFEE927-2959-45A1-B418-01C1588ED59F}" presName="connectorText" presStyleLbl="sibTrans2D1" presStyleIdx="1" presStyleCnt="3"/>
      <dgm:spPr/>
      <dgm:t>
        <a:bodyPr/>
        <a:lstStyle/>
        <a:p>
          <a:endParaRPr lang="en-US"/>
        </a:p>
      </dgm:t>
    </dgm:pt>
    <dgm:pt modelId="{F1A3C7A2-2FEB-43F2-88A7-DE7622264BB6}" type="pres">
      <dgm:prSet presAssocID="{B9872BE9-F274-413A-9C4D-14B1EA225AD8}" presName="node" presStyleLbl="node1" presStyleIdx="2" presStyleCnt="4">
        <dgm:presLayoutVars>
          <dgm:bulletEnabled val="1"/>
        </dgm:presLayoutVars>
      </dgm:prSet>
      <dgm:spPr/>
      <dgm:t>
        <a:bodyPr/>
        <a:lstStyle/>
        <a:p>
          <a:endParaRPr lang="en-US"/>
        </a:p>
      </dgm:t>
    </dgm:pt>
    <dgm:pt modelId="{04BB70F2-C9ED-4612-92CD-8C9D02D4F727}" type="pres">
      <dgm:prSet presAssocID="{F5B9E444-50CD-4520-B798-61CCBBE56397}" presName="sibTrans" presStyleLbl="sibTrans2D1" presStyleIdx="2" presStyleCnt="3"/>
      <dgm:spPr/>
      <dgm:t>
        <a:bodyPr/>
        <a:lstStyle/>
        <a:p>
          <a:endParaRPr lang="en-US"/>
        </a:p>
      </dgm:t>
    </dgm:pt>
    <dgm:pt modelId="{F421DAC1-7589-4AEC-99E6-68BD9E7622AC}" type="pres">
      <dgm:prSet presAssocID="{F5B9E444-50CD-4520-B798-61CCBBE56397}" presName="connectorText" presStyleLbl="sibTrans2D1" presStyleIdx="2" presStyleCnt="3"/>
      <dgm:spPr/>
      <dgm:t>
        <a:bodyPr/>
        <a:lstStyle/>
        <a:p>
          <a:endParaRPr lang="en-US"/>
        </a:p>
      </dgm:t>
    </dgm:pt>
    <dgm:pt modelId="{408A7057-BA57-4A01-B704-D0C005F4FC3B}" type="pres">
      <dgm:prSet presAssocID="{FF153087-1EC6-49BA-A790-7D8FE115C017}" presName="node" presStyleLbl="node1" presStyleIdx="3" presStyleCnt="4">
        <dgm:presLayoutVars>
          <dgm:bulletEnabled val="1"/>
        </dgm:presLayoutVars>
      </dgm:prSet>
      <dgm:spPr/>
      <dgm:t>
        <a:bodyPr/>
        <a:lstStyle/>
        <a:p>
          <a:endParaRPr lang="en-US"/>
        </a:p>
      </dgm:t>
    </dgm:pt>
  </dgm:ptLst>
  <dgm:cxnLst>
    <dgm:cxn modelId="{6866AF33-EBDD-470F-847F-58A6D8D190C5}" srcId="{89F536E4-BDEA-4770-9524-0F8E031619E1}" destId="{B9872BE9-F274-413A-9C4D-14B1EA225AD8}" srcOrd="2" destOrd="0" parTransId="{6CB26262-C377-4EC9-8637-49F7BB30B967}" sibTransId="{F5B9E444-50CD-4520-B798-61CCBBE56397}"/>
    <dgm:cxn modelId="{F07693F6-428C-4428-B3C1-1F61A7EA8FDC}" type="presOf" srcId="{8C1EFD17-A1F0-48C9-BA66-9A3C0BCEF0B1}" destId="{669A0743-C9BE-4F65-8E34-127DA790540F}" srcOrd="0" destOrd="0" presId="urn:microsoft.com/office/officeart/2005/8/layout/process2"/>
    <dgm:cxn modelId="{B79A6621-B7A3-4BB6-993B-4B64DD9C71FF}" srcId="{89F536E4-BDEA-4770-9524-0F8E031619E1}" destId="{1735D550-5403-477E-8130-4C77FC1E19D4}" srcOrd="1" destOrd="0" parTransId="{3CA8454C-81EE-4370-B6EA-84536AF8CBA0}" sibTransId="{1AFEE927-2959-45A1-B418-01C1588ED59F}"/>
    <dgm:cxn modelId="{6A55BFAD-C352-414E-A86F-6497E7C914AE}" type="presOf" srcId="{89F536E4-BDEA-4770-9524-0F8E031619E1}" destId="{47C0DFD9-5FDE-4A1B-82CA-D18E5FE55D86}" srcOrd="0" destOrd="0" presId="urn:microsoft.com/office/officeart/2005/8/layout/process2"/>
    <dgm:cxn modelId="{30CD70E9-29CA-443E-A8BF-7920741AEEC9}" srcId="{89F536E4-BDEA-4770-9524-0F8E031619E1}" destId="{FF153087-1EC6-49BA-A790-7D8FE115C017}" srcOrd="3" destOrd="0" parTransId="{2F729445-A2F1-437F-8700-2FED68554251}" sibTransId="{B9FEBBDA-18DD-4C7B-928B-C1F1365C9141}"/>
    <dgm:cxn modelId="{3FE634B0-85DA-4B4B-B638-A670D0959D42}" type="presOf" srcId="{1735D550-5403-477E-8130-4C77FC1E19D4}" destId="{E2A37DEB-40FE-46C2-8910-8B1A19C4FE6F}" srcOrd="0" destOrd="0" presId="urn:microsoft.com/office/officeart/2005/8/layout/process2"/>
    <dgm:cxn modelId="{BA163AC7-B354-4BB9-B7E2-2646DFCDA537}" srcId="{89F536E4-BDEA-4770-9524-0F8E031619E1}" destId="{8C1EFD17-A1F0-48C9-BA66-9A3C0BCEF0B1}" srcOrd="0" destOrd="0" parTransId="{D310CE80-F8C9-4E0C-A537-AC44AB3CAFEC}" sibTransId="{DB178B6A-78C4-4F31-875F-E4AC9D15190D}"/>
    <dgm:cxn modelId="{7BD62FF2-E8FA-4823-890D-468CFE4CB6A2}" type="presOf" srcId="{1AFEE927-2959-45A1-B418-01C1588ED59F}" destId="{1D8E5B6E-7AAA-40D8-8215-FFF3AE809555}" srcOrd="0" destOrd="0" presId="urn:microsoft.com/office/officeart/2005/8/layout/process2"/>
    <dgm:cxn modelId="{B3A083D8-88B7-4778-9027-57A50324950D}" type="presOf" srcId="{B9872BE9-F274-413A-9C4D-14B1EA225AD8}" destId="{F1A3C7A2-2FEB-43F2-88A7-DE7622264BB6}" srcOrd="0" destOrd="0" presId="urn:microsoft.com/office/officeart/2005/8/layout/process2"/>
    <dgm:cxn modelId="{9CD8A990-DBCB-469C-A1EE-3708B7062FBF}" type="presOf" srcId="{DB178B6A-78C4-4F31-875F-E4AC9D15190D}" destId="{EBA380A4-C59A-4285-B9A8-6FC0E306F425}" srcOrd="1" destOrd="0" presId="urn:microsoft.com/office/officeart/2005/8/layout/process2"/>
    <dgm:cxn modelId="{89A5CE13-1E14-4397-8250-968DCD79FE3E}" type="presOf" srcId="{DB178B6A-78C4-4F31-875F-E4AC9D15190D}" destId="{823919AC-65EF-497F-8530-65587F70838B}" srcOrd="0" destOrd="0" presId="urn:microsoft.com/office/officeart/2005/8/layout/process2"/>
    <dgm:cxn modelId="{CC0BBBE6-CC42-4416-9B17-B1DA526DF6F9}" type="presOf" srcId="{F5B9E444-50CD-4520-B798-61CCBBE56397}" destId="{F421DAC1-7589-4AEC-99E6-68BD9E7622AC}" srcOrd="1" destOrd="0" presId="urn:microsoft.com/office/officeart/2005/8/layout/process2"/>
    <dgm:cxn modelId="{B6FFA011-7768-429D-8576-72A515A61748}" type="presOf" srcId="{FF153087-1EC6-49BA-A790-7D8FE115C017}" destId="{408A7057-BA57-4A01-B704-D0C005F4FC3B}" srcOrd="0" destOrd="0" presId="urn:microsoft.com/office/officeart/2005/8/layout/process2"/>
    <dgm:cxn modelId="{07C5C8DE-2894-433A-B27C-6C6A817FBDC4}" type="presOf" srcId="{1AFEE927-2959-45A1-B418-01C1588ED59F}" destId="{F5E6B9DA-DF9D-4184-9641-55F18140C7CA}" srcOrd="1" destOrd="0" presId="urn:microsoft.com/office/officeart/2005/8/layout/process2"/>
    <dgm:cxn modelId="{565488EA-0050-4F1C-A8F3-66B9E56CB2AE}" type="presOf" srcId="{F5B9E444-50CD-4520-B798-61CCBBE56397}" destId="{04BB70F2-C9ED-4612-92CD-8C9D02D4F727}" srcOrd="0" destOrd="0" presId="urn:microsoft.com/office/officeart/2005/8/layout/process2"/>
    <dgm:cxn modelId="{E395C246-299D-408B-90B8-47077280937A}" type="presParOf" srcId="{47C0DFD9-5FDE-4A1B-82CA-D18E5FE55D86}" destId="{669A0743-C9BE-4F65-8E34-127DA790540F}" srcOrd="0" destOrd="0" presId="urn:microsoft.com/office/officeart/2005/8/layout/process2"/>
    <dgm:cxn modelId="{0918C066-582E-4E25-A4DB-5958A005F118}" type="presParOf" srcId="{47C0DFD9-5FDE-4A1B-82CA-D18E5FE55D86}" destId="{823919AC-65EF-497F-8530-65587F70838B}" srcOrd="1" destOrd="0" presId="urn:microsoft.com/office/officeart/2005/8/layout/process2"/>
    <dgm:cxn modelId="{5B39A07E-F146-46DF-A2F2-A5A9D336E073}" type="presParOf" srcId="{823919AC-65EF-497F-8530-65587F70838B}" destId="{EBA380A4-C59A-4285-B9A8-6FC0E306F425}" srcOrd="0" destOrd="0" presId="urn:microsoft.com/office/officeart/2005/8/layout/process2"/>
    <dgm:cxn modelId="{8D61C858-B004-4ADE-906F-57B20982F679}" type="presParOf" srcId="{47C0DFD9-5FDE-4A1B-82CA-D18E5FE55D86}" destId="{E2A37DEB-40FE-46C2-8910-8B1A19C4FE6F}" srcOrd="2" destOrd="0" presId="urn:microsoft.com/office/officeart/2005/8/layout/process2"/>
    <dgm:cxn modelId="{75C7F433-7FC8-4EE4-98CD-241653C164CA}" type="presParOf" srcId="{47C0DFD9-5FDE-4A1B-82CA-D18E5FE55D86}" destId="{1D8E5B6E-7AAA-40D8-8215-FFF3AE809555}" srcOrd="3" destOrd="0" presId="urn:microsoft.com/office/officeart/2005/8/layout/process2"/>
    <dgm:cxn modelId="{0526B687-EF81-4F2B-A3D8-B78AB5493AC0}" type="presParOf" srcId="{1D8E5B6E-7AAA-40D8-8215-FFF3AE809555}" destId="{F5E6B9DA-DF9D-4184-9641-55F18140C7CA}" srcOrd="0" destOrd="0" presId="urn:microsoft.com/office/officeart/2005/8/layout/process2"/>
    <dgm:cxn modelId="{ABFAE3F4-0019-4068-9459-8D717DACBDA5}" type="presParOf" srcId="{47C0DFD9-5FDE-4A1B-82CA-D18E5FE55D86}" destId="{F1A3C7A2-2FEB-43F2-88A7-DE7622264BB6}" srcOrd="4" destOrd="0" presId="urn:microsoft.com/office/officeart/2005/8/layout/process2"/>
    <dgm:cxn modelId="{B5264A21-9ED0-4963-AC83-195E74962372}" type="presParOf" srcId="{47C0DFD9-5FDE-4A1B-82CA-D18E5FE55D86}" destId="{04BB70F2-C9ED-4612-92CD-8C9D02D4F727}" srcOrd="5" destOrd="0" presId="urn:microsoft.com/office/officeart/2005/8/layout/process2"/>
    <dgm:cxn modelId="{14462215-8B1F-4C11-92A7-DD4E03B2D6AF}" type="presParOf" srcId="{04BB70F2-C9ED-4612-92CD-8C9D02D4F727}" destId="{F421DAC1-7589-4AEC-99E6-68BD9E7622AC}" srcOrd="0" destOrd="0" presId="urn:microsoft.com/office/officeart/2005/8/layout/process2"/>
    <dgm:cxn modelId="{91678E4C-F004-4DD7-8056-3526A6A0E0BA}" type="presParOf" srcId="{47C0DFD9-5FDE-4A1B-82CA-D18E5FE55D86}" destId="{408A7057-BA57-4A01-B704-D0C005F4FC3B}"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9A0743-C9BE-4F65-8E34-127DA790540F}">
      <dsp:nvSpPr>
        <dsp:cNvPr id="0" name=""/>
        <dsp:cNvSpPr/>
      </dsp:nvSpPr>
      <dsp:spPr>
        <a:xfrm>
          <a:off x="2687925" y="2554"/>
          <a:ext cx="1710749" cy="95041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Configuring the Kernel</a:t>
          </a:r>
          <a:endParaRPr lang="en-US" sz="1800" b="1" kern="1200" dirty="0"/>
        </a:p>
      </dsp:txBody>
      <dsp:txXfrm>
        <a:off x="2715762" y="30391"/>
        <a:ext cx="1655075" cy="894742"/>
      </dsp:txXfrm>
    </dsp:sp>
    <dsp:sp modelId="{823919AC-65EF-497F-8530-65587F70838B}">
      <dsp:nvSpPr>
        <dsp:cNvPr id="0" name=""/>
        <dsp:cNvSpPr/>
      </dsp:nvSpPr>
      <dsp:spPr>
        <a:xfrm rot="5400000">
          <a:off x="3365096" y="976731"/>
          <a:ext cx="356406" cy="42768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p>
      </dsp:txBody>
      <dsp:txXfrm rot="-5400000">
        <a:off x="3414993" y="1012371"/>
        <a:ext cx="256613" cy="249484"/>
      </dsp:txXfrm>
    </dsp:sp>
    <dsp:sp modelId="{E2A37DEB-40FE-46C2-8910-8B1A19C4FE6F}">
      <dsp:nvSpPr>
        <dsp:cNvPr id="0" name=""/>
        <dsp:cNvSpPr/>
      </dsp:nvSpPr>
      <dsp:spPr>
        <a:xfrm>
          <a:off x="2687925" y="1428179"/>
          <a:ext cx="1710749" cy="95041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Compiling the Kernel</a:t>
          </a:r>
          <a:endParaRPr lang="en-US" sz="1800" b="1" kern="1200" dirty="0"/>
        </a:p>
      </dsp:txBody>
      <dsp:txXfrm>
        <a:off x="2715762" y="1456016"/>
        <a:ext cx="1655075" cy="894742"/>
      </dsp:txXfrm>
    </dsp:sp>
    <dsp:sp modelId="{1D8E5B6E-7AAA-40D8-8215-FFF3AE809555}">
      <dsp:nvSpPr>
        <dsp:cNvPr id="0" name=""/>
        <dsp:cNvSpPr/>
      </dsp:nvSpPr>
      <dsp:spPr>
        <a:xfrm rot="5400000">
          <a:off x="3365096" y="2402356"/>
          <a:ext cx="356406" cy="42768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p>
      </dsp:txBody>
      <dsp:txXfrm rot="-5400000">
        <a:off x="3414993" y="2437996"/>
        <a:ext cx="256613" cy="249484"/>
      </dsp:txXfrm>
    </dsp:sp>
    <dsp:sp modelId="{F1A3C7A2-2FEB-43F2-88A7-DE7622264BB6}">
      <dsp:nvSpPr>
        <dsp:cNvPr id="0" name=""/>
        <dsp:cNvSpPr/>
      </dsp:nvSpPr>
      <dsp:spPr>
        <a:xfrm>
          <a:off x="2687925" y="2853804"/>
          <a:ext cx="1710749" cy="95041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Installing the Kernel</a:t>
          </a:r>
          <a:endParaRPr lang="en-US" sz="1800" b="1" kern="1200" dirty="0"/>
        </a:p>
      </dsp:txBody>
      <dsp:txXfrm>
        <a:off x="2715762" y="2881641"/>
        <a:ext cx="1655075" cy="894742"/>
      </dsp:txXfrm>
    </dsp:sp>
    <dsp:sp modelId="{04BB70F2-C9ED-4612-92CD-8C9D02D4F727}">
      <dsp:nvSpPr>
        <dsp:cNvPr id="0" name=""/>
        <dsp:cNvSpPr/>
      </dsp:nvSpPr>
      <dsp:spPr>
        <a:xfrm rot="5400000">
          <a:off x="3365096" y="3827980"/>
          <a:ext cx="356406" cy="42768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b="1" kern="1200"/>
        </a:p>
      </dsp:txBody>
      <dsp:txXfrm rot="-5400000">
        <a:off x="3414993" y="3863620"/>
        <a:ext cx="256613" cy="249484"/>
      </dsp:txXfrm>
    </dsp:sp>
    <dsp:sp modelId="{408A7057-BA57-4A01-B704-D0C005F4FC3B}">
      <dsp:nvSpPr>
        <dsp:cNvPr id="0" name=""/>
        <dsp:cNvSpPr/>
      </dsp:nvSpPr>
      <dsp:spPr>
        <a:xfrm>
          <a:off x="2687925" y="4279428"/>
          <a:ext cx="1710749" cy="95041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t>Clean Linux Source and </a:t>
          </a:r>
          <a:r>
            <a:rPr lang="en-US" sz="1800" b="1" kern="1200" dirty="0" err="1" smtClean="0"/>
            <a:t>Config</a:t>
          </a:r>
          <a:r>
            <a:rPr lang="en-US" sz="1800" b="1" kern="1200" dirty="0" smtClean="0"/>
            <a:t> file</a:t>
          </a:r>
          <a:endParaRPr lang="en-US" sz="1800" b="1" kern="1200" dirty="0"/>
        </a:p>
      </dsp:txBody>
      <dsp:txXfrm>
        <a:off x="2715762" y="4307265"/>
        <a:ext cx="1655075" cy="8947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B477B2B-4AA2-4019-A02A-2F9D605FE2F4}" type="datetimeFigureOut">
              <a:rPr lang="en-US" smtClean="0"/>
              <a:t>11/20/2016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890C06F-C5A4-42A0-A6A4-E30AB326CEC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477B2B-4AA2-4019-A02A-2F9D605FE2F4}"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90C06F-C5A4-42A0-A6A4-E30AB326CE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477B2B-4AA2-4019-A02A-2F9D605FE2F4}"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90C06F-C5A4-42A0-A6A4-E30AB326CE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B477B2B-4AA2-4019-A02A-2F9D605FE2F4}" type="datetimeFigureOut">
              <a:rPr lang="en-US" smtClean="0"/>
              <a:t>11/20/2016</a:t>
            </a:fld>
            <a:endParaRPr lang="en-US"/>
          </a:p>
        </p:txBody>
      </p:sp>
      <p:sp>
        <p:nvSpPr>
          <p:cNvPr id="9" name="Slide Number Placeholder 8"/>
          <p:cNvSpPr>
            <a:spLocks noGrp="1"/>
          </p:cNvSpPr>
          <p:nvPr>
            <p:ph type="sldNum" sz="quarter" idx="15"/>
          </p:nvPr>
        </p:nvSpPr>
        <p:spPr/>
        <p:txBody>
          <a:bodyPr rtlCol="0"/>
          <a:lstStyle/>
          <a:p>
            <a:fld id="{6890C06F-C5A4-42A0-A6A4-E30AB326CEC5}"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B477B2B-4AA2-4019-A02A-2F9D605FE2F4}" type="datetimeFigureOut">
              <a:rPr lang="en-US" smtClean="0"/>
              <a:t>11/20/2016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890C06F-C5A4-42A0-A6A4-E30AB326CEC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B477B2B-4AA2-4019-A02A-2F9D605FE2F4}" type="datetimeFigureOut">
              <a:rPr lang="en-US" smtClean="0"/>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90C06F-C5A4-42A0-A6A4-E30AB326CEC5}"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B477B2B-4AA2-4019-A02A-2F9D605FE2F4}" type="datetimeFigureOut">
              <a:rPr lang="en-US" smtClean="0"/>
              <a:t>11/20/2016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90C06F-C5A4-42A0-A6A4-E30AB326CEC5}"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B477B2B-4AA2-4019-A02A-2F9D605FE2F4}" type="datetimeFigureOut">
              <a:rPr lang="en-US" smtClean="0"/>
              <a:t>11/20/2016</a:t>
            </a:fld>
            <a:endParaRPr lang="en-US"/>
          </a:p>
        </p:txBody>
      </p:sp>
      <p:sp>
        <p:nvSpPr>
          <p:cNvPr id="7" name="Slide Number Placeholder 6"/>
          <p:cNvSpPr>
            <a:spLocks noGrp="1"/>
          </p:cNvSpPr>
          <p:nvPr>
            <p:ph type="sldNum" sz="quarter" idx="11"/>
          </p:nvPr>
        </p:nvSpPr>
        <p:spPr/>
        <p:txBody>
          <a:bodyPr rtlCol="0"/>
          <a:lstStyle/>
          <a:p>
            <a:fld id="{6890C06F-C5A4-42A0-A6A4-E30AB326CEC5}"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477B2B-4AA2-4019-A02A-2F9D605FE2F4}" type="datetimeFigureOut">
              <a:rPr lang="en-US" smtClean="0"/>
              <a:t>11/20/2016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90C06F-C5A4-42A0-A6A4-E30AB326CEC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B477B2B-4AA2-4019-A02A-2F9D605FE2F4}" type="datetimeFigureOut">
              <a:rPr lang="en-US" smtClean="0"/>
              <a:t>11/20/2016</a:t>
            </a:fld>
            <a:endParaRPr lang="en-US"/>
          </a:p>
        </p:txBody>
      </p:sp>
      <p:sp>
        <p:nvSpPr>
          <p:cNvPr id="22" name="Slide Number Placeholder 21"/>
          <p:cNvSpPr>
            <a:spLocks noGrp="1"/>
          </p:cNvSpPr>
          <p:nvPr>
            <p:ph type="sldNum" sz="quarter" idx="15"/>
          </p:nvPr>
        </p:nvSpPr>
        <p:spPr/>
        <p:txBody>
          <a:bodyPr rtlCol="0"/>
          <a:lstStyle/>
          <a:p>
            <a:fld id="{6890C06F-C5A4-42A0-A6A4-E30AB326CEC5}"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B477B2B-4AA2-4019-A02A-2F9D605FE2F4}" type="datetimeFigureOut">
              <a:rPr lang="en-US" smtClean="0"/>
              <a:t>11/20/2016</a:t>
            </a:fld>
            <a:endParaRPr lang="en-US"/>
          </a:p>
        </p:txBody>
      </p:sp>
      <p:sp>
        <p:nvSpPr>
          <p:cNvPr id="18" name="Slide Number Placeholder 17"/>
          <p:cNvSpPr>
            <a:spLocks noGrp="1"/>
          </p:cNvSpPr>
          <p:nvPr>
            <p:ph type="sldNum" sz="quarter" idx="11"/>
          </p:nvPr>
        </p:nvSpPr>
        <p:spPr/>
        <p:txBody>
          <a:bodyPr rtlCol="0"/>
          <a:lstStyle/>
          <a:p>
            <a:fld id="{6890C06F-C5A4-42A0-A6A4-E30AB326CEC5}"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B477B2B-4AA2-4019-A02A-2F9D605FE2F4}" type="datetimeFigureOut">
              <a:rPr lang="en-US" smtClean="0"/>
              <a:t>11/20/2016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890C06F-C5A4-42A0-A6A4-E30AB326CE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www.linux.com/learn/managing-linux-daemons-init-scripts" TargetMode="External"/><Relationship Id="rId2" Type="http://schemas.openxmlformats.org/officeDocument/2006/relationships/hyperlink" Target="https://www.freedesktop.org/software/systemd/man/kernel-command-lin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209800"/>
            <a:ext cx="6172200" cy="1295400"/>
          </a:xfrm>
        </p:spPr>
        <p:txBody>
          <a:bodyPr>
            <a:normAutofit/>
          </a:bodyPr>
          <a:lstStyle/>
          <a:p>
            <a:r>
              <a:rPr lang="en-US" sz="4000" dirty="0" smtClean="0"/>
              <a:t>CASE STUDY: LINUX</a:t>
            </a:r>
            <a:endParaRPr lang="en-US" sz="4000" dirty="0"/>
          </a:p>
        </p:txBody>
      </p:sp>
      <p:sp>
        <p:nvSpPr>
          <p:cNvPr id="3" name="Subtitle 2"/>
          <p:cNvSpPr>
            <a:spLocks noGrp="1"/>
          </p:cNvSpPr>
          <p:nvPr>
            <p:ph type="subTitle" idx="1"/>
          </p:nvPr>
        </p:nvSpPr>
        <p:spPr/>
        <p:txBody>
          <a:bodyPr/>
          <a:lstStyle/>
          <a:p>
            <a:r>
              <a:rPr lang="en-US" dirty="0" smtClean="0"/>
              <a:t>Shahina Anwarul</a:t>
            </a:r>
          </a:p>
          <a:p>
            <a:r>
              <a:rPr lang="en-US" dirty="0" smtClean="0"/>
              <a:t>sanwarul@ddn.upes.ac.in</a:t>
            </a:r>
            <a:endParaRPr lang="en-US" dirty="0"/>
          </a:p>
        </p:txBody>
      </p:sp>
    </p:spTree>
    <p:extLst>
      <p:ext uri="{BB962C8B-B14F-4D97-AF65-F5344CB8AC3E}">
        <p14:creationId xmlns:p14="http://schemas.microsoft.com/office/powerpoint/2010/main" val="23360946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GUIs (Graphical User Interface)</a:t>
            </a:r>
            <a:endParaRPr lang="en-US" dirty="0"/>
          </a:p>
        </p:txBody>
      </p:sp>
      <p:sp>
        <p:nvSpPr>
          <p:cNvPr id="3" name="Content Placeholder 2"/>
          <p:cNvSpPr>
            <a:spLocks noGrp="1"/>
          </p:cNvSpPr>
          <p:nvPr>
            <p:ph sz="quarter" idx="1"/>
          </p:nvPr>
        </p:nvSpPr>
        <p:spPr/>
        <p:txBody>
          <a:bodyPr/>
          <a:lstStyle/>
          <a:p>
            <a:r>
              <a:rPr lang="en-US" dirty="0"/>
              <a:t>Software that works at the point of contact (interface) between a computer and its user, and which employs graphic elements (dialog boxes, icons, menus, scroll bars) instead of text characters to let the user give commands to the computer or to manipulate what is on the screen</a:t>
            </a:r>
            <a:r>
              <a:rPr lang="en-US" dirty="0" smtClean="0"/>
              <a:t>.</a:t>
            </a:r>
          </a:p>
          <a:p>
            <a:r>
              <a:rPr lang="en-US" dirty="0" smtClean="0"/>
              <a:t>KDE, GNOME, </a:t>
            </a:r>
            <a:r>
              <a:rPr lang="en-US" dirty="0" err="1" smtClean="0"/>
              <a:t>Xfce</a:t>
            </a:r>
            <a:r>
              <a:rPr lang="en-US" dirty="0" smtClean="0"/>
              <a:t>, </a:t>
            </a:r>
            <a:r>
              <a:rPr lang="en-US" dirty="0" err="1" smtClean="0"/>
              <a:t>Lxde</a:t>
            </a:r>
            <a:r>
              <a:rPr lang="en-US" dirty="0" smtClean="0"/>
              <a:t> are the GUIs for Linux.</a:t>
            </a:r>
            <a:r>
              <a:rPr lang="en-US" dirty="0"/>
              <a:t> </a:t>
            </a:r>
            <a:br>
              <a:rPr lang="en-US" dirty="0"/>
            </a:br>
            <a:endParaRPr lang="en-US" dirty="0"/>
          </a:p>
        </p:txBody>
      </p:sp>
    </p:spTree>
    <p:extLst>
      <p:ext uri="{BB962C8B-B14F-4D97-AF65-F5344CB8AC3E}">
        <p14:creationId xmlns:p14="http://schemas.microsoft.com/office/powerpoint/2010/main" val="856606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Utilities</a:t>
            </a:r>
            <a:endParaRPr lang="en-US" dirty="0"/>
          </a:p>
        </p:txBody>
      </p:sp>
      <p:sp>
        <p:nvSpPr>
          <p:cNvPr id="3" name="Content Placeholder 2"/>
          <p:cNvSpPr>
            <a:spLocks noGrp="1"/>
          </p:cNvSpPr>
          <p:nvPr>
            <p:ph sz="quarter" idx="1"/>
          </p:nvPr>
        </p:nvSpPr>
        <p:spPr/>
        <p:txBody>
          <a:bodyPr/>
          <a:lstStyle/>
          <a:p>
            <a:r>
              <a:rPr lang="en-US" b="1" dirty="0"/>
              <a:t>Utility software</a:t>
            </a:r>
            <a:r>
              <a:rPr lang="en-US" dirty="0"/>
              <a:t> is system software designed to help analyze, configure, optimize or maintain a computer</a:t>
            </a:r>
            <a:r>
              <a:rPr lang="en-US" dirty="0" smtClean="0"/>
              <a:t>.</a:t>
            </a:r>
          </a:p>
          <a:p>
            <a:r>
              <a:rPr lang="en-US" dirty="0" smtClean="0"/>
              <a:t>Types of utilities:</a:t>
            </a:r>
          </a:p>
          <a:p>
            <a:pPr lvl="1"/>
            <a:r>
              <a:rPr lang="en-US" dirty="0" smtClean="0"/>
              <a:t>Antivirus</a:t>
            </a:r>
          </a:p>
          <a:p>
            <a:pPr lvl="1"/>
            <a:r>
              <a:rPr lang="en-US" dirty="0" smtClean="0"/>
              <a:t>Disk checkers</a:t>
            </a:r>
          </a:p>
          <a:p>
            <a:pPr lvl="1"/>
            <a:r>
              <a:rPr lang="en-US" dirty="0" smtClean="0"/>
              <a:t>Disk cleaners</a:t>
            </a:r>
          </a:p>
          <a:p>
            <a:pPr lvl="1"/>
            <a:r>
              <a:rPr lang="en-US" dirty="0" smtClean="0"/>
              <a:t>File manager</a:t>
            </a:r>
          </a:p>
          <a:p>
            <a:pPr lvl="1"/>
            <a:r>
              <a:rPr lang="en-US" dirty="0" smtClean="0"/>
              <a:t>Network utilities, etc.</a:t>
            </a:r>
            <a:endParaRPr lang="en-US" dirty="0"/>
          </a:p>
        </p:txBody>
      </p:sp>
    </p:spTree>
    <p:extLst>
      <p:ext uri="{BB962C8B-B14F-4D97-AF65-F5344CB8AC3E}">
        <p14:creationId xmlns:p14="http://schemas.microsoft.com/office/powerpoint/2010/main" val="40650162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Program</a:t>
            </a:r>
            <a:endParaRPr lang="en-US" dirty="0"/>
          </a:p>
        </p:txBody>
      </p:sp>
      <p:sp>
        <p:nvSpPr>
          <p:cNvPr id="3" name="Content Placeholder 2"/>
          <p:cNvSpPr>
            <a:spLocks noGrp="1"/>
          </p:cNvSpPr>
          <p:nvPr>
            <p:ph sz="quarter" idx="1"/>
          </p:nvPr>
        </p:nvSpPr>
        <p:spPr/>
        <p:txBody>
          <a:bodyPr/>
          <a:lstStyle/>
          <a:p>
            <a:r>
              <a:rPr lang="en-US" dirty="0"/>
              <a:t>An application program (sometimes shortened to application) is any program designed to perform a specific </a:t>
            </a:r>
            <a:r>
              <a:rPr lang="en-US" dirty="0" smtClean="0"/>
              <a:t>function. </a:t>
            </a:r>
          </a:p>
          <a:p>
            <a:r>
              <a:rPr lang="en-US" dirty="0" smtClean="0"/>
              <a:t>Examples </a:t>
            </a:r>
            <a:r>
              <a:rPr lang="en-US" dirty="0"/>
              <a:t>of application programs include word </a:t>
            </a:r>
            <a:r>
              <a:rPr lang="en-US" dirty="0" smtClean="0"/>
              <a:t>processors, </a:t>
            </a:r>
            <a:r>
              <a:rPr lang="en-US" dirty="0"/>
              <a:t>database </a:t>
            </a:r>
            <a:r>
              <a:rPr lang="en-US" dirty="0" smtClean="0"/>
              <a:t>programs, </a:t>
            </a:r>
            <a:r>
              <a:rPr lang="en-US" dirty="0"/>
              <a:t>Web </a:t>
            </a:r>
            <a:r>
              <a:rPr lang="en-US" dirty="0" smtClean="0"/>
              <a:t>browsers, drawing</a:t>
            </a:r>
            <a:r>
              <a:rPr lang="en-US" dirty="0"/>
              <a:t>, paint, and image editing </a:t>
            </a:r>
            <a:r>
              <a:rPr lang="en-US" dirty="0" smtClean="0"/>
              <a:t>programs.</a:t>
            </a:r>
            <a:endParaRPr lang="en-US" dirty="0"/>
          </a:p>
        </p:txBody>
      </p:sp>
    </p:spTree>
    <p:extLst>
      <p:ext uri="{BB962C8B-B14F-4D97-AF65-F5344CB8AC3E}">
        <p14:creationId xmlns:p14="http://schemas.microsoft.com/office/powerpoint/2010/main" val="2534993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dirty="0" smtClean="0"/>
              <a:t>Linux Distribution</a:t>
            </a:r>
            <a:endParaRPr lang="en-US" dirty="0"/>
          </a:p>
        </p:txBody>
      </p:sp>
      <p:sp>
        <p:nvSpPr>
          <p:cNvPr id="3" name="Content Placeholder 2"/>
          <p:cNvSpPr>
            <a:spLocks noGrp="1"/>
          </p:cNvSpPr>
          <p:nvPr>
            <p:ph idx="1"/>
          </p:nvPr>
        </p:nvSpPr>
        <p:spPr>
          <a:xfrm>
            <a:off x="457200" y="1389888"/>
            <a:ext cx="8229600" cy="5010912"/>
          </a:xfrm>
        </p:spPr>
        <p:txBody>
          <a:bodyPr>
            <a:normAutofit/>
          </a:bodyPr>
          <a:lstStyle/>
          <a:p>
            <a:pPr algn="just"/>
            <a:r>
              <a:rPr lang="en-US" dirty="0">
                <a:cs typeface="Times New Roman" panose="02020603050405020304" pitchFamily="18" charset="0"/>
              </a:rPr>
              <a:t>Linux quickly evolved from a single-person project to a world-wide development project involving thousands of developers</a:t>
            </a:r>
            <a:r>
              <a:rPr lang="en-US" dirty="0" smtClean="0">
                <a:cs typeface="Times New Roman" panose="02020603050405020304" pitchFamily="18" charset="0"/>
              </a:rPr>
              <a:t>.</a:t>
            </a:r>
            <a:endParaRPr lang="en-US" dirty="0">
              <a:cs typeface="Times New Roman" panose="02020603050405020304" pitchFamily="18" charset="0"/>
            </a:endParaRPr>
          </a:p>
          <a:p>
            <a:pPr algn="just"/>
            <a:r>
              <a:rPr lang="en-US" dirty="0" smtClean="0">
                <a:cs typeface="Times New Roman" panose="02020603050405020304" pitchFamily="18" charset="0"/>
              </a:rPr>
              <a:t>One </a:t>
            </a:r>
            <a:r>
              <a:rPr lang="en-US" dirty="0">
                <a:cs typeface="Times New Roman" panose="02020603050405020304" pitchFamily="18" charset="0"/>
              </a:rPr>
              <a:t>of the most important decisions for Linux was its adoption of the GNU General Public License (GPL). </a:t>
            </a:r>
          </a:p>
          <a:p>
            <a:pPr algn="just"/>
            <a:r>
              <a:rPr lang="en-US" dirty="0">
                <a:cs typeface="Times New Roman" panose="02020603050405020304" pitchFamily="18" charset="0"/>
              </a:rPr>
              <a:t>This prohibited the misuse of the source code by the commercial vendors and nurtured the open source community for its rapid development</a:t>
            </a:r>
            <a:r>
              <a:rPr lang="en-US" dirty="0" smtClean="0">
                <a:cs typeface="Times New Roman" panose="02020603050405020304" pitchFamily="18" charset="0"/>
              </a:rPr>
              <a:t>.</a:t>
            </a:r>
            <a:endParaRPr lang="en-US" dirty="0">
              <a:cs typeface="Times New Roman" panose="02020603050405020304" pitchFamily="18" charset="0"/>
            </a:endParaRPr>
          </a:p>
          <a:p>
            <a:pPr algn="just"/>
            <a:r>
              <a:rPr lang="en-US" dirty="0">
                <a:cs typeface="Times New Roman" panose="02020603050405020304" pitchFamily="18" charset="0"/>
              </a:rPr>
              <a:t>A typical Linux distribution comprises of L</a:t>
            </a:r>
            <a:r>
              <a:rPr lang="en-US" dirty="0" smtClean="0">
                <a:cs typeface="Times New Roman" panose="02020603050405020304" pitchFamily="18" charset="0"/>
              </a:rPr>
              <a:t>inux </a:t>
            </a:r>
            <a:r>
              <a:rPr lang="en-US" dirty="0">
                <a:cs typeface="Times New Roman" panose="02020603050405020304" pitchFamily="18" charset="0"/>
              </a:rPr>
              <a:t>kernel and many application programs and tools along with documentation</a:t>
            </a:r>
          </a:p>
          <a:p>
            <a:pPr algn="just"/>
            <a:endParaRPr lang="en-US" dirty="0">
              <a:cs typeface="Times New Roman" panose="02020603050405020304" pitchFamily="18" charset="0"/>
            </a:endParaRPr>
          </a:p>
          <a:p>
            <a:endParaRPr lang="en-US" dirty="0"/>
          </a:p>
        </p:txBody>
      </p:sp>
    </p:spTree>
    <p:extLst>
      <p:ext uri="{BB962C8B-B14F-4D97-AF65-F5344CB8AC3E}">
        <p14:creationId xmlns:p14="http://schemas.microsoft.com/office/powerpoint/2010/main" val="1780510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Distribution</a:t>
            </a:r>
          </a:p>
        </p:txBody>
      </p:sp>
      <p:sp>
        <p:nvSpPr>
          <p:cNvPr id="3" name="Content Placeholder 2"/>
          <p:cNvSpPr>
            <a:spLocks noGrp="1"/>
          </p:cNvSpPr>
          <p:nvPr>
            <p:ph sz="quarter" idx="1"/>
          </p:nvPr>
        </p:nvSpPr>
        <p:spPr/>
        <p:txBody>
          <a:bodyPr>
            <a:noAutofit/>
          </a:bodyPr>
          <a:lstStyle/>
          <a:p>
            <a:pPr algn="just"/>
            <a:r>
              <a:rPr lang="en-US" dirty="0" smtClean="0">
                <a:cs typeface="Times New Roman" panose="02020603050405020304" pitchFamily="18" charset="0"/>
              </a:rPr>
              <a:t>Both </a:t>
            </a:r>
            <a:r>
              <a:rPr lang="en-US" dirty="0">
                <a:cs typeface="Times New Roman" panose="02020603050405020304" pitchFamily="18" charset="0"/>
              </a:rPr>
              <a:t>the </a:t>
            </a:r>
            <a:r>
              <a:rPr lang="en-US" dirty="0" smtClean="0">
                <a:cs typeface="Times New Roman" panose="02020603050405020304" pitchFamily="18" charset="0"/>
              </a:rPr>
              <a:t>Linux </a:t>
            </a:r>
            <a:r>
              <a:rPr lang="en-US" dirty="0">
                <a:cs typeface="Times New Roman" panose="02020603050405020304" pitchFamily="18" charset="0"/>
              </a:rPr>
              <a:t>kernel and the GNU suite of applications are released under the GNU General Public License (GPL</a:t>
            </a:r>
            <a:r>
              <a:rPr lang="en-US" dirty="0" smtClean="0">
                <a:cs typeface="Times New Roman" panose="02020603050405020304" pitchFamily="18" charset="0"/>
              </a:rPr>
              <a:t>).</a:t>
            </a:r>
            <a:endParaRPr lang="en-US" dirty="0">
              <a:cs typeface="Times New Roman" panose="02020603050405020304" pitchFamily="18" charset="0"/>
            </a:endParaRPr>
          </a:p>
          <a:p>
            <a:pPr algn="just"/>
            <a:r>
              <a:rPr lang="en-US" dirty="0" smtClean="0">
                <a:cs typeface="Times New Roman" panose="02020603050405020304" pitchFamily="18" charset="0"/>
              </a:rPr>
              <a:t>There </a:t>
            </a:r>
            <a:r>
              <a:rPr lang="en-US" dirty="0">
                <a:cs typeface="Times New Roman" panose="02020603050405020304" pitchFamily="18" charset="0"/>
              </a:rPr>
              <a:t>are two categories of distributions:</a:t>
            </a:r>
          </a:p>
          <a:p>
            <a:pPr lvl="1" algn="just"/>
            <a:r>
              <a:rPr lang="en-US" sz="2400" b="1" dirty="0">
                <a:cs typeface="Times New Roman" panose="02020603050405020304" pitchFamily="18" charset="0"/>
              </a:rPr>
              <a:t>Commercially backed – Fedora (Red Hat), </a:t>
            </a:r>
            <a:r>
              <a:rPr lang="en-US" sz="2400" b="1" dirty="0" err="1" smtClean="0">
                <a:cs typeface="Times New Roman" panose="02020603050405020304" pitchFamily="18" charset="0"/>
              </a:rPr>
              <a:t>openSUSE</a:t>
            </a:r>
            <a:r>
              <a:rPr lang="en-US" sz="2400" b="1" dirty="0" smtClean="0">
                <a:cs typeface="Times New Roman" panose="02020603050405020304" pitchFamily="18" charset="0"/>
              </a:rPr>
              <a:t>(Novell</a:t>
            </a:r>
            <a:r>
              <a:rPr lang="en-US" sz="2400" b="1" dirty="0">
                <a:cs typeface="Times New Roman" panose="02020603050405020304" pitchFamily="18" charset="0"/>
              </a:rPr>
              <a:t>), Ubuntu(Canonical Ltd.) and </a:t>
            </a:r>
            <a:r>
              <a:rPr lang="en-US" sz="2400" b="1" dirty="0" err="1">
                <a:cs typeface="Times New Roman" panose="02020603050405020304" pitchFamily="18" charset="0"/>
              </a:rPr>
              <a:t>Mandriva</a:t>
            </a:r>
            <a:r>
              <a:rPr lang="en-US" sz="2400" b="1" dirty="0">
                <a:cs typeface="Times New Roman" panose="02020603050405020304" pitchFamily="18" charset="0"/>
              </a:rPr>
              <a:t> Linux(</a:t>
            </a:r>
            <a:r>
              <a:rPr lang="en-US" sz="2400" b="1" dirty="0" err="1">
                <a:cs typeface="Times New Roman" panose="02020603050405020304" pitchFamily="18" charset="0"/>
              </a:rPr>
              <a:t>Mandriva</a:t>
            </a:r>
            <a:r>
              <a:rPr lang="en-US" sz="2400" b="1" dirty="0">
                <a:cs typeface="Times New Roman" panose="02020603050405020304" pitchFamily="18" charset="0"/>
              </a:rPr>
              <a:t>)</a:t>
            </a:r>
          </a:p>
          <a:p>
            <a:pPr lvl="1" algn="just"/>
            <a:r>
              <a:rPr lang="en-US" sz="2400" b="1" dirty="0">
                <a:cs typeface="Times New Roman" panose="02020603050405020304" pitchFamily="18" charset="0"/>
              </a:rPr>
              <a:t>Community driven – </a:t>
            </a:r>
            <a:r>
              <a:rPr lang="en-US" sz="2400" b="1" dirty="0" err="1">
                <a:cs typeface="Times New Roman" panose="02020603050405020304" pitchFamily="18" charset="0"/>
              </a:rPr>
              <a:t>Debian</a:t>
            </a:r>
            <a:r>
              <a:rPr lang="en-US" sz="2400" b="1" dirty="0">
                <a:cs typeface="Times New Roman" panose="02020603050405020304" pitchFamily="18" charset="0"/>
              </a:rPr>
              <a:t> and </a:t>
            </a:r>
            <a:r>
              <a:rPr lang="en-US" sz="2400" b="1" dirty="0" smtClean="0">
                <a:cs typeface="Times New Roman" panose="02020603050405020304" pitchFamily="18" charset="0"/>
              </a:rPr>
              <a:t>Gentoo</a:t>
            </a:r>
            <a:endParaRPr lang="en-US" sz="2400" b="1" dirty="0">
              <a:cs typeface="Times New Roman" panose="02020603050405020304" pitchFamily="18" charset="0"/>
            </a:endParaRPr>
          </a:p>
        </p:txBody>
      </p:sp>
    </p:spTree>
    <p:extLst>
      <p:ext uri="{BB962C8B-B14F-4D97-AF65-F5344CB8AC3E}">
        <p14:creationId xmlns:p14="http://schemas.microsoft.com/office/powerpoint/2010/main" val="4922399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Distribution</a:t>
            </a:r>
          </a:p>
        </p:txBody>
      </p:sp>
      <p:sp>
        <p:nvSpPr>
          <p:cNvPr id="3" name="Content Placeholder 2"/>
          <p:cNvSpPr>
            <a:spLocks noGrp="1"/>
          </p:cNvSpPr>
          <p:nvPr>
            <p:ph sz="quarter" idx="1"/>
          </p:nvPr>
        </p:nvSpPr>
        <p:spPr/>
        <p:txBody>
          <a:bodyPr>
            <a:normAutofit/>
          </a:bodyPr>
          <a:lstStyle/>
          <a:p>
            <a:r>
              <a:rPr lang="en-US" dirty="0"/>
              <a:t>Community-based distributions like </a:t>
            </a:r>
            <a:r>
              <a:rPr lang="en-US" dirty="0" err="1"/>
              <a:t>Debian</a:t>
            </a:r>
            <a:r>
              <a:rPr lang="en-US" dirty="0"/>
              <a:t>, </a:t>
            </a:r>
            <a:r>
              <a:rPr lang="en-US" dirty="0" smtClean="0"/>
              <a:t>Gentoo, </a:t>
            </a:r>
            <a:r>
              <a:rPr lang="en-US" dirty="0"/>
              <a:t>or CentOS are maintained largely by volunteers and donations of services or </a:t>
            </a:r>
            <a:r>
              <a:rPr lang="en-US" dirty="0" smtClean="0"/>
              <a:t>money.</a:t>
            </a:r>
          </a:p>
          <a:p>
            <a:r>
              <a:rPr lang="en-US" dirty="0" smtClean="0"/>
              <a:t>While </a:t>
            </a:r>
            <a:r>
              <a:rPr lang="en-US" dirty="0"/>
              <a:t>commercial distributions like </a:t>
            </a:r>
            <a:r>
              <a:rPr lang="en-US" dirty="0" err="1"/>
              <a:t>Suse</a:t>
            </a:r>
            <a:r>
              <a:rPr lang="en-US" dirty="0"/>
              <a:t>, Red Hat, or </a:t>
            </a:r>
            <a:r>
              <a:rPr lang="en-US" dirty="0" err="1"/>
              <a:t>Xandros</a:t>
            </a:r>
            <a:r>
              <a:rPr lang="en-US" dirty="0"/>
              <a:t> are backed by a company and compete directly against proprietary operating systems such as Windows and OS X</a:t>
            </a:r>
            <a:r>
              <a:rPr lang="en-US" dirty="0" smtClean="0"/>
              <a:t>.</a:t>
            </a:r>
          </a:p>
          <a:p>
            <a:pPr marL="0" indent="0">
              <a:buNone/>
            </a:pPr>
            <a:endParaRPr lang="en-US" dirty="0"/>
          </a:p>
        </p:txBody>
      </p:sp>
    </p:spTree>
    <p:extLst>
      <p:ext uri="{BB962C8B-B14F-4D97-AF65-F5344CB8AC3E}">
        <p14:creationId xmlns:p14="http://schemas.microsoft.com/office/powerpoint/2010/main" val="1419611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smtClean="0"/>
              <a:t>Various Linux Distributions </a:t>
            </a:r>
            <a:br>
              <a:rPr lang="en-US" dirty="0" smtClean="0"/>
            </a:br>
            <a:r>
              <a:rPr lang="en-US" dirty="0" smtClean="0"/>
              <a:t>(Some Examples)</a:t>
            </a:r>
            <a:endParaRPr lang="en-US" dirty="0"/>
          </a:p>
        </p:txBody>
      </p:sp>
      <p:sp>
        <p:nvSpPr>
          <p:cNvPr id="6" name="Rectangle 5"/>
          <p:cNvSpPr/>
          <p:nvPr/>
        </p:nvSpPr>
        <p:spPr>
          <a:xfrm>
            <a:off x="4572000" y="1136073"/>
            <a:ext cx="3200400" cy="3429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en-US" b="1" dirty="0"/>
              <a:t>RPM Based</a:t>
            </a:r>
          </a:p>
          <a:p>
            <a:pPr marL="742950" lvl="1" indent="-285750">
              <a:buFont typeface="Arial" panose="020B0604020202020204" pitchFamily="34" charset="0"/>
              <a:buChar char="•"/>
            </a:pPr>
            <a:r>
              <a:rPr lang="en-US" dirty="0"/>
              <a:t>Fedora Based</a:t>
            </a:r>
          </a:p>
          <a:p>
            <a:pPr marL="742950" lvl="1" indent="-285750">
              <a:buFont typeface="Arial" panose="020B0604020202020204" pitchFamily="34" charset="0"/>
              <a:buChar char="•"/>
            </a:pPr>
            <a:r>
              <a:rPr lang="en-US" dirty="0" err="1"/>
              <a:t>EduLinux</a:t>
            </a:r>
            <a:endParaRPr lang="en-US" dirty="0"/>
          </a:p>
          <a:p>
            <a:pPr marL="742950" lvl="1" indent="-285750">
              <a:buFont typeface="Arial" panose="020B0604020202020204" pitchFamily="34" charset="0"/>
              <a:buChar char="•"/>
            </a:pPr>
            <a:r>
              <a:rPr lang="en-US" dirty="0"/>
              <a:t>RHEL Based</a:t>
            </a:r>
          </a:p>
          <a:p>
            <a:pPr marL="1200150" lvl="2" indent="-285750">
              <a:buFont typeface="Arial" panose="020B0604020202020204" pitchFamily="34" charset="0"/>
              <a:buChar char="•"/>
            </a:pPr>
            <a:r>
              <a:rPr lang="en-US" dirty="0"/>
              <a:t>CentOS</a:t>
            </a:r>
          </a:p>
          <a:p>
            <a:pPr marL="1200150" lvl="2" indent="-285750">
              <a:buFont typeface="Arial" panose="020B0604020202020204" pitchFamily="34" charset="0"/>
              <a:buChar char="•"/>
            </a:pPr>
            <a:r>
              <a:rPr lang="en-US" dirty="0" err="1"/>
              <a:t>ClearOS</a:t>
            </a:r>
            <a:endParaRPr lang="en-US" dirty="0"/>
          </a:p>
          <a:p>
            <a:pPr marL="742950" lvl="1" indent="-285750">
              <a:buFont typeface="Arial" panose="020B0604020202020204" pitchFamily="34" charset="0"/>
              <a:buChar char="•"/>
            </a:pPr>
            <a:r>
              <a:rPr lang="en-US" dirty="0"/>
              <a:t>Miracle Linux</a:t>
            </a:r>
          </a:p>
          <a:p>
            <a:pPr marL="742950" lvl="1" indent="-285750">
              <a:buFont typeface="Arial" panose="020B0604020202020204" pitchFamily="34" charset="0"/>
              <a:buChar char="•"/>
            </a:pPr>
            <a:r>
              <a:rPr lang="en-US" dirty="0"/>
              <a:t>Berry Linux</a:t>
            </a:r>
          </a:p>
          <a:p>
            <a:pPr marL="742950" lvl="1" indent="-285750">
              <a:buFont typeface="Arial" panose="020B0604020202020204" pitchFamily="34" charset="0"/>
              <a:buChar char="•"/>
            </a:pPr>
            <a:r>
              <a:rPr lang="en-US" dirty="0" err="1"/>
              <a:t>openSuse</a:t>
            </a:r>
            <a:r>
              <a:rPr lang="en-US" dirty="0"/>
              <a:t> Based</a:t>
            </a:r>
          </a:p>
          <a:p>
            <a:pPr marL="1200150" lvl="2" indent="-285750">
              <a:buFont typeface="Arial" panose="020B0604020202020204" pitchFamily="34" charset="0"/>
              <a:buChar char="•"/>
            </a:pPr>
            <a:r>
              <a:rPr lang="en-US" dirty="0" err="1"/>
              <a:t>Linkat</a:t>
            </a:r>
            <a:endParaRPr lang="en-US" dirty="0"/>
          </a:p>
          <a:p>
            <a:pPr marL="1200150" lvl="2" indent="-285750">
              <a:buFont typeface="Arial" panose="020B0604020202020204" pitchFamily="34" charset="0"/>
              <a:buChar char="•"/>
            </a:pPr>
            <a:r>
              <a:rPr lang="en-US" dirty="0"/>
              <a:t>SUSE Desktop</a:t>
            </a:r>
          </a:p>
          <a:p>
            <a:pPr marL="1200150" lvl="2" indent="-285750">
              <a:buFont typeface="Arial" panose="020B0604020202020204" pitchFamily="34" charset="0"/>
              <a:buChar char="•"/>
            </a:pPr>
            <a:r>
              <a:rPr lang="en-US" dirty="0"/>
              <a:t>SUSE Server</a:t>
            </a:r>
          </a:p>
        </p:txBody>
      </p:sp>
      <p:sp>
        <p:nvSpPr>
          <p:cNvPr id="7" name="Rectangle 6"/>
          <p:cNvSpPr/>
          <p:nvPr/>
        </p:nvSpPr>
        <p:spPr>
          <a:xfrm>
            <a:off x="4572000" y="4800600"/>
            <a:ext cx="3200400" cy="148243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en-US" b="1" dirty="0"/>
              <a:t>Gentoo Based</a:t>
            </a:r>
          </a:p>
          <a:p>
            <a:pPr marL="742950" lvl="1" indent="-285750">
              <a:buFont typeface="Arial" panose="020B0604020202020204" pitchFamily="34" charset="0"/>
              <a:buChar char="•"/>
            </a:pPr>
            <a:r>
              <a:rPr lang="en-US" dirty="0" err="1"/>
              <a:t>Gentoox</a:t>
            </a:r>
            <a:endParaRPr lang="en-US" dirty="0"/>
          </a:p>
          <a:p>
            <a:pPr marL="742950" lvl="1" indent="-285750">
              <a:buFont typeface="Arial" panose="020B0604020202020204" pitchFamily="34" charset="0"/>
              <a:buChar char="•"/>
            </a:pPr>
            <a:r>
              <a:rPr lang="en-US" dirty="0" err="1"/>
              <a:t>Ututo</a:t>
            </a:r>
            <a:endParaRPr lang="en-US" dirty="0"/>
          </a:p>
          <a:p>
            <a:pPr marL="742950" lvl="1" indent="-285750">
              <a:buFont typeface="Arial" panose="020B0604020202020204" pitchFamily="34" charset="0"/>
              <a:buChar char="•"/>
            </a:pPr>
            <a:r>
              <a:rPr lang="en-US" dirty="0"/>
              <a:t>CoreOS</a:t>
            </a:r>
          </a:p>
          <a:p>
            <a:pPr marL="742950" lvl="1" indent="-285750">
              <a:buFont typeface="Arial" panose="020B0604020202020204" pitchFamily="34" charset="0"/>
              <a:buChar char="•"/>
            </a:pPr>
            <a:r>
              <a:rPr lang="en-US" dirty="0" err="1" smtClean="0"/>
              <a:t>Funtoo</a:t>
            </a:r>
            <a:endParaRPr lang="en-US" dirty="0"/>
          </a:p>
        </p:txBody>
      </p:sp>
      <p:sp>
        <p:nvSpPr>
          <p:cNvPr id="8" name="Rectangle 7"/>
          <p:cNvSpPr/>
          <p:nvPr/>
        </p:nvSpPr>
        <p:spPr>
          <a:xfrm>
            <a:off x="616527" y="4800600"/>
            <a:ext cx="3200400" cy="1905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en-US" b="1" dirty="0" err="1"/>
              <a:t>PacMan</a:t>
            </a:r>
            <a:r>
              <a:rPr lang="en-US" b="1" dirty="0"/>
              <a:t> Based</a:t>
            </a:r>
          </a:p>
          <a:p>
            <a:pPr marL="742950" lvl="1" indent="-285750">
              <a:buFont typeface="Arial" panose="020B0604020202020204" pitchFamily="34" charset="0"/>
              <a:buChar char="•"/>
            </a:pPr>
            <a:r>
              <a:rPr lang="en-US" dirty="0"/>
              <a:t>Chakra Linux</a:t>
            </a:r>
          </a:p>
          <a:p>
            <a:pPr marL="742950" lvl="1" indent="-285750">
              <a:buFont typeface="Arial" panose="020B0604020202020204" pitchFamily="34" charset="0"/>
              <a:buChar char="•"/>
            </a:pPr>
            <a:r>
              <a:rPr lang="en-US" dirty="0"/>
              <a:t>Arch  Based</a:t>
            </a:r>
          </a:p>
          <a:p>
            <a:pPr marL="1200150" lvl="2" indent="-285750">
              <a:buFont typeface="Arial" panose="020B0604020202020204" pitchFamily="34" charset="0"/>
              <a:buChar char="•"/>
            </a:pPr>
            <a:r>
              <a:rPr lang="en-US" dirty="0" err="1"/>
              <a:t>ArchBang</a:t>
            </a:r>
            <a:endParaRPr lang="en-US" dirty="0"/>
          </a:p>
          <a:p>
            <a:pPr marL="1200150" lvl="2" indent="-285750">
              <a:buFont typeface="Arial" panose="020B0604020202020204" pitchFamily="34" charset="0"/>
              <a:buChar char="•"/>
            </a:pPr>
            <a:r>
              <a:rPr lang="en-US" dirty="0" err="1"/>
              <a:t>Manjaro</a:t>
            </a:r>
            <a:endParaRPr lang="en-US" dirty="0"/>
          </a:p>
          <a:p>
            <a:pPr marL="1200150" lvl="2" indent="-285750">
              <a:buFont typeface="Arial" panose="020B0604020202020204" pitchFamily="34" charset="0"/>
              <a:buChar char="•"/>
            </a:pPr>
            <a:r>
              <a:rPr lang="en-US" dirty="0" err="1" smtClean="0"/>
              <a:t>Antergos</a:t>
            </a:r>
            <a:endParaRPr lang="en-US" dirty="0"/>
          </a:p>
        </p:txBody>
      </p:sp>
      <p:sp>
        <p:nvSpPr>
          <p:cNvPr id="9" name="Rectangle 8"/>
          <p:cNvSpPr/>
          <p:nvPr/>
        </p:nvSpPr>
        <p:spPr>
          <a:xfrm>
            <a:off x="616527" y="1593273"/>
            <a:ext cx="3200400" cy="29718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en-US" b="1" dirty="0" err="1"/>
              <a:t>Debian</a:t>
            </a:r>
            <a:r>
              <a:rPr lang="en-US" b="1" dirty="0"/>
              <a:t> Based</a:t>
            </a:r>
          </a:p>
          <a:p>
            <a:pPr marL="742950" lvl="1" indent="-285750">
              <a:buFont typeface="Arial" panose="020B0604020202020204" pitchFamily="34" charset="0"/>
              <a:buChar char="•"/>
            </a:pPr>
            <a:r>
              <a:rPr lang="en-US" dirty="0" err="1"/>
              <a:t>Knoppix</a:t>
            </a:r>
            <a:r>
              <a:rPr lang="en-US" dirty="0"/>
              <a:t> Based</a:t>
            </a:r>
          </a:p>
          <a:p>
            <a:pPr marL="1200150" lvl="2" indent="-285750">
              <a:buFont typeface="Arial" panose="020B0604020202020204" pitchFamily="34" charset="0"/>
              <a:buChar char="•"/>
            </a:pPr>
            <a:r>
              <a:rPr lang="en-US" dirty="0"/>
              <a:t>Feather Linux</a:t>
            </a:r>
          </a:p>
          <a:p>
            <a:pPr marL="1200150" lvl="2" indent="-285750">
              <a:buFont typeface="Arial" panose="020B0604020202020204" pitchFamily="34" charset="0"/>
              <a:buChar char="•"/>
            </a:pPr>
            <a:r>
              <a:rPr lang="en-US" dirty="0"/>
              <a:t>Damn Small Linux</a:t>
            </a:r>
          </a:p>
          <a:p>
            <a:pPr marL="742950" lvl="1" indent="-285750">
              <a:buFont typeface="Arial" panose="020B0604020202020204" pitchFamily="34" charset="0"/>
              <a:buChar char="•"/>
            </a:pPr>
            <a:r>
              <a:rPr lang="en-US" dirty="0"/>
              <a:t>Ubuntu Based </a:t>
            </a:r>
          </a:p>
          <a:p>
            <a:pPr marL="1200150" lvl="2" indent="-285750">
              <a:buFont typeface="Arial" panose="020B0604020202020204" pitchFamily="34" charset="0"/>
              <a:buChar char="•"/>
            </a:pPr>
            <a:r>
              <a:rPr lang="en-US" dirty="0"/>
              <a:t>Ubuntu GNOME</a:t>
            </a:r>
          </a:p>
          <a:p>
            <a:pPr marL="1200150" lvl="2" indent="-285750">
              <a:buFont typeface="Arial" panose="020B0604020202020204" pitchFamily="34" charset="0"/>
              <a:buChar char="•"/>
            </a:pPr>
            <a:r>
              <a:rPr lang="en-US" dirty="0"/>
              <a:t>Ubuntu MATE</a:t>
            </a:r>
          </a:p>
          <a:p>
            <a:pPr marL="1200150" lvl="2" indent="-285750">
              <a:buFont typeface="Arial" panose="020B0604020202020204" pitchFamily="34" charset="0"/>
              <a:buChar char="•"/>
            </a:pPr>
            <a:r>
              <a:rPr lang="en-US" dirty="0" err="1"/>
              <a:t>Lubuntu</a:t>
            </a:r>
            <a:endParaRPr lang="en-US" dirty="0"/>
          </a:p>
          <a:p>
            <a:pPr marL="1200150" lvl="2" indent="-285750">
              <a:buFont typeface="Arial" panose="020B0604020202020204" pitchFamily="34" charset="0"/>
              <a:buChar char="•"/>
            </a:pPr>
            <a:r>
              <a:rPr lang="en-US" dirty="0" err="1"/>
              <a:t>Xubuntu</a:t>
            </a:r>
            <a:endParaRPr lang="en-US" dirty="0"/>
          </a:p>
        </p:txBody>
      </p:sp>
    </p:spTree>
    <p:extLst>
      <p:ext uri="{BB962C8B-B14F-4D97-AF65-F5344CB8AC3E}">
        <p14:creationId xmlns:p14="http://schemas.microsoft.com/office/powerpoint/2010/main" val="3980597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smtClean="0"/>
              <a:t>Change Rate</a:t>
            </a:r>
            <a:endParaRPr lang="en-US" dirty="0"/>
          </a:p>
        </p:txBody>
      </p:sp>
      <p:pic>
        <p:nvPicPr>
          <p:cNvPr id="4" name="Picture 2" descr="img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24000"/>
            <a:ext cx="5334000" cy="5105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257800" y="623991"/>
            <a:ext cx="3581400" cy="6555641"/>
          </a:xfrm>
          <a:prstGeom prst="rect">
            <a:avLst/>
          </a:prstGeom>
        </p:spPr>
        <p:txBody>
          <a:bodyPr wrap="square">
            <a:spAutoFit/>
          </a:bodyPr>
          <a:lstStyle/>
          <a:p>
            <a:pPr marL="285750" indent="-285750" algn="just">
              <a:buFont typeface="Arial" panose="020B0604020202020204" pitchFamily="34" charset="0"/>
              <a:buChar char="•"/>
            </a:pPr>
            <a:r>
              <a:rPr lang="en-US" sz="2000" dirty="0">
                <a:cs typeface="Times New Roman" panose="02020603050405020304" pitchFamily="18" charset="0"/>
              </a:rPr>
              <a:t>The Linux kernel which forms the core of the Linux operating system is a result of contributions from over 1000 </a:t>
            </a:r>
            <a:r>
              <a:rPr lang="en-US" sz="2000" dirty="0" smtClean="0">
                <a:cs typeface="Times New Roman" panose="02020603050405020304" pitchFamily="18" charset="0"/>
              </a:rPr>
              <a:t>developers and </a:t>
            </a:r>
            <a:r>
              <a:rPr lang="en-US" sz="2000" dirty="0">
                <a:cs typeface="Times New Roman" panose="02020603050405020304" pitchFamily="18" charset="0"/>
              </a:rPr>
              <a:t>200 corporations</a:t>
            </a:r>
            <a:r>
              <a:rPr lang="en-US" sz="2000" dirty="0" smtClean="0">
                <a:cs typeface="Times New Roman" panose="02020603050405020304" pitchFamily="18" charset="0"/>
              </a:rPr>
              <a:t>.</a:t>
            </a:r>
          </a:p>
          <a:p>
            <a:pPr algn="just"/>
            <a:endParaRPr lang="en-US" sz="2000" dirty="0" smtClean="0">
              <a:cs typeface="Times New Roman" panose="02020603050405020304" pitchFamily="18" charset="0"/>
            </a:endParaRPr>
          </a:p>
          <a:p>
            <a:pPr marL="285750" indent="-285750" algn="just">
              <a:buFont typeface="Arial" panose="020B0604020202020204" pitchFamily="34" charset="0"/>
              <a:buChar char="•"/>
            </a:pPr>
            <a:r>
              <a:rPr lang="en-US" sz="2000" dirty="0">
                <a:cs typeface="Times New Roman" panose="02020603050405020304" pitchFamily="18" charset="0"/>
              </a:rPr>
              <a:t>The rate of change in the kernel is increasing </a:t>
            </a:r>
            <a:r>
              <a:rPr lang="en-US" sz="2000" dirty="0" smtClean="0">
                <a:cs typeface="Times New Roman" panose="02020603050405020304" pitchFamily="18" charset="0"/>
              </a:rPr>
              <a:t>rapidly.</a:t>
            </a:r>
          </a:p>
          <a:p>
            <a:pPr marL="285750" indent="-285750" algn="just">
              <a:buFont typeface="Arial" panose="020B0604020202020204" pitchFamily="34" charset="0"/>
              <a:buChar char="•"/>
            </a:pPr>
            <a:endParaRPr lang="en-US" sz="2000" dirty="0">
              <a:cs typeface="Times New Roman" panose="02020603050405020304" pitchFamily="18" charset="0"/>
            </a:endParaRPr>
          </a:p>
          <a:p>
            <a:pPr marL="285750" indent="-285750" algn="just">
              <a:buFont typeface="Arial" panose="020B0604020202020204" pitchFamily="34" charset="0"/>
              <a:buChar char="•"/>
            </a:pPr>
            <a:r>
              <a:rPr lang="en-US" sz="2000" dirty="0">
                <a:cs typeface="Times New Roman" panose="02020603050405020304" pitchFamily="18" charset="0"/>
              </a:rPr>
              <a:t>On an average there are 4 to 5 patches applied to the kernel tree per hour. </a:t>
            </a:r>
            <a:endParaRPr lang="en-US" sz="2000" dirty="0" smtClean="0">
              <a:cs typeface="Times New Roman" panose="02020603050405020304" pitchFamily="18" charset="0"/>
            </a:endParaRPr>
          </a:p>
          <a:p>
            <a:pPr marL="285750" indent="-285750" algn="just">
              <a:buFont typeface="Arial" panose="020B0604020202020204" pitchFamily="34" charset="0"/>
              <a:buChar char="•"/>
            </a:pPr>
            <a:endParaRPr lang="en-US" sz="2000" dirty="0">
              <a:cs typeface="Times New Roman" panose="02020603050405020304" pitchFamily="18" charset="0"/>
            </a:endParaRPr>
          </a:p>
          <a:p>
            <a:pPr marL="285750" indent="-285750" algn="just">
              <a:buFont typeface="Arial" panose="020B0604020202020204" pitchFamily="34" charset="0"/>
              <a:buChar char="•"/>
            </a:pPr>
            <a:r>
              <a:rPr lang="en-US" sz="2000" dirty="0">
                <a:cs typeface="Times New Roman" panose="02020603050405020304" pitchFamily="18" charset="0"/>
              </a:rPr>
              <a:t>when a new kernel is released, defects will be reported and patches will be released that contains the fix for the problem. </a:t>
            </a:r>
          </a:p>
          <a:p>
            <a:pPr algn="just"/>
            <a:endParaRPr lang="en-US" sz="2000" dirty="0">
              <a:cs typeface="Times New Roman" panose="02020603050405020304" pitchFamily="18" charset="0"/>
            </a:endParaRPr>
          </a:p>
        </p:txBody>
      </p:sp>
    </p:spTree>
    <p:extLst>
      <p:ext uri="{BB962C8B-B14F-4D97-AF65-F5344CB8AC3E}">
        <p14:creationId xmlns:p14="http://schemas.microsoft.com/office/powerpoint/2010/main" val="7720123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Development</a:t>
            </a:r>
          </a:p>
        </p:txBody>
      </p:sp>
      <p:sp>
        <p:nvSpPr>
          <p:cNvPr id="3" name="Content Placeholder 2"/>
          <p:cNvSpPr>
            <a:spLocks noGrp="1"/>
          </p:cNvSpPr>
          <p:nvPr>
            <p:ph sz="quarter" idx="1"/>
          </p:nvPr>
        </p:nvSpPr>
        <p:spPr/>
        <p:txBody>
          <a:bodyPr>
            <a:normAutofit/>
          </a:bodyPr>
          <a:lstStyle/>
          <a:p>
            <a:pPr algn="just"/>
            <a:r>
              <a:rPr lang="en-US" dirty="0">
                <a:cs typeface="Times New Roman" panose="02020603050405020304" pitchFamily="18" charset="0"/>
              </a:rPr>
              <a:t>There are over 1000 developers and 200 corporations who are sponsoring the work of the L</a:t>
            </a:r>
            <a:r>
              <a:rPr lang="en-US" dirty="0" smtClean="0">
                <a:cs typeface="Times New Roman" panose="02020603050405020304" pitchFamily="18" charset="0"/>
              </a:rPr>
              <a:t>inux </a:t>
            </a:r>
            <a:r>
              <a:rPr lang="en-US" dirty="0">
                <a:cs typeface="Times New Roman" panose="02020603050405020304" pitchFamily="18" charset="0"/>
              </a:rPr>
              <a:t>kernel development with the significant contributions being made from the individual developer community.</a:t>
            </a:r>
          </a:p>
          <a:p>
            <a:pPr algn="just"/>
            <a:endParaRPr lang="en-US" dirty="0">
              <a:cs typeface="Times New Roman" panose="02020603050405020304" pitchFamily="18" charset="0"/>
            </a:endParaRPr>
          </a:p>
          <a:p>
            <a:pPr algn="just"/>
            <a:r>
              <a:rPr lang="en-US" dirty="0" smtClean="0">
                <a:cs typeface="Times New Roman" panose="02020603050405020304" pitchFamily="18" charset="0"/>
              </a:rPr>
              <a:t>The </a:t>
            </a:r>
            <a:r>
              <a:rPr lang="en-US" dirty="0">
                <a:cs typeface="Times New Roman" panose="02020603050405020304" pitchFamily="18" charset="0"/>
              </a:rPr>
              <a:t>Pareto principle, well known as the 80-20 rule is applicable to the contributions made by developer community</a:t>
            </a:r>
            <a:r>
              <a:rPr lang="en-US" dirty="0" smtClean="0">
                <a:cs typeface="Times New Roman" panose="02020603050405020304" pitchFamily="18" charset="0"/>
              </a:rPr>
              <a:t>.</a:t>
            </a:r>
          </a:p>
          <a:p>
            <a:pPr algn="just"/>
            <a:endParaRPr lang="en-US" dirty="0" smtClean="0">
              <a:cs typeface="Times New Roman" panose="02020603050405020304" pitchFamily="18" charset="0"/>
            </a:endParaRPr>
          </a:p>
          <a:p>
            <a:pPr algn="just"/>
            <a:r>
              <a:rPr lang="en-US" dirty="0">
                <a:cs typeface="Times New Roman" panose="02020603050405020304" pitchFamily="18" charset="0"/>
              </a:rPr>
              <a:t>The snapshot shows the top 10 contributors making 70% of the total changes to the kernel</a:t>
            </a:r>
          </a:p>
          <a:p>
            <a:pPr algn="just"/>
            <a:endParaRPr lang="en-US" dirty="0">
              <a:cs typeface="Times New Roman" panose="02020603050405020304" pitchFamily="18" charset="0"/>
            </a:endParaRPr>
          </a:p>
          <a:p>
            <a:pPr algn="just"/>
            <a:endParaRPr lang="en-US" dirty="0">
              <a:cs typeface="Times New Roman" panose="02020603050405020304" pitchFamily="18" charset="0"/>
            </a:endParaRPr>
          </a:p>
          <a:p>
            <a:pPr algn="just"/>
            <a:endParaRPr lang="en-US" dirty="0">
              <a:cs typeface="Times New Roman" panose="02020603050405020304" pitchFamily="18" charset="0"/>
            </a:endParaRPr>
          </a:p>
          <a:p>
            <a:pPr algn="just"/>
            <a:endParaRPr lang="en-US" dirty="0">
              <a:cs typeface="Times New Roman" panose="02020603050405020304" pitchFamily="18" charset="0"/>
            </a:endParaRPr>
          </a:p>
          <a:p>
            <a:pPr algn="just"/>
            <a:endParaRPr lang="en-US" dirty="0">
              <a:cs typeface="Times New Roman" panose="02020603050405020304" pitchFamily="18" charset="0"/>
            </a:endParaRPr>
          </a:p>
          <a:p>
            <a:endParaRPr lang="en-US" dirty="0"/>
          </a:p>
        </p:txBody>
      </p:sp>
    </p:spTree>
    <p:extLst>
      <p:ext uri="{BB962C8B-B14F-4D97-AF65-F5344CB8AC3E}">
        <p14:creationId xmlns:p14="http://schemas.microsoft.com/office/powerpoint/2010/main" val="817727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Development</a:t>
            </a:r>
          </a:p>
        </p:txBody>
      </p:sp>
      <p:sp>
        <p:nvSpPr>
          <p:cNvPr id="3" name="Content Placeholder 2"/>
          <p:cNvSpPr>
            <a:spLocks noGrp="1"/>
          </p:cNvSpPr>
          <p:nvPr>
            <p:ph sz="quarter" idx="1"/>
          </p:nvPr>
        </p:nvSpPr>
        <p:spPr/>
        <p:txBody>
          <a:bodyPr/>
          <a:lstStyle/>
          <a:p>
            <a:pPr algn="just"/>
            <a:r>
              <a:rPr lang="en-US" dirty="0" smtClean="0">
                <a:cs typeface="Times New Roman" panose="02020603050405020304" pitchFamily="18" charset="0"/>
              </a:rPr>
              <a:t>The </a:t>
            </a:r>
            <a:r>
              <a:rPr lang="en-US" dirty="0">
                <a:cs typeface="Times New Roman" panose="02020603050405020304" pitchFamily="18" charset="0"/>
              </a:rPr>
              <a:t>“None” category represent individuals that are doing the kernel development work on their own interest without the financial benefit from any organization. </a:t>
            </a:r>
          </a:p>
          <a:p>
            <a:pPr algn="just"/>
            <a:endParaRPr lang="en-US" dirty="0">
              <a:cs typeface="Times New Roman" panose="02020603050405020304" pitchFamily="18" charset="0"/>
            </a:endParaRPr>
          </a:p>
          <a:p>
            <a:pPr algn="just"/>
            <a:r>
              <a:rPr lang="en-US" dirty="0">
                <a:cs typeface="Times New Roman" panose="02020603050405020304" pitchFamily="18" charset="0"/>
              </a:rPr>
              <a:t>The “Unknown” category represents developers whose corporate affiliation cannot be determined.</a:t>
            </a:r>
          </a:p>
          <a:p>
            <a:endParaRPr lang="en-US" dirty="0"/>
          </a:p>
        </p:txBody>
      </p:sp>
    </p:spTree>
    <p:extLst>
      <p:ext uri="{BB962C8B-B14F-4D97-AF65-F5344CB8AC3E}">
        <p14:creationId xmlns:p14="http://schemas.microsoft.com/office/powerpoint/2010/main" val="3459569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a:t>
            </a:r>
            <a:endParaRPr lang="en-US" dirty="0"/>
          </a:p>
        </p:txBody>
      </p:sp>
      <p:sp>
        <p:nvSpPr>
          <p:cNvPr id="3" name="Content Placeholder 2"/>
          <p:cNvSpPr>
            <a:spLocks noGrp="1"/>
          </p:cNvSpPr>
          <p:nvPr>
            <p:ph sz="quarter" idx="1"/>
          </p:nvPr>
        </p:nvSpPr>
        <p:spPr/>
        <p:txBody>
          <a:bodyPr/>
          <a:lstStyle/>
          <a:p>
            <a:r>
              <a:rPr lang="en-US" dirty="0"/>
              <a:t>Linux is an operating system based on </a:t>
            </a:r>
            <a:r>
              <a:rPr lang="en-US" dirty="0" smtClean="0"/>
              <a:t>UNIX.</a:t>
            </a:r>
          </a:p>
          <a:p>
            <a:r>
              <a:rPr lang="en-US" dirty="0" smtClean="0"/>
              <a:t>It </a:t>
            </a:r>
            <a:r>
              <a:rPr lang="en-US" dirty="0"/>
              <a:t>was first introduced by Linus Torvalds. </a:t>
            </a:r>
            <a:endParaRPr lang="en-US" dirty="0" smtClean="0"/>
          </a:p>
          <a:p>
            <a:r>
              <a:rPr lang="en-US" dirty="0" smtClean="0"/>
              <a:t>It </a:t>
            </a:r>
            <a:r>
              <a:rPr lang="en-US" dirty="0"/>
              <a:t>is based on the Linux Kernel, and can run on different hardware platforms manufactured by </a:t>
            </a:r>
            <a:r>
              <a:rPr lang="en-US" dirty="0" smtClean="0"/>
              <a:t>Intel, </a:t>
            </a:r>
            <a:r>
              <a:rPr lang="en-US" dirty="0"/>
              <a:t>HP, IBM, SPARC and Motorola. </a:t>
            </a:r>
            <a:endParaRPr lang="en-US" dirty="0" smtClean="0"/>
          </a:p>
          <a:p>
            <a:r>
              <a:rPr lang="en-US" dirty="0" smtClean="0"/>
              <a:t>Another </a:t>
            </a:r>
            <a:r>
              <a:rPr lang="en-US" dirty="0"/>
              <a:t>popular element in Linux is its mascot, a penguin figure named Tux.</a:t>
            </a:r>
          </a:p>
          <a:p>
            <a:endParaRPr lang="en-US" dirty="0"/>
          </a:p>
        </p:txBody>
      </p:sp>
      <p:pic>
        <p:nvPicPr>
          <p:cNvPr id="1026" name="Picture 2" descr="C:\Users\sanwarul\Desktop\220px-Tu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4648200"/>
            <a:ext cx="2095500"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9872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r>
              <a:rPr lang="en-US" dirty="0" smtClean="0"/>
              <a:t>Kernel Development</a:t>
            </a:r>
            <a:endParaRPr lang="en-US" dirty="0"/>
          </a:p>
        </p:txBody>
      </p:sp>
      <p:pic>
        <p:nvPicPr>
          <p:cNvPr id="5" name="Picture 2" descr="img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70104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6358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Dominance in the Industry</a:t>
            </a:r>
          </a:p>
        </p:txBody>
      </p:sp>
      <p:sp>
        <p:nvSpPr>
          <p:cNvPr id="3" name="Content Placeholder 2"/>
          <p:cNvSpPr>
            <a:spLocks noGrp="1"/>
          </p:cNvSpPr>
          <p:nvPr>
            <p:ph sz="quarter" idx="1"/>
          </p:nvPr>
        </p:nvSpPr>
        <p:spPr/>
        <p:txBody>
          <a:bodyPr>
            <a:normAutofit/>
          </a:bodyPr>
          <a:lstStyle/>
          <a:p>
            <a:pPr algn="just"/>
            <a:r>
              <a:rPr lang="en-US" dirty="0">
                <a:cs typeface="Times New Roman" panose="02020603050405020304" pitchFamily="18" charset="0"/>
              </a:rPr>
              <a:t>The Linux operating system is one of the largest and most successful open source projects that has proven open source development model is effective. </a:t>
            </a:r>
          </a:p>
          <a:p>
            <a:pPr algn="just"/>
            <a:endParaRPr lang="en-US" dirty="0">
              <a:cs typeface="Times New Roman" panose="02020603050405020304" pitchFamily="18" charset="0"/>
            </a:endParaRPr>
          </a:p>
          <a:p>
            <a:pPr algn="just"/>
            <a:r>
              <a:rPr lang="en-US" dirty="0" smtClean="0">
                <a:cs typeface="Times New Roman" panose="02020603050405020304" pitchFamily="18" charset="0"/>
              </a:rPr>
              <a:t>The large number of </a:t>
            </a:r>
            <a:r>
              <a:rPr lang="en-US" dirty="0">
                <a:cs typeface="Times New Roman" panose="02020603050405020304" pitchFamily="18" charset="0"/>
              </a:rPr>
              <a:t>developers contributing towards the improvement of Linux and the rate at which changes are incorporated is remarkable in the technological realm</a:t>
            </a:r>
            <a:r>
              <a:rPr lang="en-US" dirty="0" smtClean="0">
                <a:cs typeface="Times New Roman" panose="02020603050405020304" pitchFamily="18" charset="0"/>
              </a:rPr>
              <a:t>.</a:t>
            </a:r>
          </a:p>
          <a:p>
            <a:pPr algn="just"/>
            <a:endParaRPr lang="en-US" dirty="0" smtClean="0">
              <a:cs typeface="Times New Roman" panose="02020603050405020304" pitchFamily="18" charset="0"/>
            </a:endParaRPr>
          </a:p>
          <a:p>
            <a:pPr algn="just"/>
            <a:r>
              <a:rPr lang="en-US" dirty="0">
                <a:cs typeface="Times New Roman" panose="02020603050405020304" pitchFamily="18" charset="0"/>
              </a:rPr>
              <a:t>Linux is no more limited to being a desktop operating system. </a:t>
            </a:r>
          </a:p>
          <a:p>
            <a:pPr algn="just"/>
            <a:endParaRPr lang="en-US" dirty="0">
              <a:cs typeface="Times New Roman" panose="02020603050405020304" pitchFamily="18" charset="0"/>
            </a:endParaRPr>
          </a:p>
          <a:p>
            <a:endParaRPr lang="en-US" dirty="0"/>
          </a:p>
        </p:txBody>
      </p:sp>
    </p:spTree>
    <p:extLst>
      <p:ext uri="{BB962C8B-B14F-4D97-AF65-F5344CB8AC3E}">
        <p14:creationId xmlns:p14="http://schemas.microsoft.com/office/powerpoint/2010/main" val="20514623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Dominance in the Industry</a:t>
            </a:r>
          </a:p>
        </p:txBody>
      </p:sp>
      <p:sp>
        <p:nvSpPr>
          <p:cNvPr id="3" name="Content Placeholder 2"/>
          <p:cNvSpPr>
            <a:spLocks noGrp="1"/>
          </p:cNvSpPr>
          <p:nvPr>
            <p:ph sz="quarter" idx="1"/>
          </p:nvPr>
        </p:nvSpPr>
        <p:spPr/>
        <p:txBody>
          <a:bodyPr/>
          <a:lstStyle/>
          <a:p>
            <a:pPr algn="just"/>
            <a:r>
              <a:rPr lang="en-US" dirty="0">
                <a:cs typeface="Times New Roman" panose="02020603050405020304" pitchFamily="18" charset="0"/>
              </a:rPr>
              <a:t>It has made its way to the production environment across multiple industry verticals like Chemical and Petroleum, Education, Finance and so on.</a:t>
            </a:r>
          </a:p>
          <a:p>
            <a:pPr algn="just"/>
            <a:endParaRPr lang="en-US" dirty="0">
              <a:cs typeface="Times New Roman" panose="02020603050405020304" pitchFamily="18" charset="0"/>
            </a:endParaRPr>
          </a:p>
          <a:p>
            <a:pPr algn="just"/>
            <a:r>
              <a:rPr lang="en-US" dirty="0" smtClean="0">
                <a:cs typeface="Times New Roman" panose="02020603050405020304" pitchFamily="18" charset="0"/>
              </a:rPr>
              <a:t>The </a:t>
            </a:r>
            <a:r>
              <a:rPr lang="en-US" dirty="0">
                <a:cs typeface="Times New Roman" panose="02020603050405020304" pitchFamily="18" charset="0"/>
              </a:rPr>
              <a:t>data (shown below) from Top500.org which shows the dominance of Linux in the Super Computing industry.</a:t>
            </a:r>
          </a:p>
          <a:p>
            <a:pPr algn="just"/>
            <a:endParaRPr lang="en-US" dirty="0">
              <a:cs typeface="Times New Roman" panose="02020603050405020304" pitchFamily="18" charset="0"/>
            </a:endParaRPr>
          </a:p>
          <a:p>
            <a:endParaRPr lang="en-US" dirty="0"/>
          </a:p>
        </p:txBody>
      </p:sp>
    </p:spTree>
    <p:extLst>
      <p:ext uri="{BB962C8B-B14F-4D97-AF65-F5344CB8AC3E}">
        <p14:creationId xmlns:p14="http://schemas.microsoft.com/office/powerpoint/2010/main" val="4461016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smtClean="0"/>
              <a:t>Linux Dominance in the Industry</a:t>
            </a:r>
            <a:endParaRPr lang="en-US" dirty="0"/>
          </a:p>
        </p:txBody>
      </p:sp>
      <p:pic>
        <p:nvPicPr>
          <p:cNvPr id="5" name="Picture 2" descr="img4"/>
          <p:cNvPicPr>
            <a:picLocks noChangeAspect="1" noChangeArrowheads="1"/>
          </p:cNvPicPr>
          <p:nvPr/>
        </p:nvPicPr>
        <p:blipFill rotWithShape="1">
          <a:blip r:embed="rId2">
            <a:extLst>
              <a:ext uri="{28A0092B-C50C-407E-A947-70E740481C1C}">
                <a14:useLocalDpi xmlns:a14="http://schemas.microsoft.com/office/drawing/2010/main" val="0"/>
              </a:ext>
            </a:extLst>
          </a:blip>
          <a:srcRect t="34317" b="21347"/>
          <a:stretch/>
        </p:blipFill>
        <p:spPr bwMode="auto">
          <a:xfrm>
            <a:off x="304800" y="1932708"/>
            <a:ext cx="8077200" cy="408709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09600" y="3048000"/>
            <a:ext cx="1266693" cy="646331"/>
          </a:xfrm>
          <a:prstGeom prst="rect">
            <a:avLst/>
          </a:prstGeom>
          <a:noFill/>
        </p:spPr>
        <p:txBody>
          <a:bodyPr wrap="none" rtlCol="0">
            <a:spAutoFit/>
          </a:bodyPr>
          <a:lstStyle/>
          <a:p>
            <a:r>
              <a:rPr lang="en-US" dirty="0" smtClean="0"/>
              <a:t>June 2011 </a:t>
            </a:r>
          </a:p>
          <a:p>
            <a:r>
              <a:rPr lang="en-US" dirty="0" smtClean="0"/>
              <a:t>Results</a:t>
            </a:r>
            <a:endParaRPr lang="en-US" dirty="0"/>
          </a:p>
        </p:txBody>
      </p:sp>
    </p:spTree>
    <p:extLst>
      <p:ext uri="{BB962C8B-B14F-4D97-AF65-F5344CB8AC3E}">
        <p14:creationId xmlns:p14="http://schemas.microsoft.com/office/powerpoint/2010/main" val="2029542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Linux </a:t>
            </a:r>
            <a:r>
              <a:rPr lang="en-US" dirty="0"/>
              <a:t>A</a:t>
            </a:r>
            <a:r>
              <a:rPr lang="en-US" dirty="0" smtClean="0"/>
              <a:t>nd Unix</a:t>
            </a:r>
            <a:endParaRPr lang="en-US" dirty="0"/>
          </a:p>
        </p:txBody>
      </p:sp>
      <p:sp>
        <p:nvSpPr>
          <p:cNvPr id="3" name="Content Placeholder 2"/>
          <p:cNvSpPr>
            <a:spLocks noGrp="1"/>
          </p:cNvSpPr>
          <p:nvPr>
            <p:ph sz="quarter" idx="1"/>
          </p:nvPr>
        </p:nvSpPr>
        <p:spPr/>
        <p:txBody>
          <a:bodyPr/>
          <a:lstStyle/>
          <a:p>
            <a:r>
              <a:rPr lang="en-US" dirty="0"/>
              <a:t>Unix originally began as a </a:t>
            </a:r>
            <a:r>
              <a:rPr lang="en-US" dirty="0" smtClean="0"/>
              <a:t>proprietary </a:t>
            </a:r>
            <a:r>
              <a:rPr lang="en-US" dirty="0"/>
              <a:t>operating system from Bell Laboratories, which later on spawned into different commercial versions. </a:t>
            </a:r>
            <a:endParaRPr lang="en-US" dirty="0" smtClean="0"/>
          </a:p>
          <a:p>
            <a:r>
              <a:rPr lang="en-US" dirty="0" smtClean="0"/>
              <a:t>On </a:t>
            </a:r>
            <a:r>
              <a:rPr lang="en-US" dirty="0"/>
              <a:t>the other hand, Linux is free, open source and intended as a </a:t>
            </a:r>
            <a:r>
              <a:rPr lang="en-US" dirty="0" smtClean="0"/>
              <a:t>non-proprietary </a:t>
            </a:r>
            <a:r>
              <a:rPr lang="en-US" dirty="0"/>
              <a:t>operating system for the masses.</a:t>
            </a:r>
          </a:p>
          <a:p>
            <a:endParaRPr lang="en-US" dirty="0"/>
          </a:p>
        </p:txBody>
      </p:sp>
    </p:spTree>
    <p:extLst>
      <p:ext uri="{BB962C8B-B14F-4D97-AF65-F5344CB8AC3E}">
        <p14:creationId xmlns:p14="http://schemas.microsoft.com/office/powerpoint/2010/main" val="36625556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Linux And Unix</a:t>
            </a:r>
          </a:p>
        </p:txBody>
      </p:sp>
      <p:sp>
        <p:nvSpPr>
          <p:cNvPr id="3" name="Content Placeholder 2"/>
          <p:cNvSpPr>
            <a:spLocks noGrp="1"/>
          </p:cNvSpPr>
          <p:nvPr>
            <p:ph sz="quarter" idx="1"/>
          </p:nvPr>
        </p:nvSpPr>
        <p:spPr/>
        <p:txBody>
          <a:bodyPr>
            <a:normAutofit/>
          </a:bodyPr>
          <a:lstStyle/>
          <a:p>
            <a:r>
              <a:rPr lang="en-US" b="1" dirty="0" smtClean="0"/>
              <a:t>License &amp; Cost</a:t>
            </a:r>
            <a:endParaRPr lang="en-US" b="1" dirty="0"/>
          </a:p>
          <a:p>
            <a:pPr lvl="1"/>
            <a:r>
              <a:rPr lang="en-US" dirty="0" smtClean="0"/>
              <a:t>Linux </a:t>
            </a:r>
            <a:r>
              <a:rPr lang="en-US" dirty="0"/>
              <a:t>is </a:t>
            </a:r>
            <a:r>
              <a:rPr lang="en-US" dirty="0" smtClean="0"/>
              <a:t>Free. You </a:t>
            </a:r>
            <a:r>
              <a:rPr lang="en-US" dirty="0"/>
              <a:t>can download it from the Internet or redistribute it under GNU licenses. You will see the best community support for Linux. Most UNIX like operating systems are not free (but this is changing fast, for example </a:t>
            </a:r>
            <a:r>
              <a:rPr lang="en-US" dirty="0" err="1"/>
              <a:t>OpenSolaris</a:t>
            </a:r>
            <a:r>
              <a:rPr lang="en-US" dirty="0"/>
              <a:t> UNIX</a:t>
            </a:r>
            <a:r>
              <a:rPr lang="en-US" dirty="0" smtClean="0"/>
              <a:t>).</a:t>
            </a:r>
          </a:p>
          <a:p>
            <a:r>
              <a:rPr lang="en-US" dirty="0"/>
              <a:t> </a:t>
            </a:r>
            <a:r>
              <a:rPr lang="en-US" b="1" dirty="0" smtClean="0"/>
              <a:t>Security Firewall Software</a:t>
            </a:r>
          </a:p>
          <a:p>
            <a:pPr lvl="1"/>
            <a:r>
              <a:rPr lang="en-US" dirty="0" smtClean="0"/>
              <a:t>Linux </a:t>
            </a:r>
            <a:r>
              <a:rPr lang="en-US" dirty="0"/>
              <a:t>comes with open source </a:t>
            </a:r>
            <a:r>
              <a:rPr lang="en-US" dirty="0" err="1"/>
              <a:t>netfilter</a:t>
            </a:r>
            <a:r>
              <a:rPr lang="en-US" dirty="0"/>
              <a:t>/</a:t>
            </a:r>
            <a:r>
              <a:rPr lang="en-US" dirty="0" err="1"/>
              <a:t>iptables</a:t>
            </a:r>
            <a:r>
              <a:rPr lang="en-US" dirty="0"/>
              <a:t> based firewall tool to protect your server and desktop from the crackers and hackers. UNIX operating systems comes with its own firewall product (for example Solaris UNIX comes with </a:t>
            </a:r>
            <a:r>
              <a:rPr lang="en-US" dirty="0" err="1"/>
              <a:t>ipfilter</a:t>
            </a:r>
            <a:r>
              <a:rPr lang="en-US" dirty="0"/>
              <a:t> based firewall) or you need to purchase a 3rd party software such as Checkpoint UNIX firewall.</a:t>
            </a:r>
          </a:p>
        </p:txBody>
      </p:sp>
    </p:spTree>
    <p:extLst>
      <p:ext uri="{BB962C8B-B14F-4D97-AF65-F5344CB8AC3E}">
        <p14:creationId xmlns:p14="http://schemas.microsoft.com/office/powerpoint/2010/main" val="8119672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Linux And Unix</a:t>
            </a:r>
          </a:p>
        </p:txBody>
      </p:sp>
      <p:sp>
        <p:nvSpPr>
          <p:cNvPr id="3" name="Content Placeholder 2"/>
          <p:cNvSpPr>
            <a:spLocks noGrp="1"/>
          </p:cNvSpPr>
          <p:nvPr>
            <p:ph sz="quarter" idx="1"/>
          </p:nvPr>
        </p:nvSpPr>
        <p:spPr/>
        <p:txBody>
          <a:bodyPr>
            <a:normAutofit/>
          </a:bodyPr>
          <a:lstStyle/>
          <a:p>
            <a:r>
              <a:rPr lang="en-US" b="1" dirty="0"/>
              <a:t>File Systems</a:t>
            </a:r>
          </a:p>
          <a:p>
            <a:pPr lvl="1"/>
            <a:r>
              <a:rPr lang="en-US" dirty="0"/>
              <a:t>Linux by default supports and use ext3 or ext4 file systems.</a:t>
            </a:r>
          </a:p>
          <a:p>
            <a:pPr lvl="1"/>
            <a:r>
              <a:rPr lang="en-US" dirty="0"/>
              <a:t>UNIX comes with various file systems such as </a:t>
            </a:r>
            <a:r>
              <a:rPr lang="en-US" dirty="0" err="1"/>
              <a:t>jfs</a:t>
            </a:r>
            <a:r>
              <a:rPr lang="en-US" dirty="0"/>
              <a:t>, </a:t>
            </a:r>
            <a:r>
              <a:rPr lang="en-US" dirty="0" err="1"/>
              <a:t>gpfs</a:t>
            </a:r>
            <a:r>
              <a:rPr lang="en-US" dirty="0"/>
              <a:t> (AIX), </a:t>
            </a:r>
            <a:r>
              <a:rPr lang="en-US" dirty="0" err="1"/>
              <a:t>jfs</a:t>
            </a:r>
            <a:r>
              <a:rPr lang="en-US" dirty="0"/>
              <a:t>, </a:t>
            </a:r>
            <a:r>
              <a:rPr lang="en-US" dirty="0" err="1"/>
              <a:t>gpfs</a:t>
            </a:r>
            <a:r>
              <a:rPr lang="en-US" dirty="0"/>
              <a:t> (HP-UX), </a:t>
            </a:r>
            <a:r>
              <a:rPr lang="en-US" dirty="0" err="1"/>
              <a:t>jfs</a:t>
            </a:r>
            <a:r>
              <a:rPr lang="en-US" dirty="0"/>
              <a:t>, </a:t>
            </a:r>
            <a:r>
              <a:rPr lang="en-US" dirty="0" err="1"/>
              <a:t>gpfs</a:t>
            </a:r>
            <a:r>
              <a:rPr lang="en-US" dirty="0"/>
              <a:t> (Solaris</a:t>
            </a:r>
            <a:r>
              <a:rPr lang="en-US" dirty="0" smtClean="0"/>
              <a:t>).</a:t>
            </a:r>
          </a:p>
          <a:p>
            <a:endParaRPr lang="en-US" dirty="0"/>
          </a:p>
          <a:p>
            <a:r>
              <a:rPr lang="en-US" b="1" dirty="0"/>
              <a:t>UNIX Operating System </a:t>
            </a:r>
            <a:r>
              <a:rPr lang="en-US" b="1" dirty="0" smtClean="0"/>
              <a:t>Names</a:t>
            </a:r>
            <a:endParaRPr lang="en-US" dirty="0"/>
          </a:p>
          <a:p>
            <a:pPr lvl="1"/>
            <a:r>
              <a:rPr lang="en-US" dirty="0"/>
              <a:t>HP-UX</a:t>
            </a:r>
          </a:p>
          <a:p>
            <a:pPr lvl="1"/>
            <a:r>
              <a:rPr lang="en-US" dirty="0"/>
              <a:t>IBM AIX</a:t>
            </a:r>
          </a:p>
          <a:p>
            <a:pPr lvl="1"/>
            <a:r>
              <a:rPr lang="en-US" dirty="0"/>
              <a:t>Sun </a:t>
            </a:r>
            <a:r>
              <a:rPr lang="en-US" dirty="0" err="1"/>
              <a:t>Solairs</a:t>
            </a:r>
            <a:endParaRPr lang="en-US" dirty="0"/>
          </a:p>
          <a:p>
            <a:pPr lvl="1"/>
            <a:r>
              <a:rPr lang="en-US" dirty="0"/>
              <a:t>Mac OS X</a:t>
            </a:r>
          </a:p>
          <a:p>
            <a:pPr lvl="1"/>
            <a:r>
              <a:rPr lang="en-US" dirty="0"/>
              <a:t>IRIX</a:t>
            </a:r>
          </a:p>
          <a:p>
            <a:endParaRPr lang="en-US" dirty="0"/>
          </a:p>
        </p:txBody>
      </p:sp>
    </p:spTree>
    <p:extLst>
      <p:ext uri="{BB962C8B-B14F-4D97-AF65-F5344CB8AC3E}">
        <p14:creationId xmlns:p14="http://schemas.microsoft.com/office/powerpoint/2010/main" val="34465507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Linux And Unix</a:t>
            </a:r>
          </a:p>
        </p:txBody>
      </p:sp>
      <p:sp>
        <p:nvSpPr>
          <p:cNvPr id="3" name="Content Placeholder 2"/>
          <p:cNvSpPr>
            <a:spLocks noGrp="1"/>
          </p:cNvSpPr>
          <p:nvPr>
            <p:ph sz="quarter" idx="1"/>
          </p:nvPr>
        </p:nvSpPr>
        <p:spPr/>
        <p:txBody>
          <a:bodyPr/>
          <a:lstStyle/>
          <a:p>
            <a:r>
              <a:rPr lang="en-US" b="1" dirty="0"/>
              <a:t>Linux Distribution (Operating System) Names</a:t>
            </a:r>
          </a:p>
          <a:p>
            <a:pPr lvl="1"/>
            <a:r>
              <a:rPr lang="en-US" dirty="0" err="1" smtClean="0"/>
              <a:t>Redhat</a:t>
            </a:r>
            <a:r>
              <a:rPr lang="en-US" dirty="0" smtClean="0"/>
              <a:t> </a:t>
            </a:r>
            <a:r>
              <a:rPr lang="en-US" dirty="0"/>
              <a:t>Enterprise Linux</a:t>
            </a:r>
          </a:p>
          <a:p>
            <a:pPr lvl="1"/>
            <a:r>
              <a:rPr lang="en-US" dirty="0"/>
              <a:t>Fedora Linux</a:t>
            </a:r>
          </a:p>
          <a:p>
            <a:pPr lvl="1"/>
            <a:r>
              <a:rPr lang="en-US" dirty="0" err="1"/>
              <a:t>Debian</a:t>
            </a:r>
            <a:r>
              <a:rPr lang="en-US" dirty="0"/>
              <a:t> Linux</a:t>
            </a:r>
          </a:p>
          <a:p>
            <a:pPr lvl="1"/>
            <a:r>
              <a:rPr lang="en-US" dirty="0" err="1"/>
              <a:t>Suse</a:t>
            </a:r>
            <a:r>
              <a:rPr lang="en-US" dirty="0"/>
              <a:t> Enterprise Linux</a:t>
            </a:r>
          </a:p>
          <a:p>
            <a:pPr lvl="1"/>
            <a:r>
              <a:rPr lang="en-US" dirty="0"/>
              <a:t>Ubuntu Linux</a:t>
            </a:r>
          </a:p>
          <a:p>
            <a:endParaRPr lang="en-US" dirty="0"/>
          </a:p>
        </p:txBody>
      </p:sp>
    </p:spTree>
    <p:extLst>
      <p:ext uri="{BB962C8B-B14F-4D97-AF65-F5344CB8AC3E}">
        <p14:creationId xmlns:p14="http://schemas.microsoft.com/office/powerpoint/2010/main" val="5037648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Things Between Linux &amp; UNIX</a:t>
            </a:r>
            <a:br>
              <a:rPr lang="en-US" dirty="0"/>
            </a:br>
            <a:endParaRPr lang="en-US" dirty="0"/>
          </a:p>
        </p:txBody>
      </p:sp>
      <p:sp>
        <p:nvSpPr>
          <p:cNvPr id="3" name="Content Placeholder 2"/>
          <p:cNvSpPr>
            <a:spLocks noGrp="1"/>
          </p:cNvSpPr>
          <p:nvPr>
            <p:ph sz="quarter" idx="1"/>
          </p:nvPr>
        </p:nvSpPr>
        <p:spPr/>
        <p:txBody>
          <a:bodyPr/>
          <a:lstStyle/>
          <a:p>
            <a:pPr marL="0" indent="0">
              <a:buNone/>
            </a:pPr>
            <a:r>
              <a:rPr lang="en-US" dirty="0"/>
              <a:t>Both share many common applications such as:</a:t>
            </a:r>
            <a:endParaRPr lang="en-US" dirty="0" smtClean="0"/>
          </a:p>
          <a:p>
            <a:r>
              <a:rPr lang="en-US" dirty="0" smtClean="0"/>
              <a:t>GUI (</a:t>
            </a:r>
            <a:r>
              <a:rPr lang="en-US" dirty="0"/>
              <a:t>KDE, Gnome)</a:t>
            </a:r>
          </a:p>
          <a:p>
            <a:r>
              <a:rPr lang="en-US" dirty="0"/>
              <a:t>Shells (</a:t>
            </a:r>
            <a:r>
              <a:rPr lang="en-US" dirty="0" err="1"/>
              <a:t>ksh</a:t>
            </a:r>
            <a:r>
              <a:rPr lang="en-US" dirty="0"/>
              <a:t>, </a:t>
            </a:r>
            <a:r>
              <a:rPr lang="en-US" dirty="0" err="1"/>
              <a:t>csh</a:t>
            </a:r>
            <a:r>
              <a:rPr lang="en-US" dirty="0"/>
              <a:t>, bash)</a:t>
            </a:r>
          </a:p>
          <a:p>
            <a:r>
              <a:rPr lang="en-US" dirty="0"/>
              <a:t>Various office applications such as OpenOffice.org</a:t>
            </a:r>
          </a:p>
          <a:p>
            <a:r>
              <a:rPr lang="en-US" dirty="0"/>
              <a:t>Development tools </a:t>
            </a:r>
            <a:r>
              <a:rPr lang="en-US" dirty="0" smtClean="0"/>
              <a:t>(GNU </a:t>
            </a:r>
            <a:r>
              <a:rPr lang="en-US" dirty="0"/>
              <a:t>c/</a:t>
            </a:r>
            <a:r>
              <a:rPr lang="en-US" dirty="0" err="1"/>
              <a:t>c++</a:t>
            </a:r>
            <a:r>
              <a:rPr lang="en-US" dirty="0"/>
              <a:t> compilers)</a:t>
            </a:r>
          </a:p>
          <a:p>
            <a:endParaRPr lang="en-US" dirty="0"/>
          </a:p>
        </p:txBody>
      </p:sp>
    </p:spTree>
    <p:extLst>
      <p:ext uri="{BB962C8B-B14F-4D97-AF65-F5344CB8AC3E}">
        <p14:creationId xmlns:p14="http://schemas.microsoft.com/office/powerpoint/2010/main" val="39469958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Change Permissions</a:t>
            </a:r>
            <a:endParaRPr lang="en-US" dirty="0"/>
          </a:p>
        </p:txBody>
      </p:sp>
      <p:sp>
        <p:nvSpPr>
          <p:cNvPr id="3" name="Content Placeholder 2"/>
          <p:cNvSpPr>
            <a:spLocks noGrp="1"/>
          </p:cNvSpPr>
          <p:nvPr>
            <p:ph sz="quarter" idx="1"/>
          </p:nvPr>
        </p:nvSpPr>
        <p:spPr/>
        <p:txBody>
          <a:bodyPr/>
          <a:lstStyle/>
          <a:p>
            <a:r>
              <a:rPr lang="en-US" dirty="0"/>
              <a:t>Assuming you are the system administrator or the owner of a file or directory, you can grant permission using the </a:t>
            </a:r>
            <a:r>
              <a:rPr lang="en-US" dirty="0" err="1"/>
              <a:t>chmod</a:t>
            </a:r>
            <a:r>
              <a:rPr lang="en-US" dirty="0"/>
              <a:t> command. </a:t>
            </a:r>
            <a:endParaRPr lang="en-US" dirty="0" smtClean="0"/>
          </a:p>
          <a:p>
            <a:r>
              <a:rPr lang="en-US" dirty="0" smtClean="0"/>
              <a:t>Use </a:t>
            </a:r>
            <a:r>
              <a:rPr lang="en-US" dirty="0"/>
              <a:t>+ symbol to add permission or – symbol to deny permission, along with any of the following letters: u (user), g (group), o (others), a (all), r (read), w (write) and x (execute). </a:t>
            </a:r>
            <a:endParaRPr lang="en-US" dirty="0" smtClean="0"/>
          </a:p>
          <a:p>
            <a:r>
              <a:rPr lang="en-US" dirty="0" smtClean="0"/>
              <a:t>For </a:t>
            </a:r>
            <a:r>
              <a:rPr lang="en-US" dirty="0"/>
              <a:t>example the command </a:t>
            </a:r>
            <a:r>
              <a:rPr lang="en-US" dirty="0" err="1"/>
              <a:t>chmod</a:t>
            </a:r>
            <a:r>
              <a:rPr lang="en-US" dirty="0"/>
              <a:t> </a:t>
            </a:r>
            <a:r>
              <a:rPr lang="en-US" dirty="0" err="1"/>
              <a:t>go+rw</a:t>
            </a:r>
            <a:r>
              <a:rPr lang="en-US" dirty="0"/>
              <a:t> FILE1.TXT grants read and write access to the file FILE1.TXT, which is assigned to groups and others.</a:t>
            </a:r>
          </a:p>
          <a:p>
            <a:endParaRPr lang="en-US" dirty="0"/>
          </a:p>
        </p:txBody>
      </p:sp>
    </p:spTree>
    <p:extLst>
      <p:ext uri="{BB962C8B-B14F-4D97-AF65-F5344CB8AC3E}">
        <p14:creationId xmlns:p14="http://schemas.microsoft.com/office/powerpoint/2010/main" val="3569279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lstStyle/>
          <a:p>
            <a:r>
              <a:rPr lang="en-US" dirty="0" smtClean="0"/>
              <a:t>Linux History</a:t>
            </a:r>
            <a:endParaRPr lang="en-US" dirty="0"/>
          </a:p>
        </p:txBody>
      </p:sp>
      <p:sp>
        <p:nvSpPr>
          <p:cNvPr id="3" name="Content Placeholder 2"/>
          <p:cNvSpPr>
            <a:spLocks noGrp="1"/>
          </p:cNvSpPr>
          <p:nvPr>
            <p:ph idx="1"/>
          </p:nvPr>
        </p:nvSpPr>
        <p:spPr>
          <a:xfrm>
            <a:off x="457200" y="1389888"/>
            <a:ext cx="8229600" cy="5010912"/>
          </a:xfrm>
        </p:spPr>
        <p:txBody>
          <a:bodyPr>
            <a:noAutofit/>
          </a:bodyPr>
          <a:lstStyle/>
          <a:p>
            <a:pPr algn="just"/>
            <a:r>
              <a:rPr lang="en-US" dirty="0" smtClean="0">
                <a:cs typeface="Times New Roman" panose="02020603050405020304" pitchFamily="18" charset="0"/>
              </a:rPr>
              <a:t>In 1990, Richard Stallman visited Polytechnic University in Helsinki, Finland to voice the philosophy of free software movement.</a:t>
            </a:r>
          </a:p>
          <a:p>
            <a:pPr algn="just"/>
            <a:r>
              <a:rPr lang="en-US" dirty="0" smtClean="0">
                <a:cs typeface="Times New Roman" panose="02020603050405020304" pitchFamily="18" charset="0"/>
              </a:rPr>
              <a:t>Among the audience was a 21 year old Linus Torvalds, future developer of Linux Kernel, liked the idea of sharing the code.</a:t>
            </a:r>
          </a:p>
          <a:p>
            <a:pPr algn="just"/>
            <a:r>
              <a:rPr lang="en-US" dirty="0" smtClean="0">
                <a:cs typeface="Times New Roman" panose="02020603050405020304" pitchFamily="18" charset="0"/>
              </a:rPr>
              <a:t>During 1991, Torvalds took the </a:t>
            </a:r>
            <a:r>
              <a:rPr lang="en-US" dirty="0" err="1" smtClean="0">
                <a:cs typeface="Times New Roman" panose="02020603050405020304" pitchFamily="18" charset="0"/>
              </a:rPr>
              <a:t>Minix</a:t>
            </a:r>
            <a:r>
              <a:rPr lang="en-US" dirty="0" smtClean="0">
                <a:cs typeface="Times New Roman" panose="02020603050405020304" pitchFamily="18" charset="0"/>
              </a:rPr>
              <a:t> operating system and rewrote it by adding features and released it as a first version of Linux.</a:t>
            </a:r>
          </a:p>
          <a:p>
            <a:pPr algn="just"/>
            <a:r>
              <a:rPr lang="en-US" dirty="0" smtClean="0">
                <a:cs typeface="Times New Roman" panose="02020603050405020304" pitchFamily="18" charset="0"/>
              </a:rPr>
              <a:t>During January 1992 Torvalds decided to adopt the GPL as a standard license for Linux. This was a major decision that Torvalds made.</a:t>
            </a:r>
          </a:p>
          <a:p>
            <a:pPr algn="just"/>
            <a:endParaRPr lang="en-US" dirty="0">
              <a:cs typeface="Times New Roman" panose="02020603050405020304" pitchFamily="18" charset="0"/>
            </a:endParaRPr>
          </a:p>
          <a:p>
            <a:endParaRPr lang="en-US" dirty="0"/>
          </a:p>
        </p:txBody>
      </p:sp>
    </p:spTree>
    <p:extLst>
      <p:ext uri="{BB962C8B-B14F-4D97-AF65-F5344CB8AC3E}">
        <p14:creationId xmlns:p14="http://schemas.microsoft.com/office/powerpoint/2010/main" val="10720610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Change Permissions</a:t>
            </a:r>
          </a:p>
        </p:txBody>
      </p:sp>
      <p:sp>
        <p:nvSpPr>
          <p:cNvPr id="3" name="Content Placeholder 2"/>
          <p:cNvSpPr>
            <a:spLocks noGrp="1"/>
          </p:cNvSpPr>
          <p:nvPr>
            <p:ph sz="quarter" idx="1"/>
          </p:nvPr>
        </p:nvSpPr>
        <p:spPr/>
        <p:txBody>
          <a:bodyPr/>
          <a:lstStyle/>
          <a:p>
            <a:r>
              <a:rPr lang="en-US" dirty="0" err="1"/>
              <a:t>chmod</a:t>
            </a:r>
            <a:r>
              <a:rPr lang="en-US" dirty="0"/>
              <a:t> – change file access permissions                                              </a:t>
            </a:r>
            <a:r>
              <a:rPr lang="en-US" dirty="0" err="1" smtClean="0"/>
              <a:t>chmod</a:t>
            </a:r>
            <a:r>
              <a:rPr lang="en-US" dirty="0"/>
              <a:t> 744 </a:t>
            </a:r>
            <a:r>
              <a:rPr lang="en-US" dirty="0" err="1" smtClean="0"/>
              <a:t>file.c</a:t>
            </a:r>
            <a:r>
              <a:rPr lang="en-US" dirty="0"/>
              <a:t>  </a:t>
            </a:r>
            <a:endParaRPr lang="en-US" dirty="0" smtClean="0"/>
          </a:p>
          <a:p>
            <a:pPr marL="0" indent="0">
              <a:buNone/>
            </a:pPr>
            <a:r>
              <a:rPr lang="en-US" dirty="0"/>
              <a:t>         </a:t>
            </a:r>
            <a:endParaRPr lang="en-US" dirty="0" smtClean="0"/>
          </a:p>
          <a:p>
            <a:pPr marL="0" indent="0">
              <a:buNone/>
            </a:pPr>
            <a:r>
              <a:rPr lang="en-US" dirty="0"/>
              <a:t>                           </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4013449280"/>
              </p:ext>
            </p:extLst>
          </p:nvPr>
        </p:nvGraphicFramePr>
        <p:xfrm>
          <a:off x="1676400" y="3505200"/>
          <a:ext cx="5227320" cy="2621280"/>
        </p:xfrm>
        <a:graphic>
          <a:graphicData uri="http://schemas.openxmlformats.org/drawingml/2006/table">
            <a:tbl>
              <a:tblPr/>
              <a:tblGrid>
                <a:gridCol w="1524000"/>
                <a:gridCol w="3703320"/>
              </a:tblGrid>
              <a:tr h="0">
                <a:tc>
                  <a:txBody>
                    <a:bodyPr/>
                    <a:lstStyle/>
                    <a:p>
                      <a:pPr algn="ctr"/>
                      <a:r>
                        <a:rPr lang="en-US" dirty="0" err="1">
                          <a:solidFill>
                            <a:srgbClr val="000000"/>
                          </a:solidFill>
                          <a:effectLst/>
                          <a:latin typeface="Arial"/>
                        </a:rPr>
                        <a:t>chmod</a:t>
                      </a:r>
                      <a:r>
                        <a:rPr lang="en-US" dirty="0">
                          <a:solidFill>
                            <a:srgbClr val="000000"/>
                          </a:solidFill>
                          <a:effectLst/>
                          <a:latin typeface="Arial"/>
                        </a:rPr>
                        <a:t> 700 apple.txt</a:t>
                      </a:r>
                    </a:p>
                  </a:txBody>
                  <a:tcPr marL="19050" marR="19050" marT="19050" marB="190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ctr"/>
                      <a:r>
                        <a:rPr lang="en-US" dirty="0">
                          <a:solidFill>
                            <a:srgbClr val="000000"/>
                          </a:solidFill>
                          <a:effectLst/>
                          <a:latin typeface="Arial"/>
                        </a:rPr>
                        <a:t>Only you can read, write to, or execute apple.txt</a:t>
                      </a:r>
                    </a:p>
                  </a:txBody>
                  <a:tcPr marL="19050" marR="19050" marT="19050" marB="190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0">
                <a:tc>
                  <a:txBody>
                    <a:bodyPr/>
                    <a:lstStyle/>
                    <a:p>
                      <a:pPr algn="ctr"/>
                      <a:r>
                        <a:rPr lang="en-US">
                          <a:solidFill>
                            <a:srgbClr val="000000"/>
                          </a:solidFill>
                          <a:effectLst/>
                          <a:latin typeface="Arial"/>
                        </a:rPr>
                        <a:t>chmod 777 apple.txt</a:t>
                      </a:r>
                    </a:p>
                  </a:txBody>
                  <a:tcPr marL="19050" marR="19050" marT="19050" marB="190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ctr"/>
                      <a:r>
                        <a:rPr lang="en-US" dirty="0">
                          <a:solidFill>
                            <a:srgbClr val="000000"/>
                          </a:solidFill>
                          <a:effectLst/>
                          <a:latin typeface="Arial"/>
                        </a:rPr>
                        <a:t>Everybody can read, write to, or execute apple.txt</a:t>
                      </a:r>
                    </a:p>
                  </a:txBody>
                  <a:tcPr marL="19050" marR="19050" marT="19050" marB="190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0">
                <a:tc>
                  <a:txBody>
                    <a:bodyPr/>
                    <a:lstStyle/>
                    <a:p>
                      <a:pPr algn="ctr"/>
                      <a:r>
                        <a:rPr lang="en-US">
                          <a:solidFill>
                            <a:srgbClr val="000000"/>
                          </a:solidFill>
                          <a:effectLst/>
                          <a:latin typeface="Arial"/>
                        </a:rPr>
                        <a:t>chmod 744 apple.txt</a:t>
                      </a:r>
                    </a:p>
                  </a:txBody>
                  <a:tcPr marL="19050" marR="19050" marT="19050" marB="190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ctr"/>
                      <a:r>
                        <a:rPr lang="en-US" dirty="0">
                          <a:solidFill>
                            <a:srgbClr val="000000"/>
                          </a:solidFill>
                          <a:effectLst/>
                          <a:latin typeface="Arial"/>
                        </a:rPr>
                        <a:t>Only you can read, write to, or execute apple.txt Everybody can read apple.txt;</a:t>
                      </a:r>
                    </a:p>
                  </a:txBody>
                  <a:tcPr marL="19050" marR="19050" marT="19050" marB="190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0">
                <a:tc>
                  <a:txBody>
                    <a:bodyPr/>
                    <a:lstStyle/>
                    <a:p>
                      <a:pPr algn="ctr"/>
                      <a:r>
                        <a:rPr lang="en-US">
                          <a:solidFill>
                            <a:srgbClr val="000000"/>
                          </a:solidFill>
                          <a:effectLst/>
                          <a:latin typeface="Arial"/>
                        </a:rPr>
                        <a:t>chmod 444 apple.txt</a:t>
                      </a:r>
                    </a:p>
                  </a:txBody>
                  <a:tcPr marL="19050" marR="19050" marT="19050" marB="190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ctr"/>
                      <a:r>
                        <a:rPr lang="en-US" dirty="0">
                          <a:solidFill>
                            <a:srgbClr val="000000"/>
                          </a:solidFill>
                          <a:effectLst/>
                          <a:latin typeface="Arial"/>
                        </a:rPr>
                        <a:t>You can only read apple.txt, as everyone else.</a:t>
                      </a:r>
                    </a:p>
                  </a:txBody>
                  <a:tcPr marL="19050" marR="19050" marT="19050" marB="19050"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2858688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Script</a:t>
            </a:r>
            <a:endParaRPr lang="en-US" dirty="0"/>
          </a:p>
        </p:txBody>
      </p:sp>
      <p:sp>
        <p:nvSpPr>
          <p:cNvPr id="3" name="Content Placeholder 2"/>
          <p:cNvSpPr>
            <a:spLocks noGrp="1"/>
          </p:cNvSpPr>
          <p:nvPr>
            <p:ph sz="quarter" idx="1"/>
          </p:nvPr>
        </p:nvSpPr>
        <p:spPr/>
        <p:txBody>
          <a:bodyPr/>
          <a:lstStyle/>
          <a:p>
            <a:r>
              <a:rPr lang="en-US" dirty="0"/>
              <a:t>A shell script is </a:t>
            </a:r>
            <a:r>
              <a:rPr lang="en-US" dirty="0" smtClean="0"/>
              <a:t>a file</a:t>
            </a:r>
            <a:r>
              <a:rPr lang="en-US" dirty="0"/>
              <a:t> that contains a sequence of commands for a UNIX-based operating system. </a:t>
            </a:r>
            <a:endParaRPr lang="en-US" dirty="0" smtClean="0"/>
          </a:p>
          <a:p>
            <a:r>
              <a:rPr lang="en-US" dirty="0" smtClean="0"/>
              <a:t>It's </a:t>
            </a:r>
            <a:r>
              <a:rPr lang="en-US" dirty="0"/>
              <a:t>called a shell script because it combines into a "script" in a single file a sequence of commands that would otherwise have to be presented to the system from a keyboard one at a time. </a:t>
            </a:r>
            <a:endParaRPr lang="en-US" dirty="0" smtClean="0"/>
          </a:p>
          <a:p>
            <a:r>
              <a:rPr lang="en-US" dirty="0" smtClean="0"/>
              <a:t>The</a:t>
            </a:r>
            <a:r>
              <a:rPr lang="en-US" dirty="0"/>
              <a:t> shell is the operating system's command </a:t>
            </a:r>
            <a:r>
              <a:rPr lang="en-US" dirty="0" smtClean="0"/>
              <a:t>interpreter. </a:t>
            </a:r>
          </a:p>
          <a:p>
            <a:r>
              <a:rPr lang="en-US" dirty="0" smtClean="0"/>
              <a:t>A </a:t>
            </a:r>
            <a:r>
              <a:rPr lang="en-US" dirty="0"/>
              <a:t>shell script is usually created for command sequences for which a user has a repeated </a:t>
            </a:r>
            <a:r>
              <a:rPr lang="en-US" dirty="0" smtClean="0"/>
              <a:t>need.</a:t>
            </a:r>
            <a:endParaRPr lang="en-US" dirty="0"/>
          </a:p>
        </p:txBody>
      </p:sp>
    </p:spTree>
    <p:extLst>
      <p:ext uri="{BB962C8B-B14F-4D97-AF65-F5344CB8AC3E}">
        <p14:creationId xmlns:p14="http://schemas.microsoft.com/office/powerpoint/2010/main" val="25324712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and Executing Shell Script</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Open the text editor and write the script</a:t>
            </a:r>
          </a:p>
          <a:p>
            <a:pPr marL="0" indent="0">
              <a:buNone/>
            </a:pPr>
            <a:r>
              <a:rPr lang="en-US" dirty="0" smtClean="0"/>
              <a:t>#!/</a:t>
            </a:r>
            <a:r>
              <a:rPr lang="en-US" dirty="0"/>
              <a:t>bin/bash </a:t>
            </a:r>
            <a:endParaRPr lang="en-US" dirty="0" smtClean="0"/>
          </a:p>
          <a:p>
            <a:pPr marL="0" indent="0">
              <a:buNone/>
            </a:pPr>
            <a:r>
              <a:rPr lang="en-US" dirty="0" smtClean="0"/>
              <a:t># </a:t>
            </a:r>
            <a:r>
              <a:rPr lang="en-US" dirty="0"/>
              <a:t>My first script </a:t>
            </a:r>
            <a:endParaRPr lang="en-US" dirty="0" smtClean="0"/>
          </a:p>
          <a:p>
            <a:pPr marL="0" indent="0">
              <a:buNone/>
            </a:pPr>
            <a:r>
              <a:rPr lang="en-US" dirty="0" smtClean="0"/>
              <a:t>echo </a:t>
            </a:r>
            <a:r>
              <a:rPr lang="en-US" dirty="0"/>
              <a:t>"Hello World!" </a:t>
            </a:r>
            <a:endParaRPr lang="en-US" dirty="0" smtClean="0"/>
          </a:p>
          <a:p>
            <a:r>
              <a:rPr lang="en-US" dirty="0"/>
              <a:t>The first line of the script is important. This is a special clue given to the shell indicating what program is used to interpret the script. In this case, it is /bin/bash</a:t>
            </a:r>
            <a:r>
              <a:rPr lang="en-US" dirty="0" smtClean="0"/>
              <a:t>.</a:t>
            </a:r>
          </a:p>
          <a:p>
            <a:r>
              <a:rPr lang="en-US" dirty="0"/>
              <a:t>The second line is a </a:t>
            </a:r>
            <a:r>
              <a:rPr lang="en-US" i="1" dirty="0" smtClean="0"/>
              <a:t>comment.</a:t>
            </a:r>
          </a:p>
          <a:p>
            <a:r>
              <a:rPr lang="en-US" dirty="0"/>
              <a:t>The last line is the echo command. This command simply prints what it is given on the display.</a:t>
            </a:r>
            <a:br>
              <a:rPr lang="en-US" dirty="0"/>
            </a:br>
            <a:endParaRPr lang="en-US" dirty="0"/>
          </a:p>
        </p:txBody>
      </p:sp>
    </p:spTree>
    <p:extLst>
      <p:ext uri="{BB962C8B-B14F-4D97-AF65-F5344CB8AC3E}">
        <p14:creationId xmlns:p14="http://schemas.microsoft.com/office/powerpoint/2010/main" val="35185357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Make Shell Script Executable</a:t>
            </a:r>
            <a:endParaRPr lang="en-US" dirty="0"/>
          </a:p>
        </p:txBody>
      </p:sp>
      <p:sp>
        <p:nvSpPr>
          <p:cNvPr id="3" name="Content Placeholder 2"/>
          <p:cNvSpPr>
            <a:spLocks noGrp="1"/>
          </p:cNvSpPr>
          <p:nvPr>
            <p:ph sz="quarter" idx="1"/>
          </p:nvPr>
        </p:nvSpPr>
        <p:spPr/>
        <p:txBody>
          <a:bodyPr/>
          <a:lstStyle/>
          <a:p>
            <a:r>
              <a:rPr lang="en-US" dirty="0"/>
              <a:t>Using the </a:t>
            </a:r>
            <a:r>
              <a:rPr lang="en-US" dirty="0" err="1"/>
              <a:t>chmod</a:t>
            </a:r>
            <a:r>
              <a:rPr lang="en-US" dirty="0"/>
              <a:t> command we can make a shell script executable. </a:t>
            </a:r>
            <a:endParaRPr lang="en-US" dirty="0" smtClean="0"/>
          </a:p>
          <a:p>
            <a:r>
              <a:rPr lang="en-US" dirty="0" smtClean="0"/>
              <a:t>Example </a:t>
            </a:r>
            <a:r>
              <a:rPr lang="en-US" dirty="0"/>
              <a:t>is shown below :</a:t>
            </a:r>
          </a:p>
          <a:p>
            <a:pPr marL="0" indent="0">
              <a:buNone/>
            </a:pPr>
            <a:r>
              <a:rPr lang="en-US" dirty="0" smtClean="0"/>
              <a:t>        </a:t>
            </a:r>
            <a:r>
              <a:rPr lang="en-US" dirty="0" err="1" smtClean="0"/>
              <a:t>chmod</a:t>
            </a:r>
            <a:r>
              <a:rPr lang="en-US" dirty="0" smtClean="0"/>
              <a:t> </a:t>
            </a:r>
            <a:r>
              <a:rPr lang="en-US" dirty="0" err="1"/>
              <a:t>a+x</a:t>
            </a:r>
            <a:r>
              <a:rPr lang="en-US" dirty="0"/>
              <a:t> myscript.sh</a:t>
            </a:r>
          </a:p>
          <a:p>
            <a:pPr marL="0" indent="0">
              <a:buNone/>
            </a:pPr>
            <a:r>
              <a:rPr lang="en-US" dirty="0" smtClean="0"/>
              <a:t>              or</a:t>
            </a:r>
          </a:p>
          <a:p>
            <a:pPr marL="0" indent="0">
              <a:buNone/>
            </a:pPr>
            <a:r>
              <a:rPr lang="en-US" dirty="0"/>
              <a:t> </a:t>
            </a:r>
            <a:r>
              <a:rPr lang="en-US" dirty="0" smtClean="0"/>
              <a:t>       </a:t>
            </a:r>
            <a:r>
              <a:rPr lang="en-US" dirty="0" err="1" smtClean="0"/>
              <a:t>chmod</a:t>
            </a:r>
            <a:r>
              <a:rPr lang="en-US" dirty="0" smtClean="0"/>
              <a:t>  444 myscript.sh</a:t>
            </a:r>
          </a:p>
          <a:p>
            <a:r>
              <a:rPr lang="en-US" dirty="0" smtClean="0"/>
              <a:t>To run the script</a:t>
            </a:r>
          </a:p>
          <a:p>
            <a:pPr marL="0" indent="0">
              <a:buNone/>
            </a:pPr>
            <a:r>
              <a:rPr lang="en-US" dirty="0" smtClean="0"/>
              <a:t>          ./myscript.sh</a:t>
            </a:r>
          </a:p>
          <a:p>
            <a:pPr marL="0" indent="0">
              <a:buNone/>
            </a:pPr>
            <a:endParaRPr lang="en-US" dirty="0"/>
          </a:p>
        </p:txBody>
      </p:sp>
    </p:spTree>
    <p:extLst>
      <p:ext uri="{BB962C8B-B14F-4D97-AF65-F5344CB8AC3E}">
        <p14:creationId xmlns:p14="http://schemas.microsoft.com/office/powerpoint/2010/main" val="10672981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smtClean="0"/>
              <a:t>Linux Booting</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5181600" cy="4975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800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smtClean="0"/>
              <a:t>Linux Booting (in Detail)</a:t>
            </a:r>
            <a:endParaRPr lang="en-US" dirty="0"/>
          </a:p>
        </p:txBody>
      </p:sp>
      <p:sp>
        <p:nvSpPr>
          <p:cNvPr id="4" name="Content Placeholder 3"/>
          <p:cNvSpPr>
            <a:spLocks noGrp="1"/>
          </p:cNvSpPr>
          <p:nvPr>
            <p:ph idx="1"/>
          </p:nvPr>
        </p:nvSpPr>
        <p:spPr>
          <a:xfrm>
            <a:off x="457200" y="1524000"/>
            <a:ext cx="8229600" cy="4325112"/>
          </a:xfrm>
        </p:spPr>
        <p:txBody>
          <a:bodyPr>
            <a:normAutofit lnSpcReduction="10000"/>
          </a:bodyPr>
          <a:lstStyle/>
          <a:p>
            <a:pPr marL="109728" indent="0">
              <a:buNone/>
            </a:pPr>
            <a:r>
              <a:rPr lang="en-US" b="1" dirty="0"/>
              <a:t>1. BIOS</a:t>
            </a:r>
          </a:p>
          <a:p>
            <a:r>
              <a:rPr lang="en-US" dirty="0"/>
              <a:t>BIOS stands for Basic </a:t>
            </a:r>
            <a:r>
              <a:rPr lang="en-US" dirty="0" err="1" smtClean="0"/>
              <a:t>Input/Output</a:t>
            </a:r>
            <a:r>
              <a:rPr lang="en-US" dirty="0" smtClean="0"/>
              <a:t> </a:t>
            </a:r>
            <a:r>
              <a:rPr lang="en-US" dirty="0"/>
              <a:t>System</a:t>
            </a:r>
          </a:p>
          <a:p>
            <a:r>
              <a:rPr lang="en-US" dirty="0" smtClean="0"/>
              <a:t>Searches</a:t>
            </a:r>
            <a:r>
              <a:rPr lang="en-US" dirty="0"/>
              <a:t>, loads, and executes the boot loader program.</a:t>
            </a:r>
          </a:p>
          <a:p>
            <a:r>
              <a:rPr lang="en-US" dirty="0" smtClean="0"/>
              <a:t>It looks for boot loader in floppy, </a:t>
            </a:r>
            <a:r>
              <a:rPr lang="en-US" dirty="0" err="1" smtClean="0"/>
              <a:t>cd-rom</a:t>
            </a:r>
            <a:r>
              <a:rPr lang="en-US" dirty="0" smtClean="0"/>
              <a:t>, or hard drive. You </a:t>
            </a:r>
            <a:r>
              <a:rPr lang="en-US" dirty="0"/>
              <a:t>can press a key (typically F12 of F2, but it depends on your system) during the BIOS startup to change the boot sequence.</a:t>
            </a:r>
          </a:p>
          <a:p>
            <a:r>
              <a:rPr lang="en-US" dirty="0"/>
              <a:t>Once the boot loader program is detected and loaded into the memory, BIOS gives the control to it.</a:t>
            </a:r>
          </a:p>
          <a:p>
            <a:r>
              <a:rPr lang="en-US" dirty="0"/>
              <a:t>So, in simple terms BIOS loads and executes the MBR boot loader</a:t>
            </a:r>
            <a:r>
              <a:rPr lang="en-US" dirty="0" smtClean="0"/>
              <a:t>.</a:t>
            </a:r>
          </a:p>
          <a:p>
            <a:pPr marL="109728" indent="0">
              <a:buNone/>
            </a:pPr>
            <a:endParaRPr lang="en-US" dirty="0"/>
          </a:p>
        </p:txBody>
      </p:sp>
    </p:spTree>
    <p:extLst>
      <p:ext uri="{BB962C8B-B14F-4D97-AF65-F5344CB8AC3E}">
        <p14:creationId xmlns:p14="http://schemas.microsoft.com/office/powerpoint/2010/main" val="31033856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Booting (in Detail)</a:t>
            </a:r>
          </a:p>
        </p:txBody>
      </p:sp>
      <p:sp>
        <p:nvSpPr>
          <p:cNvPr id="3" name="Content Placeholder 2"/>
          <p:cNvSpPr>
            <a:spLocks noGrp="1"/>
          </p:cNvSpPr>
          <p:nvPr>
            <p:ph sz="quarter" idx="1"/>
          </p:nvPr>
        </p:nvSpPr>
        <p:spPr/>
        <p:txBody>
          <a:bodyPr/>
          <a:lstStyle/>
          <a:p>
            <a:pPr marL="109728" indent="0">
              <a:buNone/>
            </a:pPr>
            <a:r>
              <a:rPr lang="en-US" b="1" dirty="0"/>
              <a:t>2. MBR</a:t>
            </a:r>
          </a:p>
          <a:p>
            <a:r>
              <a:rPr lang="en-US" dirty="0"/>
              <a:t>MBR stands for Master Boot Record.</a:t>
            </a:r>
          </a:p>
          <a:p>
            <a:r>
              <a:rPr lang="en-US" dirty="0"/>
              <a:t>It is located in the 1st sector of the bootable disk. Typically /dev/</a:t>
            </a:r>
            <a:r>
              <a:rPr lang="en-US" dirty="0" err="1"/>
              <a:t>hda</a:t>
            </a:r>
            <a:r>
              <a:rPr lang="en-US" dirty="0"/>
              <a:t>, or /dev/</a:t>
            </a:r>
            <a:r>
              <a:rPr lang="en-US" dirty="0" err="1"/>
              <a:t>sda</a:t>
            </a:r>
            <a:endParaRPr lang="en-US" dirty="0"/>
          </a:p>
          <a:p>
            <a:r>
              <a:rPr lang="en-US" dirty="0"/>
              <a:t>MBR is less than 512 bytes in size. This has three components 1) primary boot loader info in 1st 446 bytes 2) partition table info in next 64 bytes 3) </a:t>
            </a:r>
            <a:r>
              <a:rPr lang="en-US" dirty="0" smtClean="0"/>
              <a:t>MBR </a:t>
            </a:r>
            <a:r>
              <a:rPr lang="en-US" dirty="0"/>
              <a:t>validation check in last 2 bytes.</a:t>
            </a:r>
          </a:p>
          <a:p>
            <a:r>
              <a:rPr lang="en-US" dirty="0"/>
              <a:t>It contains information about GRUB (or LILO in old systems).</a:t>
            </a:r>
          </a:p>
          <a:p>
            <a:r>
              <a:rPr lang="en-US" dirty="0"/>
              <a:t>So, in simple terms MBR loads and executes the GRUB boot loader.</a:t>
            </a:r>
          </a:p>
          <a:p>
            <a:endParaRPr lang="en-US" dirty="0"/>
          </a:p>
        </p:txBody>
      </p:sp>
    </p:spTree>
    <p:extLst>
      <p:ext uri="{BB962C8B-B14F-4D97-AF65-F5344CB8AC3E}">
        <p14:creationId xmlns:p14="http://schemas.microsoft.com/office/powerpoint/2010/main" val="13677084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a:t>Linux Booting (in Detail)</a:t>
            </a:r>
          </a:p>
        </p:txBody>
      </p:sp>
      <p:sp>
        <p:nvSpPr>
          <p:cNvPr id="4" name="Content Placeholder 3"/>
          <p:cNvSpPr>
            <a:spLocks noGrp="1"/>
          </p:cNvSpPr>
          <p:nvPr>
            <p:ph idx="1"/>
          </p:nvPr>
        </p:nvSpPr>
        <p:spPr>
          <a:xfrm>
            <a:off x="457200" y="1524000"/>
            <a:ext cx="8229600" cy="4953000"/>
          </a:xfrm>
        </p:spPr>
        <p:txBody>
          <a:bodyPr>
            <a:normAutofit/>
          </a:bodyPr>
          <a:lstStyle/>
          <a:p>
            <a:pPr marL="109728" indent="0">
              <a:buNone/>
            </a:pPr>
            <a:r>
              <a:rPr lang="en-US" b="1" dirty="0"/>
              <a:t>3. GRUB</a:t>
            </a:r>
          </a:p>
          <a:p>
            <a:r>
              <a:rPr lang="en-US" dirty="0"/>
              <a:t>GRUB stands for Grand Unified Bootloader.</a:t>
            </a:r>
          </a:p>
          <a:p>
            <a:r>
              <a:rPr lang="en-US" dirty="0"/>
              <a:t>If you have multiple kernel images installed on your system, you can choose which one to be executed.</a:t>
            </a:r>
          </a:p>
          <a:p>
            <a:r>
              <a:rPr lang="en-US" dirty="0"/>
              <a:t>GRUB displays a splash screen, waits for few seconds, if you don’t enter anything, it loads the default kernel image as specified in the grub configuration file.</a:t>
            </a:r>
          </a:p>
          <a:p>
            <a:r>
              <a:rPr lang="en-US" dirty="0" smtClean="0"/>
              <a:t>Grub </a:t>
            </a:r>
            <a:r>
              <a:rPr lang="en-US" dirty="0"/>
              <a:t>configuration file is /</a:t>
            </a:r>
            <a:r>
              <a:rPr lang="en-US" dirty="0" smtClean="0"/>
              <a:t>boot/grub/</a:t>
            </a:r>
            <a:r>
              <a:rPr lang="en-US" dirty="0" err="1" smtClean="0"/>
              <a:t>grub.conf</a:t>
            </a:r>
            <a:r>
              <a:rPr lang="en-US" dirty="0" smtClean="0"/>
              <a:t>.</a:t>
            </a:r>
          </a:p>
          <a:p>
            <a:r>
              <a:rPr lang="en-US" dirty="0" smtClean="0"/>
              <a:t>So</a:t>
            </a:r>
            <a:r>
              <a:rPr lang="en-US" dirty="0"/>
              <a:t>, in simple terms GRUB just loads and executes Kernel and </a:t>
            </a:r>
            <a:r>
              <a:rPr lang="en-US" dirty="0" err="1" smtClean="0"/>
              <a:t>initrd</a:t>
            </a:r>
            <a:r>
              <a:rPr lang="en-US" dirty="0" smtClean="0"/>
              <a:t> (initial </a:t>
            </a:r>
            <a:r>
              <a:rPr lang="en-US" dirty="0"/>
              <a:t>R</a:t>
            </a:r>
            <a:r>
              <a:rPr lang="en-US" dirty="0" smtClean="0"/>
              <a:t>AM Disk) </a:t>
            </a:r>
            <a:r>
              <a:rPr lang="en-US" dirty="0" smtClean="0"/>
              <a:t>images.</a:t>
            </a:r>
          </a:p>
          <a:p>
            <a:endParaRPr lang="en-US" b="1" dirty="0"/>
          </a:p>
        </p:txBody>
      </p:sp>
    </p:spTree>
    <p:extLst>
      <p:ext uri="{BB962C8B-B14F-4D97-AF65-F5344CB8AC3E}">
        <p14:creationId xmlns:p14="http://schemas.microsoft.com/office/powerpoint/2010/main" val="35521847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GRUB</a:t>
            </a:r>
            <a:endParaRPr lang="en-US" dirty="0"/>
          </a:p>
        </p:txBody>
      </p:sp>
      <p:pic>
        <p:nvPicPr>
          <p:cNvPr id="3074" name="Picture 2" descr="C:\Users\sanwarul\Desktop\GRUB_with_ubuntu_and_windows_vista.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37309" y="1676400"/>
            <a:ext cx="7897091" cy="4724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4967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Booting (in Detail)</a:t>
            </a:r>
          </a:p>
        </p:txBody>
      </p:sp>
      <p:sp>
        <p:nvSpPr>
          <p:cNvPr id="3" name="Content Placeholder 2"/>
          <p:cNvSpPr>
            <a:spLocks noGrp="1"/>
          </p:cNvSpPr>
          <p:nvPr>
            <p:ph sz="quarter" idx="1"/>
          </p:nvPr>
        </p:nvSpPr>
        <p:spPr/>
        <p:txBody>
          <a:bodyPr>
            <a:normAutofit/>
          </a:bodyPr>
          <a:lstStyle/>
          <a:p>
            <a:pPr marL="109728" indent="0">
              <a:buNone/>
            </a:pPr>
            <a:r>
              <a:rPr lang="en-US" b="1" dirty="0"/>
              <a:t>4. Kernel</a:t>
            </a:r>
          </a:p>
          <a:p>
            <a:r>
              <a:rPr lang="en-US" dirty="0"/>
              <a:t>Mounts the root file system as specified in the “root=” in </a:t>
            </a:r>
            <a:r>
              <a:rPr lang="en-US" dirty="0" err="1"/>
              <a:t>grub.conf</a:t>
            </a:r>
            <a:endParaRPr lang="en-US" dirty="0"/>
          </a:p>
          <a:p>
            <a:r>
              <a:rPr lang="en-US" dirty="0"/>
              <a:t>Kernel executes the /</a:t>
            </a:r>
            <a:r>
              <a:rPr lang="en-US" dirty="0" err="1"/>
              <a:t>sbin</a:t>
            </a:r>
            <a:r>
              <a:rPr lang="en-US" dirty="0"/>
              <a:t>/</a:t>
            </a:r>
            <a:r>
              <a:rPr lang="en-US" dirty="0" err="1"/>
              <a:t>init</a:t>
            </a:r>
            <a:r>
              <a:rPr lang="en-US" dirty="0"/>
              <a:t> program</a:t>
            </a:r>
          </a:p>
          <a:p>
            <a:r>
              <a:rPr lang="en-US" dirty="0"/>
              <a:t>Since </a:t>
            </a:r>
            <a:r>
              <a:rPr lang="en-US" dirty="0" err="1"/>
              <a:t>init</a:t>
            </a:r>
            <a:r>
              <a:rPr lang="en-US" dirty="0"/>
              <a:t> was the 1st program to be executed by Linux Kernel, it has the process id (PID) of 1. Do a </a:t>
            </a:r>
            <a:r>
              <a:rPr lang="en-US" b="1" dirty="0"/>
              <a:t>‘</a:t>
            </a:r>
            <a:r>
              <a:rPr lang="en-US" b="1" dirty="0" err="1"/>
              <a:t>ps</a:t>
            </a:r>
            <a:r>
              <a:rPr lang="en-US" b="1" dirty="0"/>
              <a:t> -</a:t>
            </a:r>
            <a:r>
              <a:rPr lang="en-US" b="1" dirty="0" err="1"/>
              <a:t>ef</a:t>
            </a:r>
            <a:r>
              <a:rPr lang="en-US" b="1" dirty="0"/>
              <a:t> | grep </a:t>
            </a:r>
            <a:r>
              <a:rPr lang="en-US" b="1" dirty="0" err="1"/>
              <a:t>init</a:t>
            </a:r>
            <a:r>
              <a:rPr lang="en-US" b="1" dirty="0"/>
              <a:t>’ </a:t>
            </a:r>
            <a:r>
              <a:rPr lang="en-US" dirty="0"/>
              <a:t>and check the </a:t>
            </a:r>
            <a:r>
              <a:rPr lang="en-US" dirty="0" err="1"/>
              <a:t>pid</a:t>
            </a:r>
            <a:r>
              <a:rPr lang="en-US" dirty="0"/>
              <a:t>.</a:t>
            </a:r>
          </a:p>
          <a:p>
            <a:r>
              <a:rPr lang="en-US" dirty="0" err="1"/>
              <a:t>initrd</a:t>
            </a:r>
            <a:r>
              <a:rPr lang="en-US" dirty="0"/>
              <a:t> stands for Initial RAM Disk.</a:t>
            </a:r>
          </a:p>
          <a:p>
            <a:r>
              <a:rPr lang="en-US" dirty="0" err="1"/>
              <a:t>initrd</a:t>
            </a:r>
            <a:r>
              <a:rPr lang="en-US" dirty="0"/>
              <a:t> is used by kernel as temporary root file system until kernel is booted and the real root file system is mounted. </a:t>
            </a:r>
            <a:endParaRPr lang="en-US" dirty="0" smtClean="0"/>
          </a:p>
        </p:txBody>
      </p:sp>
    </p:spTree>
    <p:extLst>
      <p:ext uri="{BB962C8B-B14F-4D97-AF65-F5344CB8AC3E}">
        <p14:creationId xmlns:p14="http://schemas.microsoft.com/office/powerpoint/2010/main" val="1013911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History</a:t>
            </a:r>
          </a:p>
        </p:txBody>
      </p:sp>
      <p:sp>
        <p:nvSpPr>
          <p:cNvPr id="3" name="Content Placeholder 2"/>
          <p:cNvSpPr>
            <a:spLocks noGrp="1"/>
          </p:cNvSpPr>
          <p:nvPr>
            <p:ph sz="quarter" idx="1"/>
          </p:nvPr>
        </p:nvSpPr>
        <p:spPr/>
        <p:txBody>
          <a:bodyPr>
            <a:normAutofit lnSpcReduction="10000"/>
          </a:bodyPr>
          <a:lstStyle/>
          <a:p>
            <a:pPr algn="just"/>
            <a:r>
              <a:rPr lang="en-US" dirty="0">
                <a:cs typeface="Times New Roman" panose="02020603050405020304" pitchFamily="18" charset="0"/>
              </a:rPr>
              <a:t>He chose it because it’s already proved by the community. </a:t>
            </a:r>
            <a:endParaRPr lang="en-US" dirty="0" smtClean="0">
              <a:cs typeface="Times New Roman" panose="02020603050405020304" pitchFamily="18" charset="0"/>
            </a:endParaRPr>
          </a:p>
          <a:p>
            <a:pPr algn="just"/>
            <a:r>
              <a:rPr lang="en-US" dirty="0" smtClean="0">
                <a:cs typeface="Times New Roman" panose="02020603050405020304" pitchFamily="18" charset="0"/>
              </a:rPr>
              <a:t>He </a:t>
            </a:r>
            <a:r>
              <a:rPr lang="en-US" dirty="0">
                <a:cs typeface="Times New Roman" panose="02020603050405020304" pitchFamily="18" charset="0"/>
              </a:rPr>
              <a:t>knew that this will remove the restriction on charging for distribution costs, but it also invoked the GPL “viral” clause, which ensured that any new software built with Linux code would have to be released with source code under the GPL as well and would remain free code forever and no proprietary organizations can use it for their profit</a:t>
            </a:r>
            <a:r>
              <a:rPr lang="en-US" dirty="0" smtClean="0">
                <a:cs typeface="Times New Roman" panose="02020603050405020304" pitchFamily="18" charset="0"/>
              </a:rPr>
              <a:t>.</a:t>
            </a:r>
            <a:endParaRPr lang="en-US" dirty="0">
              <a:cs typeface="Times New Roman" panose="02020603050405020304" pitchFamily="18" charset="0"/>
            </a:endParaRPr>
          </a:p>
          <a:p>
            <a:pPr algn="just"/>
            <a:r>
              <a:rPr lang="en-US" dirty="0" smtClean="0">
                <a:cs typeface="Times New Roman" panose="02020603050405020304" pitchFamily="18" charset="0"/>
              </a:rPr>
              <a:t>Torvalds </a:t>
            </a:r>
            <a:r>
              <a:rPr lang="en-US" dirty="0">
                <a:cs typeface="Times New Roman" panose="02020603050405020304" pitchFamily="18" charset="0"/>
              </a:rPr>
              <a:t>became the chief architect of the Linux Kernel and now acts a project’s coordinator for Linux Kernel development.</a:t>
            </a:r>
          </a:p>
          <a:p>
            <a:endParaRPr lang="en-US" dirty="0"/>
          </a:p>
        </p:txBody>
      </p:sp>
      <p:pic>
        <p:nvPicPr>
          <p:cNvPr id="2050" name="Picture 2" descr="C:\Users\sanwarul\Desktop\Linus_Torvalds.jpeg.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76200"/>
            <a:ext cx="18288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6962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a:t>Linux Booting (in Detail)</a:t>
            </a:r>
          </a:p>
        </p:txBody>
      </p:sp>
      <p:sp>
        <p:nvSpPr>
          <p:cNvPr id="4" name="Content Placeholder 3"/>
          <p:cNvSpPr>
            <a:spLocks noGrp="1"/>
          </p:cNvSpPr>
          <p:nvPr>
            <p:ph idx="1"/>
          </p:nvPr>
        </p:nvSpPr>
        <p:spPr>
          <a:xfrm>
            <a:off x="457200" y="1524000"/>
            <a:ext cx="8229600" cy="4953000"/>
          </a:xfrm>
        </p:spPr>
        <p:txBody>
          <a:bodyPr>
            <a:normAutofit fontScale="77500" lnSpcReduction="20000"/>
          </a:bodyPr>
          <a:lstStyle/>
          <a:p>
            <a:pPr marL="109728" indent="0">
              <a:buNone/>
            </a:pPr>
            <a:r>
              <a:rPr lang="en-US" b="1" dirty="0"/>
              <a:t>5. </a:t>
            </a:r>
            <a:r>
              <a:rPr lang="en-US" b="1" dirty="0" err="1"/>
              <a:t>Init</a:t>
            </a:r>
            <a:endParaRPr lang="en-US" b="1" dirty="0"/>
          </a:p>
          <a:p>
            <a:r>
              <a:rPr lang="en-US" dirty="0"/>
              <a:t>Looks at the /</a:t>
            </a:r>
            <a:r>
              <a:rPr lang="en-US" dirty="0" err="1"/>
              <a:t>etc</a:t>
            </a:r>
            <a:r>
              <a:rPr lang="en-US" dirty="0"/>
              <a:t>/</a:t>
            </a:r>
            <a:r>
              <a:rPr lang="en-US" dirty="0" err="1"/>
              <a:t>inittab</a:t>
            </a:r>
            <a:r>
              <a:rPr lang="en-US" dirty="0"/>
              <a:t> file to decide the Linux run level.</a:t>
            </a:r>
          </a:p>
          <a:p>
            <a:r>
              <a:rPr lang="en-US" dirty="0"/>
              <a:t>Following are the available run levels</a:t>
            </a:r>
          </a:p>
          <a:p>
            <a:pPr lvl="1"/>
            <a:r>
              <a:rPr lang="en-US" dirty="0"/>
              <a:t>0 – halt</a:t>
            </a:r>
          </a:p>
          <a:p>
            <a:pPr lvl="1"/>
            <a:r>
              <a:rPr lang="en-US" dirty="0"/>
              <a:t>1 – Single user </a:t>
            </a:r>
            <a:r>
              <a:rPr lang="en-US" dirty="0" smtClean="0"/>
              <a:t>mode (for administrative purpose)</a:t>
            </a:r>
            <a:endParaRPr lang="en-US" dirty="0"/>
          </a:p>
          <a:p>
            <a:pPr lvl="1"/>
            <a:r>
              <a:rPr lang="en-US" dirty="0"/>
              <a:t>2 – Multiuser, without </a:t>
            </a:r>
            <a:r>
              <a:rPr lang="en-US" dirty="0" smtClean="0"/>
              <a:t>NFS (used rarely)</a:t>
            </a:r>
            <a:endParaRPr lang="en-US" dirty="0"/>
          </a:p>
          <a:p>
            <a:pPr lvl="1"/>
            <a:r>
              <a:rPr lang="en-US" dirty="0"/>
              <a:t>3 – Full multiuser </a:t>
            </a:r>
            <a:r>
              <a:rPr lang="en-US" dirty="0" smtClean="0"/>
              <a:t>mode, command line (used by servers)</a:t>
            </a:r>
            <a:endParaRPr lang="en-US" dirty="0"/>
          </a:p>
          <a:p>
            <a:pPr lvl="1"/>
            <a:r>
              <a:rPr lang="en-US" dirty="0"/>
              <a:t>4 – unused</a:t>
            </a:r>
          </a:p>
          <a:p>
            <a:pPr lvl="1"/>
            <a:r>
              <a:rPr lang="en-US" dirty="0"/>
              <a:t>5 – </a:t>
            </a:r>
            <a:r>
              <a:rPr lang="en-US" dirty="0" smtClean="0"/>
              <a:t>multiple users, GUI, (the standard </a:t>
            </a:r>
            <a:r>
              <a:rPr lang="en-US" dirty="0" err="1" smtClean="0"/>
              <a:t>runlevel</a:t>
            </a:r>
            <a:r>
              <a:rPr lang="en-US" dirty="0" smtClean="0"/>
              <a:t>)</a:t>
            </a:r>
            <a:endParaRPr lang="en-US" dirty="0"/>
          </a:p>
          <a:p>
            <a:pPr lvl="1"/>
            <a:r>
              <a:rPr lang="en-US" dirty="0"/>
              <a:t>6 – reboot</a:t>
            </a:r>
          </a:p>
          <a:p>
            <a:r>
              <a:rPr lang="en-US" dirty="0" err="1"/>
              <a:t>Init</a:t>
            </a:r>
            <a:r>
              <a:rPr lang="en-US" dirty="0"/>
              <a:t> identifies the default </a:t>
            </a:r>
            <a:r>
              <a:rPr lang="en-US" dirty="0" err="1" smtClean="0"/>
              <a:t>runlevel</a:t>
            </a:r>
            <a:r>
              <a:rPr lang="en-US" dirty="0" smtClean="0"/>
              <a:t> </a:t>
            </a:r>
            <a:r>
              <a:rPr lang="en-US" dirty="0"/>
              <a:t>from /</a:t>
            </a:r>
            <a:r>
              <a:rPr lang="en-US" dirty="0" err="1"/>
              <a:t>etc</a:t>
            </a:r>
            <a:r>
              <a:rPr lang="en-US" dirty="0"/>
              <a:t>/</a:t>
            </a:r>
            <a:r>
              <a:rPr lang="en-US" dirty="0" err="1"/>
              <a:t>inittab</a:t>
            </a:r>
            <a:r>
              <a:rPr lang="en-US" dirty="0"/>
              <a:t> and uses that to load all appropriate program.</a:t>
            </a:r>
          </a:p>
          <a:p>
            <a:r>
              <a:rPr lang="en-US" dirty="0"/>
              <a:t>Execute ‘grep </a:t>
            </a:r>
            <a:r>
              <a:rPr lang="en-US" dirty="0" err="1"/>
              <a:t>initdefault</a:t>
            </a:r>
            <a:r>
              <a:rPr lang="en-US" dirty="0"/>
              <a:t> /</a:t>
            </a:r>
            <a:r>
              <a:rPr lang="en-US" dirty="0" err="1"/>
              <a:t>etc</a:t>
            </a:r>
            <a:r>
              <a:rPr lang="en-US" dirty="0"/>
              <a:t>/</a:t>
            </a:r>
            <a:r>
              <a:rPr lang="en-US" dirty="0" err="1"/>
              <a:t>inittab</a:t>
            </a:r>
            <a:r>
              <a:rPr lang="en-US" dirty="0"/>
              <a:t>’ on your system to identify the default run level</a:t>
            </a:r>
          </a:p>
          <a:p>
            <a:r>
              <a:rPr lang="en-US" dirty="0"/>
              <a:t>If you want to get into trouble, you can set the default run level to 0 or 6. Since you know what 0 and 6 means, probably you might not do that.</a:t>
            </a:r>
          </a:p>
          <a:p>
            <a:r>
              <a:rPr lang="en-US" dirty="0"/>
              <a:t>Typically you would set the default run level to either 3 or 5.</a:t>
            </a:r>
          </a:p>
          <a:p>
            <a:pPr marL="109728" indent="0">
              <a:buNone/>
            </a:pPr>
            <a:endParaRPr lang="en-US" b="1" dirty="0" smtClean="0"/>
          </a:p>
          <a:p>
            <a:endParaRPr lang="en-US" dirty="0"/>
          </a:p>
          <a:p>
            <a:endParaRPr lang="en-US" dirty="0"/>
          </a:p>
          <a:p>
            <a:endParaRPr lang="en-US" dirty="0"/>
          </a:p>
        </p:txBody>
      </p:sp>
    </p:spTree>
    <p:extLst>
      <p:ext uri="{BB962C8B-B14F-4D97-AF65-F5344CB8AC3E}">
        <p14:creationId xmlns:p14="http://schemas.microsoft.com/office/powerpoint/2010/main" val="18164882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a:t>Linux Booting (in Detail)</a:t>
            </a:r>
          </a:p>
        </p:txBody>
      </p:sp>
      <p:sp>
        <p:nvSpPr>
          <p:cNvPr id="4" name="Content Placeholder 3"/>
          <p:cNvSpPr>
            <a:spLocks noGrp="1"/>
          </p:cNvSpPr>
          <p:nvPr>
            <p:ph idx="1"/>
          </p:nvPr>
        </p:nvSpPr>
        <p:spPr>
          <a:xfrm>
            <a:off x="457200" y="1524000"/>
            <a:ext cx="8229600" cy="4953000"/>
          </a:xfrm>
        </p:spPr>
        <p:txBody>
          <a:bodyPr>
            <a:normAutofit fontScale="92500" lnSpcReduction="10000"/>
          </a:bodyPr>
          <a:lstStyle/>
          <a:p>
            <a:pPr marL="109728" indent="0">
              <a:buNone/>
            </a:pPr>
            <a:r>
              <a:rPr lang="en-US" b="1" dirty="0" smtClean="0"/>
              <a:t>6</a:t>
            </a:r>
            <a:r>
              <a:rPr lang="en-US" b="1" dirty="0"/>
              <a:t>. </a:t>
            </a:r>
            <a:r>
              <a:rPr lang="en-US" b="1" dirty="0" err="1"/>
              <a:t>Runlevel</a:t>
            </a:r>
            <a:r>
              <a:rPr lang="en-US" b="1" dirty="0"/>
              <a:t> programs</a:t>
            </a:r>
          </a:p>
          <a:p>
            <a:r>
              <a:rPr lang="en-US" dirty="0"/>
              <a:t>When the Linux system is booting up, you might see various services getting started. For example, it might say “starting </a:t>
            </a:r>
            <a:r>
              <a:rPr lang="en-US" dirty="0" err="1"/>
              <a:t>sendmail</a:t>
            </a:r>
            <a:r>
              <a:rPr lang="en-US" dirty="0"/>
              <a:t> …. OK”. Those are the </a:t>
            </a:r>
            <a:r>
              <a:rPr lang="en-US" dirty="0" err="1"/>
              <a:t>runlevel</a:t>
            </a:r>
            <a:r>
              <a:rPr lang="en-US" dirty="0"/>
              <a:t> programs, executed from the run level directory as defined by your run level.</a:t>
            </a:r>
          </a:p>
          <a:p>
            <a:r>
              <a:rPr lang="en-US" dirty="0"/>
              <a:t>Depending on your default </a:t>
            </a:r>
            <a:r>
              <a:rPr lang="en-US" dirty="0" err="1" smtClean="0"/>
              <a:t>run</a:t>
            </a:r>
            <a:r>
              <a:rPr lang="en-US" dirty="0" err="1" smtClean="0"/>
              <a:t>level</a:t>
            </a:r>
            <a:r>
              <a:rPr lang="en-US" dirty="0" smtClean="0"/>
              <a:t> </a:t>
            </a:r>
            <a:r>
              <a:rPr lang="en-US" dirty="0"/>
              <a:t>setting, the system will execute the programs from one of the following directories.</a:t>
            </a:r>
          </a:p>
          <a:p>
            <a:pPr lvl="1"/>
            <a:r>
              <a:rPr lang="en-US" dirty="0"/>
              <a:t>Run level 0 – /</a:t>
            </a:r>
            <a:r>
              <a:rPr lang="en-US" dirty="0" err="1"/>
              <a:t>etc</a:t>
            </a:r>
            <a:r>
              <a:rPr lang="en-US" dirty="0"/>
              <a:t>/</a:t>
            </a:r>
            <a:r>
              <a:rPr lang="en-US" dirty="0" err="1"/>
              <a:t>rc.d</a:t>
            </a:r>
            <a:r>
              <a:rPr lang="en-US" dirty="0"/>
              <a:t>/rc0.d/</a:t>
            </a:r>
          </a:p>
          <a:p>
            <a:pPr lvl="1"/>
            <a:r>
              <a:rPr lang="en-US" dirty="0"/>
              <a:t>Run level 1 – /</a:t>
            </a:r>
            <a:r>
              <a:rPr lang="en-US" dirty="0" err="1"/>
              <a:t>etc</a:t>
            </a:r>
            <a:r>
              <a:rPr lang="en-US" dirty="0"/>
              <a:t>/</a:t>
            </a:r>
            <a:r>
              <a:rPr lang="en-US" dirty="0" err="1"/>
              <a:t>rc.d</a:t>
            </a:r>
            <a:r>
              <a:rPr lang="en-US" dirty="0"/>
              <a:t>/rc1.d/</a:t>
            </a:r>
          </a:p>
          <a:p>
            <a:pPr lvl="1"/>
            <a:r>
              <a:rPr lang="en-US" dirty="0"/>
              <a:t>Run level 2 – /</a:t>
            </a:r>
            <a:r>
              <a:rPr lang="en-US" dirty="0" err="1"/>
              <a:t>etc</a:t>
            </a:r>
            <a:r>
              <a:rPr lang="en-US" dirty="0"/>
              <a:t>/</a:t>
            </a:r>
            <a:r>
              <a:rPr lang="en-US" dirty="0" err="1"/>
              <a:t>rc.d</a:t>
            </a:r>
            <a:r>
              <a:rPr lang="en-US" dirty="0"/>
              <a:t>/rc2.d/</a:t>
            </a:r>
          </a:p>
          <a:p>
            <a:pPr lvl="1"/>
            <a:r>
              <a:rPr lang="en-US" dirty="0"/>
              <a:t>Run level 3 – /</a:t>
            </a:r>
            <a:r>
              <a:rPr lang="en-US" dirty="0" err="1"/>
              <a:t>etc</a:t>
            </a:r>
            <a:r>
              <a:rPr lang="en-US" dirty="0"/>
              <a:t>/</a:t>
            </a:r>
            <a:r>
              <a:rPr lang="en-US" dirty="0" err="1"/>
              <a:t>rc.d</a:t>
            </a:r>
            <a:r>
              <a:rPr lang="en-US" dirty="0"/>
              <a:t>/rc3.d/</a:t>
            </a:r>
          </a:p>
          <a:p>
            <a:pPr lvl="1"/>
            <a:r>
              <a:rPr lang="en-US" dirty="0"/>
              <a:t>Run level 4 – /</a:t>
            </a:r>
            <a:r>
              <a:rPr lang="en-US" dirty="0" err="1"/>
              <a:t>etc</a:t>
            </a:r>
            <a:r>
              <a:rPr lang="en-US" dirty="0"/>
              <a:t>/</a:t>
            </a:r>
            <a:r>
              <a:rPr lang="en-US" dirty="0" err="1"/>
              <a:t>rc.d</a:t>
            </a:r>
            <a:r>
              <a:rPr lang="en-US" dirty="0"/>
              <a:t>/rc4.d/</a:t>
            </a:r>
          </a:p>
          <a:p>
            <a:pPr lvl="1"/>
            <a:r>
              <a:rPr lang="en-US" dirty="0"/>
              <a:t>Run level 5 – /</a:t>
            </a:r>
            <a:r>
              <a:rPr lang="en-US" dirty="0" err="1"/>
              <a:t>etc</a:t>
            </a:r>
            <a:r>
              <a:rPr lang="en-US" dirty="0"/>
              <a:t>/</a:t>
            </a:r>
            <a:r>
              <a:rPr lang="en-US" dirty="0" err="1"/>
              <a:t>rc.d</a:t>
            </a:r>
            <a:r>
              <a:rPr lang="en-US" dirty="0"/>
              <a:t>/rc5.d/</a:t>
            </a:r>
          </a:p>
          <a:p>
            <a:pPr lvl="1"/>
            <a:r>
              <a:rPr lang="en-US" dirty="0"/>
              <a:t>Run level 6 – /</a:t>
            </a:r>
            <a:r>
              <a:rPr lang="en-US" dirty="0" err="1"/>
              <a:t>etc</a:t>
            </a:r>
            <a:r>
              <a:rPr lang="en-US" dirty="0"/>
              <a:t>/</a:t>
            </a:r>
            <a:r>
              <a:rPr lang="en-US" dirty="0" err="1"/>
              <a:t>rc.d</a:t>
            </a:r>
            <a:r>
              <a:rPr lang="en-US" dirty="0"/>
              <a:t>/rc6.d/</a:t>
            </a:r>
          </a:p>
          <a:p>
            <a:endParaRPr lang="en-US" dirty="0"/>
          </a:p>
          <a:p>
            <a:endParaRPr lang="en-US" dirty="0"/>
          </a:p>
          <a:p>
            <a:endParaRPr lang="en-US" dirty="0"/>
          </a:p>
        </p:txBody>
      </p:sp>
    </p:spTree>
    <p:extLst>
      <p:ext uri="{BB962C8B-B14F-4D97-AF65-F5344CB8AC3E}">
        <p14:creationId xmlns:p14="http://schemas.microsoft.com/office/powerpoint/2010/main" val="1722578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smtClean="0"/>
              <a:t>Building </a:t>
            </a:r>
            <a:r>
              <a:rPr lang="en-US" dirty="0" smtClean="0"/>
              <a:t>The </a:t>
            </a:r>
            <a:r>
              <a:rPr lang="en-US" dirty="0" smtClean="0"/>
              <a:t>Linux Kernel</a:t>
            </a:r>
            <a:endParaRPr lang="en-US" dirty="0"/>
          </a:p>
        </p:txBody>
      </p:sp>
      <p:graphicFrame>
        <p:nvGraphicFramePr>
          <p:cNvPr id="3" name="Diagram 2"/>
          <p:cNvGraphicFramePr/>
          <p:nvPr>
            <p:extLst>
              <p:ext uri="{D42A27DB-BD31-4B8C-83A1-F6EECF244321}">
                <p14:modId xmlns:p14="http://schemas.microsoft.com/office/powerpoint/2010/main" val="3874876150"/>
              </p:ext>
            </p:extLst>
          </p:nvPr>
        </p:nvGraphicFramePr>
        <p:xfrm>
          <a:off x="304800" y="1447800"/>
          <a:ext cx="7086600" cy="523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88696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smtClean="0"/>
              <a:t>Linux Installation – </a:t>
            </a:r>
            <a:br>
              <a:rPr lang="en-US" dirty="0" smtClean="0"/>
            </a:br>
            <a:r>
              <a:rPr lang="en-US" dirty="0" smtClean="0"/>
              <a:t>Minimum Requirements</a:t>
            </a:r>
            <a:endParaRPr lang="en-US" dirty="0"/>
          </a:p>
        </p:txBody>
      </p:sp>
      <p:sp>
        <p:nvSpPr>
          <p:cNvPr id="4" name="Content Placeholder 3"/>
          <p:cNvSpPr>
            <a:spLocks noGrp="1"/>
          </p:cNvSpPr>
          <p:nvPr>
            <p:ph idx="1"/>
          </p:nvPr>
        </p:nvSpPr>
        <p:spPr>
          <a:xfrm>
            <a:off x="457200" y="1676400"/>
            <a:ext cx="8229600" cy="4648200"/>
          </a:xfrm>
        </p:spPr>
        <p:txBody>
          <a:bodyPr>
            <a:normAutofit fontScale="92500" lnSpcReduction="10000"/>
          </a:bodyPr>
          <a:lstStyle/>
          <a:p>
            <a:pPr marL="109728" indent="0" fontAlgn="base">
              <a:buNone/>
            </a:pPr>
            <a:r>
              <a:rPr lang="en-US" dirty="0" smtClean="0"/>
              <a:t>Minimum Requirements for common </a:t>
            </a:r>
            <a:r>
              <a:rPr lang="en-US" dirty="0"/>
              <a:t>L</a:t>
            </a:r>
            <a:r>
              <a:rPr lang="en-US" dirty="0" smtClean="0"/>
              <a:t>inux distributions:</a:t>
            </a:r>
          </a:p>
          <a:p>
            <a:pPr marL="109728" indent="0" fontAlgn="base">
              <a:buNone/>
            </a:pPr>
            <a:endParaRPr lang="en-US" dirty="0" smtClean="0"/>
          </a:p>
          <a:p>
            <a:pPr fontAlgn="base"/>
            <a:r>
              <a:rPr lang="en-US" dirty="0" smtClean="0"/>
              <a:t>700 </a:t>
            </a:r>
            <a:r>
              <a:rPr lang="en-US" dirty="0"/>
              <a:t>MHz processor (about Intel Celeron or better</a:t>
            </a:r>
            <a:r>
              <a:rPr lang="en-US" dirty="0" smtClean="0"/>
              <a:t>)</a:t>
            </a:r>
          </a:p>
          <a:p>
            <a:pPr fontAlgn="base"/>
            <a:endParaRPr lang="en-US" dirty="0"/>
          </a:p>
          <a:p>
            <a:pPr fontAlgn="base"/>
            <a:r>
              <a:rPr lang="en-US" dirty="0"/>
              <a:t>512 </a:t>
            </a:r>
            <a:r>
              <a:rPr lang="en-US" dirty="0" smtClean="0"/>
              <a:t>MB </a:t>
            </a:r>
            <a:r>
              <a:rPr lang="en-US" dirty="0"/>
              <a:t>RAM (system memory</a:t>
            </a:r>
            <a:r>
              <a:rPr lang="en-US" dirty="0" smtClean="0"/>
              <a:t>)</a:t>
            </a:r>
          </a:p>
          <a:p>
            <a:pPr fontAlgn="base"/>
            <a:endParaRPr lang="en-US" dirty="0"/>
          </a:p>
          <a:p>
            <a:pPr fontAlgn="base"/>
            <a:r>
              <a:rPr lang="en-US" dirty="0"/>
              <a:t>5 GB of hard-drive </a:t>
            </a:r>
            <a:r>
              <a:rPr lang="en-US" dirty="0" smtClean="0"/>
              <a:t>space</a:t>
            </a:r>
          </a:p>
          <a:p>
            <a:pPr marL="0" indent="0" fontAlgn="base">
              <a:buNone/>
            </a:pPr>
            <a:endParaRPr lang="en-US" dirty="0"/>
          </a:p>
          <a:p>
            <a:pPr fontAlgn="base"/>
            <a:r>
              <a:rPr lang="en-US" dirty="0"/>
              <a:t>Either a CD/DVD drive or a USB port for the installer </a:t>
            </a:r>
            <a:r>
              <a:rPr lang="en-US" dirty="0" smtClean="0"/>
              <a:t>media</a:t>
            </a:r>
          </a:p>
          <a:p>
            <a:pPr fontAlgn="base"/>
            <a:endParaRPr lang="en-US" dirty="0"/>
          </a:p>
          <a:p>
            <a:pPr fontAlgn="base"/>
            <a:r>
              <a:rPr lang="en-US" dirty="0"/>
              <a:t>Internet access is helpful</a:t>
            </a:r>
          </a:p>
          <a:p>
            <a:endParaRPr lang="en-US" dirty="0"/>
          </a:p>
        </p:txBody>
      </p:sp>
    </p:spTree>
    <p:extLst>
      <p:ext uri="{BB962C8B-B14F-4D97-AF65-F5344CB8AC3E}">
        <p14:creationId xmlns:p14="http://schemas.microsoft.com/office/powerpoint/2010/main" val="20532639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265238"/>
          </a:xfrm>
        </p:spPr>
        <p:txBody>
          <a:bodyPr>
            <a:normAutofit/>
          </a:bodyPr>
          <a:lstStyle/>
          <a:p>
            <a:r>
              <a:rPr lang="en-US" dirty="0"/>
              <a:t>OS X Lion- Minimum </a:t>
            </a:r>
            <a:r>
              <a:rPr lang="en-US" dirty="0" smtClean="0"/>
              <a:t>Requirements</a:t>
            </a:r>
            <a:r>
              <a:rPr lang="en-US" dirty="0"/>
              <a:t/>
            </a:r>
            <a:br>
              <a:rPr lang="en-US" dirty="0"/>
            </a:br>
            <a:endParaRPr lang="en-US" dirty="0"/>
          </a:p>
        </p:txBody>
      </p:sp>
      <p:sp>
        <p:nvSpPr>
          <p:cNvPr id="3" name="Content Placeholder 2"/>
          <p:cNvSpPr>
            <a:spLocks noGrp="1"/>
          </p:cNvSpPr>
          <p:nvPr>
            <p:ph sz="quarter" idx="1"/>
          </p:nvPr>
        </p:nvSpPr>
        <p:spPr/>
        <p:txBody>
          <a:bodyPr/>
          <a:lstStyle/>
          <a:p>
            <a:pPr marL="109728" indent="0" fontAlgn="base">
              <a:buNone/>
            </a:pPr>
            <a:r>
              <a:rPr lang="en-US" dirty="0"/>
              <a:t>Minimum Requirements for </a:t>
            </a:r>
            <a:r>
              <a:rPr lang="en-US" dirty="0" smtClean="0"/>
              <a:t>OS X Lion:</a:t>
            </a:r>
            <a:endParaRPr lang="en-US" dirty="0"/>
          </a:p>
          <a:p>
            <a:r>
              <a:rPr lang="en-US" dirty="0" smtClean="0"/>
              <a:t>An </a:t>
            </a:r>
            <a:r>
              <a:rPr lang="en-US" dirty="0"/>
              <a:t>Intel Core 2 Duo, Core i3, Core i5, Core i7, or Xeon </a:t>
            </a:r>
            <a:r>
              <a:rPr lang="en-US" dirty="0" smtClean="0"/>
              <a:t>processor</a:t>
            </a:r>
          </a:p>
          <a:p>
            <a:endParaRPr lang="en-US" dirty="0" smtClean="0"/>
          </a:p>
          <a:p>
            <a:r>
              <a:rPr lang="en-US" dirty="0"/>
              <a:t>7 GB of available disk </a:t>
            </a:r>
            <a:r>
              <a:rPr lang="en-US" dirty="0" smtClean="0"/>
              <a:t>space</a:t>
            </a:r>
          </a:p>
          <a:p>
            <a:pPr marL="0" indent="0">
              <a:buNone/>
            </a:pPr>
            <a:endParaRPr lang="en-US" dirty="0"/>
          </a:p>
          <a:p>
            <a:r>
              <a:rPr lang="en-US" dirty="0"/>
              <a:t>2 GB of RAM</a:t>
            </a:r>
          </a:p>
          <a:p>
            <a:endParaRPr lang="en-US" dirty="0"/>
          </a:p>
          <a:p>
            <a:pPr fontAlgn="base"/>
            <a:r>
              <a:rPr lang="en-US" dirty="0" smtClean="0"/>
              <a:t>Either a CD/DVD drive or a USB port for the installer media</a:t>
            </a:r>
          </a:p>
          <a:p>
            <a:endParaRPr lang="en-US" dirty="0"/>
          </a:p>
        </p:txBody>
      </p:sp>
    </p:spTree>
    <p:extLst>
      <p:ext uri="{BB962C8B-B14F-4D97-AF65-F5344CB8AC3E}">
        <p14:creationId xmlns:p14="http://schemas.microsoft.com/office/powerpoint/2010/main" val="31259275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Mac OS X v10.6 Snow </a:t>
            </a:r>
            <a:r>
              <a:rPr lang="en-US" dirty="0" smtClean="0"/>
              <a:t>Leopard- </a:t>
            </a:r>
            <a:r>
              <a:rPr lang="en-US" dirty="0" smtClean="0"/>
              <a:t>Minimum </a:t>
            </a:r>
            <a:r>
              <a:rPr lang="en-US" dirty="0"/>
              <a:t>Requirements</a:t>
            </a:r>
            <a:br>
              <a:rPr lang="en-US" dirty="0"/>
            </a:b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t>I</a:t>
            </a:r>
            <a:r>
              <a:rPr lang="en-US" dirty="0" smtClean="0"/>
              <a:t>nstall </a:t>
            </a:r>
            <a:r>
              <a:rPr lang="en-US" dirty="0"/>
              <a:t>Snow Leopard for the first time, you must have a Mac with:</a:t>
            </a:r>
          </a:p>
          <a:p>
            <a:r>
              <a:rPr lang="en-US" dirty="0"/>
              <a:t>An Intel </a:t>
            </a:r>
            <a:r>
              <a:rPr lang="en-US" dirty="0" smtClean="0"/>
              <a:t>processor</a:t>
            </a:r>
          </a:p>
          <a:p>
            <a:pPr marL="0" indent="0">
              <a:buNone/>
            </a:pPr>
            <a:endParaRPr lang="en-US" dirty="0" smtClean="0"/>
          </a:p>
          <a:p>
            <a:r>
              <a:rPr lang="en-US" dirty="0"/>
              <a:t>At least 1 GB of RAM (additional RAM is recommended)</a:t>
            </a:r>
          </a:p>
          <a:p>
            <a:endParaRPr lang="en-US" dirty="0" smtClean="0"/>
          </a:p>
          <a:p>
            <a:r>
              <a:rPr lang="en-US" dirty="0" smtClean="0"/>
              <a:t>At </a:t>
            </a:r>
            <a:r>
              <a:rPr lang="en-US" dirty="0"/>
              <a:t>least 5 GB to 7 GB of disk space available</a:t>
            </a:r>
          </a:p>
          <a:p>
            <a:endParaRPr lang="en-US" dirty="0"/>
          </a:p>
          <a:p>
            <a:pPr fontAlgn="base"/>
            <a:r>
              <a:rPr lang="en-US" dirty="0"/>
              <a:t>Either a CD/DVD drive or a USB port for the installer </a:t>
            </a:r>
            <a:r>
              <a:rPr lang="en-US" dirty="0" smtClean="0"/>
              <a:t>media</a:t>
            </a:r>
            <a:endParaRPr lang="en-US" dirty="0"/>
          </a:p>
        </p:txBody>
      </p:sp>
    </p:spTree>
    <p:extLst>
      <p:ext uri="{BB962C8B-B14F-4D97-AF65-F5344CB8AC3E}">
        <p14:creationId xmlns:p14="http://schemas.microsoft.com/office/powerpoint/2010/main" val="24359474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7</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t>If you want to run Windows 7 on your PC, here's what it takes:</a:t>
            </a:r>
          </a:p>
          <a:p>
            <a:r>
              <a:rPr lang="en-US" dirty="0"/>
              <a:t>1 gigahertz (GHz) or faster 32-bit (x86) or 64-bit (x64) </a:t>
            </a:r>
            <a:r>
              <a:rPr lang="en-US" dirty="0" smtClean="0"/>
              <a:t>processor</a:t>
            </a:r>
            <a:endParaRPr lang="en-US" dirty="0"/>
          </a:p>
          <a:p>
            <a:r>
              <a:rPr lang="en-US" dirty="0"/>
              <a:t>1 gigabyte (GB) RAM (32-bit) or 2 GB RAM (64-bit)</a:t>
            </a:r>
          </a:p>
          <a:p>
            <a:r>
              <a:rPr lang="en-US" dirty="0"/>
              <a:t>16 GB available hard disk space (32-bit) or 20 GB (64-bit)</a:t>
            </a:r>
          </a:p>
          <a:p>
            <a:r>
              <a:rPr lang="en-US" dirty="0"/>
              <a:t>DirectX 9 graphics device with WDDM 1.0 or higher driver</a:t>
            </a:r>
          </a:p>
          <a:p>
            <a:r>
              <a:rPr lang="en-US" dirty="0" smtClean="0"/>
              <a:t>Internet access is helpful</a:t>
            </a:r>
            <a:endParaRPr lang="en-US" dirty="0"/>
          </a:p>
        </p:txBody>
      </p:sp>
    </p:spTree>
    <p:extLst>
      <p:ext uri="{BB962C8B-B14F-4D97-AF65-F5344CB8AC3E}">
        <p14:creationId xmlns:p14="http://schemas.microsoft.com/office/powerpoint/2010/main" val="23065366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10</a:t>
            </a:r>
            <a:endParaRPr lang="en-US" dirty="0"/>
          </a:p>
        </p:txBody>
      </p:sp>
      <p:sp>
        <p:nvSpPr>
          <p:cNvPr id="3" name="Content Placeholder 2"/>
          <p:cNvSpPr>
            <a:spLocks noGrp="1"/>
          </p:cNvSpPr>
          <p:nvPr>
            <p:ph sz="quarter" idx="1"/>
          </p:nvPr>
        </p:nvSpPr>
        <p:spPr/>
        <p:txBody>
          <a:bodyPr/>
          <a:lstStyle/>
          <a:p>
            <a:r>
              <a:rPr lang="en-US" dirty="0" smtClean="0"/>
              <a:t>1 </a:t>
            </a:r>
            <a:r>
              <a:rPr lang="en-US" dirty="0"/>
              <a:t>gigahertz (GHz) or faster processor </a:t>
            </a:r>
            <a:endParaRPr lang="en-US" dirty="0" smtClean="0"/>
          </a:p>
          <a:p>
            <a:endParaRPr lang="en-US" dirty="0" smtClean="0"/>
          </a:p>
          <a:p>
            <a:r>
              <a:rPr lang="en-US" dirty="0" smtClean="0"/>
              <a:t>1 </a:t>
            </a:r>
            <a:r>
              <a:rPr lang="en-US" dirty="0"/>
              <a:t>gigabyte (GB) for 32-bit or 2 GB for </a:t>
            </a:r>
            <a:r>
              <a:rPr lang="en-US" dirty="0" smtClean="0"/>
              <a:t>64-bit</a:t>
            </a:r>
          </a:p>
          <a:p>
            <a:endParaRPr lang="en-US" dirty="0"/>
          </a:p>
          <a:p>
            <a:r>
              <a:rPr lang="en-US" dirty="0" smtClean="0"/>
              <a:t>16 </a:t>
            </a:r>
            <a:r>
              <a:rPr lang="en-US" dirty="0"/>
              <a:t>GB for 32-bit OS 20 GB for 64-bit </a:t>
            </a:r>
            <a:r>
              <a:rPr lang="en-US" dirty="0" smtClean="0"/>
              <a:t>OS</a:t>
            </a:r>
          </a:p>
          <a:p>
            <a:endParaRPr lang="en-US" dirty="0"/>
          </a:p>
          <a:p>
            <a:r>
              <a:rPr lang="en-US" dirty="0" smtClean="0"/>
              <a:t>DirectX </a:t>
            </a:r>
            <a:r>
              <a:rPr lang="en-US" dirty="0"/>
              <a:t>9 or later with WDDM 1.0 </a:t>
            </a:r>
            <a:r>
              <a:rPr lang="en-US" dirty="0" smtClean="0"/>
              <a:t>driver</a:t>
            </a:r>
          </a:p>
          <a:p>
            <a:pPr marL="0" indent="0">
              <a:buNone/>
            </a:pPr>
            <a:endParaRPr lang="en-US" dirty="0" smtClean="0"/>
          </a:p>
          <a:p>
            <a:r>
              <a:rPr lang="en-US" dirty="0"/>
              <a:t>Internet access is helpful</a:t>
            </a:r>
          </a:p>
          <a:p>
            <a:endParaRPr lang="en-US" dirty="0" smtClean="0"/>
          </a:p>
          <a:p>
            <a:endParaRPr lang="en-US" dirty="0"/>
          </a:p>
        </p:txBody>
      </p:sp>
    </p:spTree>
    <p:extLst>
      <p:ext uri="{BB962C8B-B14F-4D97-AF65-F5344CB8AC3E}">
        <p14:creationId xmlns:p14="http://schemas.microsoft.com/office/powerpoint/2010/main" val="24808398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BASH And DOS</a:t>
            </a:r>
            <a:endParaRPr lang="en-US" dirty="0"/>
          </a:p>
        </p:txBody>
      </p:sp>
      <p:sp>
        <p:nvSpPr>
          <p:cNvPr id="3" name="Content Placeholder 2"/>
          <p:cNvSpPr>
            <a:spLocks noGrp="1"/>
          </p:cNvSpPr>
          <p:nvPr>
            <p:ph sz="quarter" idx="1"/>
          </p:nvPr>
        </p:nvSpPr>
        <p:spPr/>
        <p:txBody>
          <a:bodyPr/>
          <a:lstStyle/>
          <a:p>
            <a:r>
              <a:rPr lang="en-US" dirty="0" smtClean="0"/>
              <a:t>BASH </a:t>
            </a:r>
            <a:r>
              <a:rPr lang="en-US" dirty="0"/>
              <a:t>commands are case sensitive while DOS commands are </a:t>
            </a:r>
            <a:r>
              <a:rPr lang="en-US" dirty="0" smtClean="0"/>
              <a:t>not.</a:t>
            </a:r>
          </a:p>
          <a:p>
            <a:r>
              <a:rPr lang="en-US" dirty="0"/>
              <a:t>U</a:t>
            </a:r>
            <a:r>
              <a:rPr lang="en-US" dirty="0" smtClean="0"/>
              <a:t>nder </a:t>
            </a:r>
            <a:r>
              <a:rPr lang="en-US" dirty="0"/>
              <a:t>BASH, / character is a directory separator and \ acts as an escape character. Under DOS, / serves as a command argument delimiter and \ is the directory </a:t>
            </a:r>
            <a:r>
              <a:rPr lang="en-US" dirty="0" smtClean="0"/>
              <a:t>separator.</a:t>
            </a:r>
          </a:p>
          <a:p>
            <a:r>
              <a:rPr lang="en-US" dirty="0" smtClean="0"/>
              <a:t>DOS </a:t>
            </a:r>
            <a:r>
              <a:rPr lang="en-US" dirty="0"/>
              <a:t>follows a convention in naming files, which is 8 </a:t>
            </a:r>
            <a:r>
              <a:rPr lang="en-US" dirty="0" smtClean="0"/>
              <a:t>character </a:t>
            </a:r>
            <a:r>
              <a:rPr lang="en-US" dirty="0"/>
              <a:t>file name followed by a dot and 3 character for the </a:t>
            </a:r>
            <a:r>
              <a:rPr lang="en-US" dirty="0" smtClean="0"/>
              <a:t>extension while </a:t>
            </a:r>
            <a:r>
              <a:rPr lang="en-US" dirty="0"/>
              <a:t>BASH follows no such </a:t>
            </a:r>
            <a:r>
              <a:rPr lang="en-US" dirty="0" smtClean="0"/>
              <a:t>convention.</a:t>
            </a:r>
            <a:endParaRPr lang="en-US" dirty="0"/>
          </a:p>
        </p:txBody>
      </p:sp>
    </p:spTree>
    <p:extLst>
      <p:ext uri="{BB962C8B-B14F-4D97-AF65-F5344CB8AC3E}">
        <p14:creationId xmlns:p14="http://schemas.microsoft.com/office/powerpoint/2010/main" val="8820057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smtClean="0"/>
              <a:t>Linux Installation – </a:t>
            </a:r>
            <a:br>
              <a:rPr lang="en-US" dirty="0" smtClean="0"/>
            </a:br>
            <a:r>
              <a:rPr lang="en-US" dirty="0" smtClean="0"/>
              <a:t>Partitioning</a:t>
            </a:r>
            <a:endParaRPr lang="en-US" dirty="0"/>
          </a:p>
        </p:txBody>
      </p:sp>
      <p:sp>
        <p:nvSpPr>
          <p:cNvPr id="4" name="Content Placeholder 3"/>
          <p:cNvSpPr>
            <a:spLocks noGrp="1"/>
          </p:cNvSpPr>
          <p:nvPr>
            <p:ph idx="1"/>
          </p:nvPr>
        </p:nvSpPr>
        <p:spPr>
          <a:xfrm>
            <a:off x="457200" y="1676400"/>
            <a:ext cx="8229600" cy="4648200"/>
          </a:xfrm>
        </p:spPr>
        <p:txBody>
          <a:bodyPr>
            <a:normAutofit fontScale="85000" lnSpcReduction="10000"/>
          </a:bodyPr>
          <a:lstStyle/>
          <a:p>
            <a:r>
              <a:rPr lang="en-US" dirty="0" smtClean="0"/>
              <a:t>For a healthy Linux installation, three partitions are recommended:</a:t>
            </a:r>
          </a:p>
          <a:p>
            <a:pPr lvl="1"/>
            <a:r>
              <a:rPr lang="en-US" dirty="0" smtClean="0"/>
              <a:t>swap</a:t>
            </a:r>
          </a:p>
          <a:p>
            <a:pPr lvl="2"/>
            <a:r>
              <a:rPr lang="en-US" dirty="0"/>
              <a:t>This is space on </a:t>
            </a:r>
            <a:r>
              <a:rPr lang="en-US" dirty="0" smtClean="0"/>
              <a:t>the hard </a:t>
            </a:r>
            <a:r>
              <a:rPr lang="en-US" dirty="0"/>
              <a:t>drive that can be used as </a:t>
            </a:r>
            <a:r>
              <a:rPr lang="en-US" i="1" dirty="0"/>
              <a:t>virtual memory</a:t>
            </a:r>
            <a:r>
              <a:rPr lang="en-US" dirty="0"/>
              <a:t>. Virtual memory </a:t>
            </a:r>
            <a:r>
              <a:rPr lang="en-US" dirty="0" smtClean="0"/>
              <a:t>allows </a:t>
            </a:r>
            <a:r>
              <a:rPr lang="en-US" dirty="0"/>
              <a:t>computer to run large programs and perform complex tasks even if it does not have enough physical RAM to do the </a:t>
            </a:r>
            <a:r>
              <a:rPr lang="en-US" dirty="0" smtClean="0"/>
              <a:t>job. </a:t>
            </a:r>
          </a:p>
          <a:p>
            <a:pPr lvl="2"/>
            <a:r>
              <a:rPr lang="en-US" dirty="0"/>
              <a:t>O</a:t>
            </a:r>
            <a:r>
              <a:rPr lang="en-US" dirty="0" smtClean="0"/>
              <a:t>ne </a:t>
            </a:r>
            <a:r>
              <a:rPr lang="en-US" dirty="0"/>
              <a:t>swap partition </a:t>
            </a:r>
            <a:r>
              <a:rPr lang="en-US" dirty="0" smtClean="0"/>
              <a:t>is usually 50</a:t>
            </a:r>
            <a:r>
              <a:rPr lang="en-US" dirty="0"/>
              <a:t>% to 100% the size of the physical RAM in your </a:t>
            </a:r>
            <a:r>
              <a:rPr lang="en-US" dirty="0" smtClean="0"/>
              <a:t>system</a:t>
            </a:r>
          </a:p>
          <a:p>
            <a:pPr lvl="2"/>
            <a:endParaRPr lang="en-US" dirty="0" smtClean="0"/>
          </a:p>
          <a:p>
            <a:pPr lvl="1"/>
            <a:r>
              <a:rPr lang="en-US" dirty="0" smtClean="0"/>
              <a:t>root (/)</a:t>
            </a:r>
          </a:p>
          <a:p>
            <a:pPr lvl="2"/>
            <a:r>
              <a:rPr lang="en-US" dirty="0"/>
              <a:t>The </a:t>
            </a:r>
            <a:r>
              <a:rPr lang="en-US" i="1" dirty="0"/>
              <a:t>root</a:t>
            </a:r>
            <a:r>
              <a:rPr lang="en-US" dirty="0"/>
              <a:t> file system is represented by a forward slash (/). It is the top of the directory tree, and contains Linux and everything that you install with Linux</a:t>
            </a:r>
            <a:r>
              <a:rPr lang="en-US" dirty="0" smtClean="0"/>
              <a:t>.</a:t>
            </a:r>
          </a:p>
          <a:p>
            <a:pPr lvl="2"/>
            <a:r>
              <a:rPr lang="en-US" dirty="0"/>
              <a:t>This is roughly equivalent to </a:t>
            </a:r>
            <a:r>
              <a:rPr lang="en-US" dirty="0" smtClean="0"/>
              <a:t> </a:t>
            </a:r>
            <a:r>
              <a:rPr lang="en-US" dirty="0"/>
              <a:t>“C</a:t>
            </a:r>
            <a:r>
              <a:rPr lang="en-US" dirty="0" smtClean="0"/>
              <a:t>:”</a:t>
            </a:r>
          </a:p>
          <a:p>
            <a:pPr lvl="2"/>
            <a:r>
              <a:rPr lang="en-US" dirty="0" smtClean="0"/>
              <a:t>Usually a minimum root </a:t>
            </a:r>
            <a:r>
              <a:rPr lang="en-US" dirty="0"/>
              <a:t>partition </a:t>
            </a:r>
            <a:r>
              <a:rPr lang="en-US" dirty="0" smtClean="0"/>
              <a:t>is between </a:t>
            </a:r>
            <a:r>
              <a:rPr lang="en-US" dirty="0"/>
              <a:t>2GB and 8GB</a:t>
            </a:r>
            <a:r>
              <a:rPr lang="en-US" dirty="0" smtClean="0"/>
              <a:t>.</a:t>
            </a:r>
          </a:p>
          <a:p>
            <a:pPr lvl="2"/>
            <a:endParaRPr lang="en-US" dirty="0" smtClean="0"/>
          </a:p>
          <a:p>
            <a:pPr lvl="1"/>
            <a:r>
              <a:rPr lang="en-US" dirty="0" smtClean="0"/>
              <a:t>/home</a:t>
            </a:r>
          </a:p>
          <a:p>
            <a:pPr lvl="2"/>
            <a:r>
              <a:rPr lang="en-US" dirty="0"/>
              <a:t>T</a:t>
            </a:r>
            <a:r>
              <a:rPr lang="en-US" dirty="0" smtClean="0"/>
              <a:t>he </a:t>
            </a:r>
            <a:r>
              <a:rPr lang="en-US" dirty="0"/>
              <a:t>place where all the user-specific files, </a:t>
            </a:r>
            <a:r>
              <a:rPr lang="en-US" dirty="0" smtClean="0"/>
              <a:t>data </a:t>
            </a:r>
            <a:r>
              <a:rPr lang="en-US" dirty="0"/>
              <a:t>in other words, are stored. </a:t>
            </a:r>
            <a:endParaRPr lang="en-US" dirty="0" smtClean="0"/>
          </a:p>
          <a:p>
            <a:pPr lvl="2"/>
            <a:r>
              <a:rPr lang="en-US" dirty="0" smtClean="0"/>
              <a:t>It </a:t>
            </a:r>
            <a:r>
              <a:rPr lang="en-US" dirty="0"/>
              <a:t>is roughly equivalent to the “My Documents” folder</a:t>
            </a:r>
            <a:endParaRPr lang="en-US" dirty="0" smtClean="0"/>
          </a:p>
          <a:p>
            <a:pPr lvl="2"/>
            <a:endParaRPr lang="en-US" dirty="0"/>
          </a:p>
        </p:txBody>
      </p:sp>
    </p:spTree>
    <p:extLst>
      <p:ext uri="{BB962C8B-B14F-4D97-AF65-F5344CB8AC3E}">
        <p14:creationId xmlns:p14="http://schemas.microsoft.com/office/powerpoint/2010/main" val="831138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Components Of Linux </a:t>
            </a:r>
            <a:endParaRPr lang="en-US" dirty="0"/>
          </a:p>
        </p:txBody>
      </p:sp>
      <p:sp>
        <p:nvSpPr>
          <p:cNvPr id="3" name="Content Placeholder 2"/>
          <p:cNvSpPr>
            <a:spLocks noGrp="1"/>
          </p:cNvSpPr>
          <p:nvPr>
            <p:ph sz="quarter" idx="1"/>
          </p:nvPr>
        </p:nvSpPr>
        <p:spPr/>
        <p:txBody>
          <a:bodyPr/>
          <a:lstStyle/>
          <a:p>
            <a:r>
              <a:rPr lang="en-US" dirty="0"/>
              <a:t>Just like any other typical operating system, Linux has all of these components: </a:t>
            </a:r>
            <a:endParaRPr lang="en-US" dirty="0" smtClean="0"/>
          </a:p>
          <a:p>
            <a:pPr lvl="1"/>
            <a:r>
              <a:rPr lang="en-US" dirty="0" smtClean="0"/>
              <a:t>kernel</a:t>
            </a:r>
          </a:p>
          <a:p>
            <a:pPr lvl="1"/>
            <a:r>
              <a:rPr lang="en-US" dirty="0"/>
              <a:t>S</a:t>
            </a:r>
            <a:r>
              <a:rPr lang="en-US" dirty="0" smtClean="0"/>
              <a:t>hells  </a:t>
            </a:r>
          </a:p>
          <a:p>
            <a:pPr lvl="1"/>
            <a:r>
              <a:rPr lang="en-US" dirty="0" smtClean="0"/>
              <a:t>GUIs </a:t>
            </a:r>
          </a:p>
          <a:p>
            <a:pPr lvl="1"/>
            <a:r>
              <a:rPr lang="en-US" dirty="0"/>
              <a:t>S</a:t>
            </a:r>
            <a:r>
              <a:rPr lang="en-US" dirty="0" smtClean="0"/>
              <a:t>ystem utilities</a:t>
            </a:r>
          </a:p>
          <a:p>
            <a:pPr lvl="1"/>
            <a:r>
              <a:rPr lang="en-US" dirty="0"/>
              <a:t>A</a:t>
            </a:r>
            <a:r>
              <a:rPr lang="en-US" dirty="0" smtClean="0"/>
              <a:t>pplication </a:t>
            </a:r>
            <a:r>
              <a:rPr lang="en-US" dirty="0"/>
              <a:t>program. </a:t>
            </a:r>
            <a:endParaRPr lang="en-US" dirty="0" smtClean="0"/>
          </a:p>
          <a:p>
            <a:r>
              <a:rPr lang="en-US" dirty="0" smtClean="0"/>
              <a:t>What </a:t>
            </a:r>
            <a:r>
              <a:rPr lang="en-US" dirty="0"/>
              <a:t>makes Linux advantageous over other operating system is that every aspect comes with additional features and all codes for these are downloadable for free.</a:t>
            </a:r>
          </a:p>
          <a:p>
            <a:endParaRPr lang="en-US" dirty="0"/>
          </a:p>
        </p:txBody>
      </p:sp>
    </p:spTree>
    <p:extLst>
      <p:ext uri="{BB962C8B-B14F-4D97-AF65-F5344CB8AC3E}">
        <p14:creationId xmlns:p14="http://schemas.microsoft.com/office/powerpoint/2010/main" val="15359602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Disk Partitioning?</a:t>
            </a:r>
            <a:endParaRPr lang="en-US" dirty="0"/>
          </a:p>
        </p:txBody>
      </p:sp>
      <p:sp>
        <p:nvSpPr>
          <p:cNvPr id="3" name="Content Placeholder 2"/>
          <p:cNvSpPr>
            <a:spLocks noGrp="1"/>
          </p:cNvSpPr>
          <p:nvPr>
            <p:ph sz="quarter" idx="1"/>
          </p:nvPr>
        </p:nvSpPr>
        <p:spPr>
          <a:xfrm>
            <a:off x="457200" y="1600200"/>
            <a:ext cx="8534400" cy="4873752"/>
          </a:xfrm>
        </p:spPr>
        <p:txBody>
          <a:bodyPr>
            <a:normAutofit fontScale="92500" lnSpcReduction="10000"/>
          </a:bodyPr>
          <a:lstStyle/>
          <a:p>
            <a:r>
              <a:rPr lang="en-US" b="1" dirty="0"/>
              <a:t>Disk partitioning</a:t>
            </a:r>
            <a:r>
              <a:rPr lang="en-US" dirty="0"/>
              <a:t> or </a:t>
            </a:r>
            <a:r>
              <a:rPr lang="en-US" b="1" dirty="0"/>
              <a:t>disk </a:t>
            </a:r>
            <a:r>
              <a:rPr lang="en-US" b="1" dirty="0" smtClean="0"/>
              <a:t>slicing</a:t>
            </a:r>
            <a:r>
              <a:rPr lang="en-US" dirty="0"/>
              <a:t> is the creation of one or more regions on a hard disk or other secondary storage, so that an operating system can manage information in each region separately</a:t>
            </a:r>
            <a:r>
              <a:rPr lang="en-US" dirty="0" smtClean="0"/>
              <a:t>.</a:t>
            </a:r>
            <a:endParaRPr lang="en-US" baseline="30000" dirty="0"/>
          </a:p>
          <a:p>
            <a:r>
              <a:rPr lang="en-US" dirty="0" smtClean="0"/>
              <a:t>Partitioning </a:t>
            </a:r>
            <a:r>
              <a:rPr lang="en-US" dirty="0"/>
              <a:t>is typically the first step of preparing a newly manufactured disk, </a:t>
            </a:r>
            <a:r>
              <a:rPr lang="en-US" dirty="0" smtClean="0"/>
              <a:t>before any</a:t>
            </a:r>
            <a:r>
              <a:rPr lang="en-US" dirty="0"/>
              <a:t> files or directories have been created</a:t>
            </a:r>
            <a:r>
              <a:rPr lang="en-US" dirty="0" smtClean="0"/>
              <a:t>. </a:t>
            </a:r>
          </a:p>
          <a:p>
            <a:r>
              <a:rPr lang="en-US" dirty="0" smtClean="0"/>
              <a:t>The </a:t>
            </a:r>
            <a:r>
              <a:rPr lang="en-US" dirty="0"/>
              <a:t>disk stores the information about the partitions' locations and sizes in an area known as the </a:t>
            </a:r>
            <a:r>
              <a:rPr lang="en-US" b="1" dirty="0"/>
              <a:t>partition table</a:t>
            </a:r>
            <a:r>
              <a:rPr lang="en-US" dirty="0"/>
              <a:t> that the operating system reads before any other part of the disk. </a:t>
            </a:r>
            <a:endParaRPr lang="en-US" dirty="0" smtClean="0"/>
          </a:p>
          <a:p>
            <a:r>
              <a:rPr lang="en-US" dirty="0" smtClean="0"/>
              <a:t>Each </a:t>
            </a:r>
            <a:r>
              <a:rPr lang="en-US" dirty="0"/>
              <a:t>partition then appears in the operating system as a distinct "logical" disk that uses part of the actual disk. </a:t>
            </a:r>
            <a:endParaRPr lang="en-US" dirty="0" smtClean="0"/>
          </a:p>
          <a:p>
            <a:r>
              <a:rPr lang="en-US" dirty="0" smtClean="0"/>
              <a:t>System </a:t>
            </a:r>
            <a:r>
              <a:rPr lang="en-US" dirty="0"/>
              <a:t>administrators use a program called a </a:t>
            </a:r>
            <a:r>
              <a:rPr lang="en-US" b="1" dirty="0"/>
              <a:t>partition editor</a:t>
            </a:r>
            <a:r>
              <a:rPr lang="en-US" dirty="0"/>
              <a:t> to create, resize, delete, and manipulate the partitions</a:t>
            </a:r>
            <a:r>
              <a:rPr lang="en-US" dirty="0" smtClean="0"/>
              <a:t>.</a:t>
            </a:r>
            <a:endParaRPr lang="en-US" dirty="0"/>
          </a:p>
        </p:txBody>
      </p:sp>
    </p:spTree>
    <p:extLst>
      <p:ext uri="{BB962C8B-B14F-4D97-AF65-F5344CB8AC3E}">
        <p14:creationId xmlns:p14="http://schemas.microsoft.com/office/powerpoint/2010/main" val="1956877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Partitioning</a:t>
            </a:r>
            <a:endParaRPr lang="en-US" dirty="0"/>
          </a:p>
        </p:txBody>
      </p:sp>
      <p:pic>
        <p:nvPicPr>
          <p:cNvPr id="1026" name="Picture 2" descr="C:\Users\sanwarul\Desktop\partition.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7848600" cy="4800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8273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Multiple Partitions</a:t>
            </a:r>
            <a:endParaRPr lang="en-US" dirty="0"/>
          </a:p>
        </p:txBody>
      </p:sp>
      <p:sp>
        <p:nvSpPr>
          <p:cNvPr id="3" name="Content Placeholder 2"/>
          <p:cNvSpPr>
            <a:spLocks noGrp="1"/>
          </p:cNvSpPr>
          <p:nvPr>
            <p:ph sz="quarter" idx="1"/>
          </p:nvPr>
        </p:nvSpPr>
        <p:spPr>
          <a:xfrm>
            <a:off x="457200" y="1600200"/>
            <a:ext cx="8153400" cy="4873752"/>
          </a:xfrm>
        </p:spPr>
        <p:txBody>
          <a:bodyPr>
            <a:normAutofit lnSpcReduction="10000"/>
          </a:bodyPr>
          <a:lstStyle/>
          <a:p>
            <a:r>
              <a:rPr lang="en-US" dirty="0"/>
              <a:t>Separation of the operating system (OS) and program files from user files. </a:t>
            </a:r>
            <a:endParaRPr lang="en-US" dirty="0" smtClean="0"/>
          </a:p>
          <a:p>
            <a:r>
              <a:rPr lang="en-US" dirty="0" smtClean="0"/>
              <a:t>Protecting </a:t>
            </a:r>
            <a:r>
              <a:rPr lang="en-US" dirty="0"/>
              <a:t>or isolating files, to make it easier to recover a corrupted file system or operating system installation. If one partition is corrupted, other </a:t>
            </a:r>
            <a:r>
              <a:rPr lang="en-US" dirty="0" smtClean="0"/>
              <a:t>may </a:t>
            </a:r>
            <a:r>
              <a:rPr lang="en-US" dirty="0"/>
              <a:t>not be affected.</a:t>
            </a:r>
          </a:p>
          <a:p>
            <a:r>
              <a:rPr lang="en-US" dirty="0"/>
              <a:t>Use of multi-boot setups, which allow users to have more than one operating system on a single computer. For example, one </a:t>
            </a:r>
            <a:r>
              <a:rPr lang="en-US" dirty="0" smtClean="0"/>
              <a:t>could install Linux, BSD, Mac OS,  Microsoft </a:t>
            </a:r>
            <a:r>
              <a:rPr lang="en-US" dirty="0"/>
              <a:t>Windows or other operating systems on different partitions of the same HDD and have a choice of booting into any compatible operating system at power-up.</a:t>
            </a:r>
          </a:p>
          <a:p>
            <a:endParaRPr lang="en-US" dirty="0"/>
          </a:p>
          <a:p>
            <a:endParaRPr lang="en-US" dirty="0"/>
          </a:p>
        </p:txBody>
      </p:sp>
    </p:spTree>
    <p:extLst>
      <p:ext uri="{BB962C8B-B14F-4D97-AF65-F5344CB8AC3E}">
        <p14:creationId xmlns:p14="http://schemas.microsoft.com/office/powerpoint/2010/main" val="29358221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Multiple Partitions</a:t>
            </a:r>
            <a:endParaRPr lang="en-US" dirty="0"/>
          </a:p>
        </p:txBody>
      </p:sp>
      <p:sp>
        <p:nvSpPr>
          <p:cNvPr id="3" name="Content Placeholder 2"/>
          <p:cNvSpPr>
            <a:spLocks noGrp="1"/>
          </p:cNvSpPr>
          <p:nvPr>
            <p:ph sz="quarter" idx="1"/>
          </p:nvPr>
        </p:nvSpPr>
        <p:spPr/>
        <p:txBody>
          <a:bodyPr>
            <a:normAutofit/>
          </a:bodyPr>
          <a:lstStyle/>
          <a:p>
            <a:r>
              <a:rPr lang="en-US" dirty="0"/>
              <a:t>Reduces the total space available for user storage on the disk, as it forces the operating system to duplicate certain file system administration areas on the disk for each partition</a:t>
            </a:r>
            <a:r>
              <a:rPr lang="en-US" dirty="0" smtClean="0"/>
              <a:t>.</a:t>
            </a:r>
          </a:p>
          <a:p>
            <a:r>
              <a:rPr lang="en-US" dirty="0"/>
              <a:t>Increases </a:t>
            </a:r>
            <a:r>
              <a:rPr lang="en-US" b="1" dirty="0"/>
              <a:t>disk fragmentation</a:t>
            </a:r>
            <a:r>
              <a:rPr lang="en-US" dirty="0"/>
              <a:t> because it lowers the average size of contiguous free blocks on each partition – as compared to a single partition of the same overall size – after the same amount of data has been written to them.</a:t>
            </a:r>
          </a:p>
          <a:p>
            <a:pPr marL="0" indent="0">
              <a:buNone/>
            </a:pPr>
            <a:endParaRPr lang="en-US" dirty="0"/>
          </a:p>
          <a:p>
            <a:endParaRPr lang="en-US" dirty="0"/>
          </a:p>
        </p:txBody>
      </p:sp>
    </p:spTree>
    <p:extLst>
      <p:ext uri="{BB962C8B-B14F-4D97-AF65-F5344CB8AC3E}">
        <p14:creationId xmlns:p14="http://schemas.microsoft.com/office/powerpoint/2010/main" val="9642364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Multiple Partitions</a:t>
            </a:r>
          </a:p>
        </p:txBody>
      </p:sp>
      <p:sp>
        <p:nvSpPr>
          <p:cNvPr id="3" name="Content Placeholder 2"/>
          <p:cNvSpPr>
            <a:spLocks noGrp="1"/>
          </p:cNvSpPr>
          <p:nvPr>
            <p:ph sz="quarter" idx="1"/>
          </p:nvPr>
        </p:nvSpPr>
        <p:spPr/>
        <p:txBody>
          <a:bodyPr>
            <a:normAutofit lnSpcReduction="10000"/>
          </a:bodyPr>
          <a:lstStyle/>
          <a:p>
            <a:r>
              <a:rPr lang="en-US" dirty="0"/>
              <a:t>May prevent using the whole disk capacity, because it may break free capacities </a:t>
            </a:r>
            <a:r>
              <a:rPr lang="en-US" dirty="0" smtClean="0"/>
              <a:t>apart.</a:t>
            </a:r>
            <a:endParaRPr lang="en-US" baseline="30000" dirty="0"/>
          </a:p>
          <a:p>
            <a:r>
              <a:rPr lang="en-US" dirty="0" smtClean="0"/>
              <a:t>For </a:t>
            </a:r>
            <a:r>
              <a:rPr lang="en-US" dirty="0"/>
              <a:t>example, if one has a disk with two partitions, each with 3 GB free (hence 6 GB in total), one can't copy a 4 GB DVD image file on that disk, because none of the partitions will actually provide enough space for </a:t>
            </a:r>
            <a:r>
              <a:rPr lang="en-US" dirty="0" smtClean="0"/>
              <a:t>that</a:t>
            </a:r>
            <a:r>
              <a:rPr lang="en-US" dirty="0"/>
              <a:t> </a:t>
            </a:r>
            <a:r>
              <a:rPr lang="en-US" dirty="0" smtClean="0"/>
              <a:t>even </a:t>
            </a:r>
            <a:r>
              <a:rPr lang="en-US" dirty="0"/>
              <a:t>though there is more than enough free capacity in total on the disk. If the same files on those two partitions would have been stored on a single partition spanning the whole disk, then the 4 GB file could be easily stored in the 6 GB of free space.</a:t>
            </a:r>
          </a:p>
          <a:p>
            <a:endParaRPr lang="en-US" dirty="0"/>
          </a:p>
        </p:txBody>
      </p:sp>
    </p:spTree>
    <p:extLst>
      <p:ext uri="{BB962C8B-B14F-4D97-AF65-F5344CB8AC3E}">
        <p14:creationId xmlns:p14="http://schemas.microsoft.com/office/powerpoint/2010/main" val="1350826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Types</a:t>
            </a:r>
            <a:endParaRPr lang="en-US" dirty="0"/>
          </a:p>
        </p:txBody>
      </p:sp>
      <p:sp>
        <p:nvSpPr>
          <p:cNvPr id="3" name="Content Placeholder 2"/>
          <p:cNvSpPr>
            <a:spLocks noGrp="1"/>
          </p:cNvSpPr>
          <p:nvPr>
            <p:ph sz="quarter" idx="1"/>
          </p:nvPr>
        </p:nvSpPr>
        <p:spPr/>
        <p:txBody>
          <a:bodyPr/>
          <a:lstStyle/>
          <a:p>
            <a:endParaRPr lang="en-US" dirty="0"/>
          </a:p>
        </p:txBody>
      </p:sp>
      <p:pic>
        <p:nvPicPr>
          <p:cNvPr id="2050" name="Picture 2" descr="C:\Users\sanwarul\Desktop\300px-Harddrive-partition-extended-logical-volum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74676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9014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Partition</a:t>
            </a:r>
            <a:endParaRPr lang="en-US" dirty="0"/>
          </a:p>
        </p:txBody>
      </p:sp>
      <p:sp>
        <p:nvSpPr>
          <p:cNvPr id="3" name="Content Placeholder 2"/>
          <p:cNvSpPr>
            <a:spLocks noGrp="1"/>
          </p:cNvSpPr>
          <p:nvPr>
            <p:ph sz="quarter" idx="1"/>
          </p:nvPr>
        </p:nvSpPr>
        <p:spPr/>
        <p:txBody>
          <a:bodyPr>
            <a:normAutofit/>
          </a:bodyPr>
          <a:lstStyle/>
          <a:p>
            <a:r>
              <a:rPr lang="en-US" dirty="0"/>
              <a:t>A primary partition contains one file system. </a:t>
            </a:r>
            <a:endParaRPr lang="en-US" dirty="0" smtClean="0"/>
          </a:p>
          <a:p>
            <a:r>
              <a:rPr lang="en-US" dirty="0" smtClean="0"/>
              <a:t>In</a:t>
            </a:r>
            <a:r>
              <a:rPr lang="en-US" dirty="0"/>
              <a:t> DOS and all early versions of </a:t>
            </a:r>
            <a:r>
              <a:rPr lang="en-US" dirty="0" smtClean="0"/>
              <a:t>Microsoft </a:t>
            </a:r>
            <a:r>
              <a:rPr lang="en-US" dirty="0"/>
              <a:t>Windows systems, Microsoft required what it called the system partition to be the first partition. </a:t>
            </a:r>
            <a:endParaRPr lang="en-US" dirty="0" smtClean="0"/>
          </a:p>
          <a:p>
            <a:r>
              <a:rPr lang="en-US" dirty="0" smtClean="0"/>
              <a:t>All </a:t>
            </a:r>
            <a:r>
              <a:rPr lang="en-US" dirty="0"/>
              <a:t>Windows operating systems from Windows 95 onwards can be located on (almost) any partition, but the boot files (io.sys, </a:t>
            </a:r>
            <a:r>
              <a:rPr lang="en-US" dirty="0" err="1"/>
              <a:t>bootmgr</a:t>
            </a:r>
            <a:r>
              <a:rPr lang="en-US" dirty="0"/>
              <a:t>, </a:t>
            </a:r>
            <a:r>
              <a:rPr lang="en-US" dirty="0" err="1"/>
              <a:t>ntldr</a:t>
            </a:r>
            <a:r>
              <a:rPr lang="en-US" dirty="0"/>
              <a:t>, etc.) must reside on a primary partition. </a:t>
            </a:r>
            <a:endParaRPr lang="en-US" dirty="0" smtClean="0"/>
          </a:p>
        </p:txBody>
      </p:sp>
    </p:spTree>
    <p:extLst>
      <p:ext uri="{BB962C8B-B14F-4D97-AF65-F5344CB8AC3E}">
        <p14:creationId xmlns:p14="http://schemas.microsoft.com/office/powerpoint/2010/main" val="1912254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Partition</a:t>
            </a:r>
            <a:endParaRPr lang="en-US" dirty="0"/>
          </a:p>
        </p:txBody>
      </p:sp>
      <p:sp>
        <p:nvSpPr>
          <p:cNvPr id="3" name="Content Placeholder 2"/>
          <p:cNvSpPr>
            <a:spLocks noGrp="1"/>
          </p:cNvSpPr>
          <p:nvPr>
            <p:ph sz="quarter" idx="1"/>
          </p:nvPr>
        </p:nvSpPr>
        <p:spPr/>
        <p:txBody>
          <a:bodyPr/>
          <a:lstStyle/>
          <a:p>
            <a:r>
              <a:rPr lang="en-US" dirty="0"/>
              <a:t>An HDD may contain only one extended partition, but that extended partition can be subdivided into multiple logical partitions. </a:t>
            </a:r>
            <a:endParaRPr lang="en-US" dirty="0" smtClean="0"/>
          </a:p>
          <a:p>
            <a:r>
              <a:rPr lang="en-US" dirty="0" smtClean="0"/>
              <a:t>DOS/Windows </a:t>
            </a:r>
            <a:r>
              <a:rPr lang="en-US" dirty="0"/>
              <a:t>systems may then assign a unique drive letter to each logical partition.</a:t>
            </a:r>
          </a:p>
        </p:txBody>
      </p:sp>
    </p:spTree>
    <p:extLst>
      <p:ext uri="{BB962C8B-B14F-4D97-AF65-F5344CB8AC3E}">
        <p14:creationId xmlns:p14="http://schemas.microsoft.com/office/powerpoint/2010/main" val="5965452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 Schemes</a:t>
            </a:r>
            <a:endParaRPr lang="en-US" dirty="0"/>
          </a:p>
        </p:txBody>
      </p:sp>
      <p:sp>
        <p:nvSpPr>
          <p:cNvPr id="3" name="Content Placeholder 2"/>
          <p:cNvSpPr>
            <a:spLocks noGrp="1"/>
          </p:cNvSpPr>
          <p:nvPr>
            <p:ph sz="quarter" idx="1"/>
          </p:nvPr>
        </p:nvSpPr>
        <p:spPr/>
        <p:txBody>
          <a:bodyPr/>
          <a:lstStyle/>
          <a:p>
            <a:r>
              <a:rPr lang="en-US" b="1" dirty="0"/>
              <a:t>DOS, Windows, and OS/2</a:t>
            </a:r>
          </a:p>
          <a:p>
            <a:r>
              <a:rPr lang="en-US" b="1" dirty="0"/>
              <a:t>Unix-like systems</a:t>
            </a:r>
          </a:p>
          <a:p>
            <a:r>
              <a:rPr lang="en-US" b="1" dirty="0"/>
              <a:t>Multi-boot and mixed-boot systems</a:t>
            </a:r>
          </a:p>
          <a:p>
            <a:r>
              <a:rPr lang="en-US" b="1" dirty="0"/>
              <a:t>GUID Partition Table</a:t>
            </a:r>
          </a:p>
          <a:p>
            <a:endParaRPr lang="en-US" dirty="0"/>
          </a:p>
        </p:txBody>
      </p:sp>
    </p:spTree>
    <p:extLst>
      <p:ext uri="{BB962C8B-B14F-4D97-AF65-F5344CB8AC3E}">
        <p14:creationId xmlns:p14="http://schemas.microsoft.com/office/powerpoint/2010/main" val="32166276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DOS, Windows, and OS/2</a:t>
            </a:r>
            <a:br>
              <a:rPr lang="en-US" b="1" dirty="0"/>
            </a:b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With DOS, Microsoft Windows, and OS/2, a common practice is to use one primary partition for the active file system that will contain the operating system, </a:t>
            </a:r>
            <a:r>
              <a:rPr lang="en-US" dirty="0" smtClean="0"/>
              <a:t>all </a:t>
            </a:r>
            <a:r>
              <a:rPr lang="en-US" dirty="0"/>
              <a:t>utilities, applications, </a:t>
            </a:r>
            <a:r>
              <a:rPr lang="en-US" dirty="0" smtClean="0"/>
              <a:t>and other files. </a:t>
            </a:r>
            <a:endParaRPr lang="en-US" dirty="0" smtClean="0"/>
          </a:p>
          <a:p>
            <a:r>
              <a:rPr lang="en-US" dirty="0" smtClean="0"/>
              <a:t>On </a:t>
            </a:r>
            <a:r>
              <a:rPr lang="en-US" dirty="0"/>
              <a:t>most Windows consumer computers, the drive letter C: is routinely assigned to this primary partition. </a:t>
            </a:r>
            <a:endParaRPr lang="en-US" dirty="0" smtClean="0"/>
          </a:p>
          <a:p>
            <a:r>
              <a:rPr lang="en-US" dirty="0" smtClean="0"/>
              <a:t>Other </a:t>
            </a:r>
            <a:r>
              <a:rPr lang="en-US" dirty="0"/>
              <a:t>partitions may exist on the HDD that may or may not be visible as drives, such as recovery </a:t>
            </a:r>
            <a:r>
              <a:rPr lang="en-US" dirty="0" smtClean="0"/>
              <a:t>partitions. </a:t>
            </a:r>
          </a:p>
          <a:p>
            <a:r>
              <a:rPr lang="en-US" dirty="0" smtClean="0"/>
              <a:t>Microsoft</a:t>
            </a:r>
            <a:r>
              <a:rPr lang="en-US" dirty="0"/>
              <a:t> </a:t>
            </a:r>
            <a:r>
              <a:rPr lang="en-US" dirty="0" smtClean="0"/>
              <a:t>Windows </a:t>
            </a:r>
            <a:r>
              <a:rPr lang="en-US" dirty="0"/>
              <a:t>2000, XP, Vista, and Windows 7 include a 'Disk Management' program which allows for the creation, deletion and resizing of FAT and NTFS partitions. </a:t>
            </a:r>
            <a:endParaRPr lang="en-US" dirty="0" smtClean="0"/>
          </a:p>
        </p:txBody>
      </p:sp>
    </p:spTree>
    <p:extLst>
      <p:ext uri="{BB962C8B-B14F-4D97-AF65-F5344CB8AC3E}">
        <p14:creationId xmlns:p14="http://schemas.microsoft.com/office/powerpoint/2010/main" val="1328069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a:t>
            </a:r>
            <a:endParaRPr lang="en-US" dirty="0"/>
          </a:p>
        </p:txBody>
      </p:sp>
      <p:sp>
        <p:nvSpPr>
          <p:cNvPr id="3" name="Content Placeholder 2"/>
          <p:cNvSpPr>
            <a:spLocks noGrp="1"/>
          </p:cNvSpPr>
          <p:nvPr>
            <p:ph sz="quarter" idx="1"/>
          </p:nvPr>
        </p:nvSpPr>
        <p:spPr/>
        <p:txBody>
          <a:bodyPr/>
          <a:lstStyle/>
          <a:p>
            <a:r>
              <a:rPr lang="en-US" dirty="0" smtClean="0"/>
              <a:t>Kernel is a computer program that constitutes the central core of a computer’s OS.</a:t>
            </a:r>
          </a:p>
          <a:p>
            <a:r>
              <a:rPr lang="en-US" dirty="0" smtClean="0"/>
              <a:t>It has complete control over everything that occurs in the system.</a:t>
            </a:r>
          </a:p>
          <a:p>
            <a:r>
              <a:rPr lang="en-US" dirty="0" smtClean="0"/>
              <a:t>Kernel connects the application software to the hardware of a computer.</a:t>
            </a:r>
          </a:p>
          <a:p>
            <a:endParaRPr lang="en-US" dirty="0"/>
          </a:p>
        </p:txBody>
      </p:sp>
      <p:pic>
        <p:nvPicPr>
          <p:cNvPr id="3074" name="Picture 2" descr="C:\Users\sanwarul\Desktop\Kernel_Layout.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114800"/>
            <a:ext cx="457200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84618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Unix-like systems</a:t>
            </a:r>
            <a:r>
              <a:rPr lang="en-US" b="1" dirty="0"/>
              <a:t/>
            </a:r>
            <a:br>
              <a:rPr lang="en-US" b="1" dirty="0"/>
            </a:br>
            <a:endParaRPr lang="en-US" dirty="0"/>
          </a:p>
        </p:txBody>
      </p:sp>
      <p:sp>
        <p:nvSpPr>
          <p:cNvPr id="3" name="Content Placeholder 2"/>
          <p:cNvSpPr>
            <a:spLocks noGrp="1"/>
          </p:cNvSpPr>
          <p:nvPr>
            <p:ph sz="quarter" idx="1"/>
          </p:nvPr>
        </p:nvSpPr>
        <p:spPr/>
        <p:txBody>
          <a:bodyPr>
            <a:normAutofit fontScale="92500"/>
          </a:bodyPr>
          <a:lstStyle/>
          <a:p>
            <a:r>
              <a:rPr lang="en-US" dirty="0"/>
              <a:t>On Unix-based and Unix-like operating systems such as Linux, </a:t>
            </a:r>
            <a:r>
              <a:rPr lang="en-US" dirty="0" err="1"/>
              <a:t>macOS</a:t>
            </a:r>
            <a:r>
              <a:rPr lang="en-US" dirty="0"/>
              <a:t>, BSD, and Solaris, it is possible to use multiple partitions on a disk device. </a:t>
            </a:r>
            <a:endParaRPr lang="en-US" dirty="0" smtClean="0"/>
          </a:p>
          <a:p>
            <a:r>
              <a:rPr lang="en-US" dirty="0" smtClean="0"/>
              <a:t>Each </a:t>
            </a:r>
            <a:r>
              <a:rPr lang="en-US" dirty="0"/>
              <a:t>partition can be formatted with a file system or as a swap partition.</a:t>
            </a:r>
          </a:p>
          <a:p>
            <a:r>
              <a:rPr lang="en-US" dirty="0"/>
              <a:t>Multiple partitions allow directories such as /boot, /</a:t>
            </a:r>
            <a:r>
              <a:rPr lang="en-US" dirty="0" err="1"/>
              <a:t>tmp</a:t>
            </a:r>
            <a:r>
              <a:rPr lang="en-US" dirty="0"/>
              <a:t>, /</a:t>
            </a:r>
            <a:r>
              <a:rPr lang="en-US" dirty="0" err="1"/>
              <a:t>usr</a:t>
            </a:r>
            <a:r>
              <a:rPr lang="en-US" dirty="0"/>
              <a:t>, /</a:t>
            </a:r>
            <a:r>
              <a:rPr lang="en-US" dirty="0" err="1"/>
              <a:t>var</a:t>
            </a:r>
            <a:r>
              <a:rPr lang="en-US" dirty="0"/>
              <a:t>, or /home to be allocated their own filesystems. </a:t>
            </a:r>
            <a:endParaRPr lang="en-US" dirty="0" smtClean="0"/>
          </a:p>
          <a:p>
            <a:r>
              <a:rPr lang="en-US" dirty="0" smtClean="0"/>
              <a:t>Such </a:t>
            </a:r>
            <a:r>
              <a:rPr lang="en-US" dirty="0"/>
              <a:t>a scheme has a number of advantages:</a:t>
            </a:r>
          </a:p>
          <a:p>
            <a:pPr lvl="1"/>
            <a:r>
              <a:rPr lang="en-US" dirty="0"/>
              <a:t>If one file system gets corrupted, the data outside that filesystem/partition may stay intact, minimizing data loss.</a:t>
            </a:r>
          </a:p>
          <a:p>
            <a:pPr lvl="1"/>
            <a:r>
              <a:rPr lang="en-US" dirty="0"/>
              <a:t>Specific file systems can be mounted with different parameters e.g. </a:t>
            </a:r>
            <a:r>
              <a:rPr lang="en-US" dirty="0" smtClean="0"/>
              <a:t>read-only.</a:t>
            </a:r>
            <a:endParaRPr lang="en-US" dirty="0"/>
          </a:p>
        </p:txBody>
      </p:sp>
    </p:spTree>
    <p:extLst>
      <p:ext uri="{BB962C8B-B14F-4D97-AF65-F5344CB8AC3E}">
        <p14:creationId xmlns:p14="http://schemas.microsoft.com/office/powerpoint/2010/main" val="28417485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Unix-like </a:t>
            </a:r>
            <a:r>
              <a:rPr lang="en-US" b="1" dirty="0" smtClean="0"/>
              <a:t>systems</a:t>
            </a:r>
            <a:endParaRPr lang="en-US" dirty="0"/>
          </a:p>
        </p:txBody>
      </p:sp>
      <p:sp>
        <p:nvSpPr>
          <p:cNvPr id="3" name="Content Placeholder 2"/>
          <p:cNvSpPr>
            <a:spLocks noGrp="1"/>
          </p:cNvSpPr>
          <p:nvPr>
            <p:ph sz="quarter" idx="1"/>
          </p:nvPr>
        </p:nvSpPr>
        <p:spPr/>
        <p:txBody>
          <a:bodyPr>
            <a:normAutofit/>
          </a:bodyPr>
          <a:lstStyle/>
          <a:p>
            <a:r>
              <a:rPr lang="en-US" dirty="0"/>
              <a:t>A common configuration for Linux desktop systems is to use two partitions: one holding a file system mounted on "/" (the root directory) and a swap partition.</a:t>
            </a:r>
          </a:p>
          <a:p>
            <a:r>
              <a:rPr lang="en-US" dirty="0" smtClean="0"/>
              <a:t>In </a:t>
            </a:r>
            <a:r>
              <a:rPr lang="en-US" dirty="0"/>
              <a:t>Solaris, partitions are sometimes known as </a:t>
            </a:r>
            <a:r>
              <a:rPr lang="en-US" b="1" dirty="0"/>
              <a:t>slices</a:t>
            </a:r>
            <a:r>
              <a:rPr lang="en-US" dirty="0"/>
              <a:t>. This is a conceptual reference to the slicing of a cake into several pieces.</a:t>
            </a:r>
          </a:p>
          <a:p>
            <a:pPr marL="0" indent="0">
              <a:buNone/>
            </a:pPr>
            <a:endParaRPr lang="en-US" dirty="0"/>
          </a:p>
          <a:p>
            <a:endParaRPr lang="en-US" dirty="0"/>
          </a:p>
        </p:txBody>
      </p:sp>
    </p:spTree>
    <p:extLst>
      <p:ext uri="{BB962C8B-B14F-4D97-AF65-F5344CB8AC3E}">
        <p14:creationId xmlns:p14="http://schemas.microsoft.com/office/powerpoint/2010/main" val="5063074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Multi-boot and mixed-boot </a:t>
            </a:r>
            <a:r>
              <a:rPr lang="en-US" b="1" dirty="0" smtClean="0"/>
              <a:t>systems</a:t>
            </a:r>
            <a:endParaRPr lang="en-US" dirty="0"/>
          </a:p>
        </p:txBody>
      </p:sp>
      <p:sp>
        <p:nvSpPr>
          <p:cNvPr id="3" name="Content Placeholder 2"/>
          <p:cNvSpPr>
            <a:spLocks noGrp="1"/>
          </p:cNvSpPr>
          <p:nvPr>
            <p:ph sz="quarter" idx="1"/>
          </p:nvPr>
        </p:nvSpPr>
        <p:spPr/>
        <p:txBody>
          <a:bodyPr>
            <a:normAutofit lnSpcReduction="10000"/>
          </a:bodyPr>
          <a:lstStyle/>
          <a:p>
            <a:r>
              <a:rPr lang="en-US" dirty="0"/>
              <a:t>Multi-boot systems are computers where the user can boot into one of two or more distinct operating systems (OS) stored in separate storage devices or in separate partitions of the same storage device. </a:t>
            </a:r>
            <a:endParaRPr lang="en-US" dirty="0" smtClean="0"/>
          </a:p>
          <a:p>
            <a:r>
              <a:rPr lang="en-US" dirty="0" smtClean="0"/>
              <a:t>In </a:t>
            </a:r>
            <a:r>
              <a:rPr lang="en-US" dirty="0"/>
              <a:t>such systems a menu at startup gives a choice of which OS to boot/start (and only one OS at a time is loaded).</a:t>
            </a:r>
          </a:p>
          <a:p>
            <a:r>
              <a:rPr lang="en-US" dirty="0"/>
              <a:t>This is distinct from virtual operating systems, in which one operating system is run as a self-contained virtual "program" within another already-running operating system. (An example is a Windows OS "virtual machine" running from within a Linux </a:t>
            </a:r>
            <a:r>
              <a:rPr lang="en-US" dirty="0" smtClean="0"/>
              <a:t>OS)</a:t>
            </a:r>
            <a:endParaRPr lang="en-US" dirty="0"/>
          </a:p>
          <a:p>
            <a:endParaRPr lang="en-US" dirty="0"/>
          </a:p>
        </p:txBody>
      </p:sp>
    </p:spTree>
    <p:extLst>
      <p:ext uri="{BB962C8B-B14F-4D97-AF65-F5344CB8AC3E}">
        <p14:creationId xmlns:p14="http://schemas.microsoft.com/office/powerpoint/2010/main" val="26527607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Multi-boot and mixed-boot systems</a:t>
            </a:r>
            <a:endParaRPr lang="en-US" dirty="0"/>
          </a:p>
        </p:txBody>
      </p:sp>
      <p:pic>
        <p:nvPicPr>
          <p:cNvPr id="3074" name="Picture 2" descr="C:\Users\sanwarul\Desktop\GRUB_with_ubuntu_and_windows_vista.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37309" y="1676400"/>
            <a:ext cx="7897091" cy="4724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3896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GUID Partition Table</a:t>
            </a:r>
            <a:br>
              <a:rPr lang="en-US" b="1" dirty="0"/>
            </a:br>
            <a:r>
              <a:rPr lang="en-US" dirty="0"/>
              <a:t/>
            </a:r>
            <a:br>
              <a:rPr lang="en-US" dirty="0"/>
            </a:br>
            <a:endParaRPr lang="en-US" dirty="0"/>
          </a:p>
        </p:txBody>
      </p:sp>
      <p:sp>
        <p:nvSpPr>
          <p:cNvPr id="3" name="Content Placeholder 2"/>
          <p:cNvSpPr>
            <a:spLocks noGrp="1"/>
          </p:cNvSpPr>
          <p:nvPr>
            <p:ph sz="quarter" idx="1"/>
          </p:nvPr>
        </p:nvSpPr>
        <p:spPr/>
        <p:txBody>
          <a:bodyPr/>
          <a:lstStyle/>
          <a:p>
            <a:r>
              <a:rPr lang="en-US" dirty="0"/>
              <a:t>The </a:t>
            </a:r>
            <a:r>
              <a:rPr lang="en-US" b="1" dirty="0"/>
              <a:t>GUID Partition Table</a:t>
            </a:r>
            <a:r>
              <a:rPr lang="en-US" dirty="0"/>
              <a:t> (</a:t>
            </a:r>
            <a:r>
              <a:rPr lang="en-US" b="1" dirty="0"/>
              <a:t>G</a:t>
            </a:r>
            <a:r>
              <a:rPr lang="en-US" dirty="0"/>
              <a:t>lobally </a:t>
            </a:r>
            <a:r>
              <a:rPr lang="en-US" b="1" dirty="0"/>
              <a:t>U</a:t>
            </a:r>
            <a:r>
              <a:rPr lang="en-US" dirty="0"/>
              <a:t>nique </a:t>
            </a:r>
            <a:r>
              <a:rPr lang="en-US" b="1" dirty="0" err="1"/>
              <a:t>ID</a:t>
            </a:r>
            <a:r>
              <a:rPr lang="en-US" dirty="0" err="1"/>
              <a:t>entifier</a:t>
            </a:r>
            <a:r>
              <a:rPr lang="en-US" dirty="0"/>
              <a:t>) </a:t>
            </a:r>
            <a:r>
              <a:rPr lang="en-US" dirty="0" smtClean="0"/>
              <a:t>is a standard </a:t>
            </a:r>
            <a:r>
              <a:rPr lang="en-US" dirty="0"/>
              <a:t>for the layout of the partition table on a physical hard </a:t>
            </a:r>
            <a:r>
              <a:rPr lang="en-US" dirty="0" smtClean="0"/>
              <a:t>disk using Globally Unique </a:t>
            </a:r>
            <a:r>
              <a:rPr lang="en-US" dirty="0" err="1" smtClean="0"/>
              <a:t>IDentifiers</a:t>
            </a:r>
            <a:r>
              <a:rPr lang="en-US" dirty="0" smtClean="0"/>
              <a:t>. </a:t>
            </a:r>
            <a:endParaRPr lang="en-US" dirty="0" smtClean="0"/>
          </a:p>
          <a:p>
            <a:r>
              <a:rPr lang="en-US" dirty="0" smtClean="0"/>
              <a:t>Many </a:t>
            </a:r>
            <a:r>
              <a:rPr lang="en-US" dirty="0"/>
              <a:t>operating systems now support this standard.</a:t>
            </a:r>
          </a:p>
        </p:txBody>
      </p:sp>
    </p:spTree>
    <p:extLst>
      <p:ext uri="{BB962C8B-B14F-4D97-AF65-F5344CB8AC3E}">
        <p14:creationId xmlns:p14="http://schemas.microsoft.com/office/powerpoint/2010/main" val="40218372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smtClean="0"/>
              <a:t>Linux Installation – </a:t>
            </a:r>
            <a:br>
              <a:rPr lang="en-US" dirty="0" smtClean="0"/>
            </a:br>
            <a:r>
              <a:rPr lang="en-US" dirty="0" smtClean="0"/>
              <a:t>Common Problems</a:t>
            </a:r>
            <a:endParaRPr lang="en-US" dirty="0"/>
          </a:p>
        </p:txBody>
      </p:sp>
      <p:sp>
        <p:nvSpPr>
          <p:cNvPr id="4" name="Content Placeholder 3"/>
          <p:cNvSpPr>
            <a:spLocks noGrp="1"/>
          </p:cNvSpPr>
          <p:nvPr>
            <p:ph idx="1"/>
          </p:nvPr>
        </p:nvSpPr>
        <p:spPr>
          <a:xfrm>
            <a:off x="457200" y="1676400"/>
            <a:ext cx="8229600" cy="4648200"/>
          </a:xfrm>
        </p:spPr>
        <p:txBody>
          <a:bodyPr>
            <a:normAutofit fontScale="85000" lnSpcReduction="20000"/>
          </a:bodyPr>
          <a:lstStyle/>
          <a:p>
            <a:r>
              <a:rPr lang="en-US" sz="2600" dirty="0" smtClean="0">
                <a:cs typeface="Times New Roman" panose="02020603050405020304" pitchFamily="18" charset="0"/>
              </a:rPr>
              <a:t>Use of bad ISO</a:t>
            </a:r>
          </a:p>
          <a:p>
            <a:endParaRPr lang="en-US" sz="2600" dirty="0" smtClean="0">
              <a:cs typeface="Times New Roman" panose="02020603050405020304" pitchFamily="18" charset="0"/>
            </a:endParaRPr>
          </a:p>
          <a:p>
            <a:r>
              <a:rPr lang="en-US" sz="2600" dirty="0" smtClean="0">
                <a:cs typeface="Times New Roman" panose="02020603050405020304" pitchFamily="18" charset="0"/>
              </a:rPr>
              <a:t>Network Adapter settings in VM while installing Linux in VM</a:t>
            </a:r>
          </a:p>
          <a:p>
            <a:endParaRPr lang="en-US" sz="2600" dirty="0" smtClean="0">
              <a:cs typeface="Times New Roman" panose="02020603050405020304" pitchFamily="18" charset="0"/>
            </a:endParaRPr>
          </a:p>
          <a:p>
            <a:r>
              <a:rPr lang="en-US" sz="2600" dirty="0" smtClean="0">
                <a:cs typeface="Times New Roman" panose="02020603050405020304" pitchFamily="18" charset="0"/>
              </a:rPr>
              <a:t>Allocating less than 50% memory to swap partition</a:t>
            </a:r>
          </a:p>
          <a:p>
            <a:endParaRPr lang="en-US" sz="2600" dirty="0" smtClean="0">
              <a:cs typeface="Times New Roman" panose="02020603050405020304" pitchFamily="18" charset="0"/>
            </a:endParaRPr>
          </a:p>
          <a:p>
            <a:r>
              <a:rPr lang="en-US" sz="2600" dirty="0" smtClean="0">
                <a:cs typeface="Times New Roman" panose="02020603050405020304" pitchFamily="18" charset="0"/>
              </a:rPr>
              <a:t>Incomplete knowledge about Linux Partitions</a:t>
            </a:r>
          </a:p>
          <a:p>
            <a:endParaRPr lang="en-US" sz="2600" dirty="0">
              <a:cs typeface="Times New Roman" panose="02020603050405020304" pitchFamily="18" charset="0"/>
            </a:endParaRPr>
          </a:p>
          <a:p>
            <a:r>
              <a:rPr lang="en-US" sz="2600" dirty="0" smtClean="0">
                <a:cs typeface="Times New Roman" panose="02020603050405020304" pitchFamily="18" charset="0"/>
              </a:rPr>
              <a:t>Forgetting </a:t>
            </a:r>
            <a:r>
              <a:rPr lang="en-US" sz="2600" dirty="0">
                <a:cs typeface="Times New Roman" panose="02020603050405020304" pitchFamily="18" charset="0"/>
              </a:rPr>
              <a:t>to update the list of available </a:t>
            </a:r>
            <a:r>
              <a:rPr lang="en-US" sz="2600" dirty="0" smtClean="0">
                <a:cs typeface="Times New Roman" panose="02020603050405020304" pitchFamily="18" charset="0"/>
              </a:rPr>
              <a:t>packages</a:t>
            </a:r>
          </a:p>
          <a:p>
            <a:endParaRPr lang="en-US" sz="2600" dirty="0">
              <a:cs typeface="Times New Roman" panose="02020603050405020304" pitchFamily="18" charset="0"/>
            </a:endParaRPr>
          </a:p>
          <a:p>
            <a:r>
              <a:rPr lang="en-US" sz="2600" dirty="0">
                <a:cs typeface="Times New Roman" panose="02020603050405020304" pitchFamily="18" charset="0"/>
              </a:rPr>
              <a:t>R</a:t>
            </a:r>
            <a:r>
              <a:rPr lang="en-US" sz="2600" dirty="0" smtClean="0">
                <a:cs typeface="Times New Roman" panose="02020603050405020304" pitchFamily="18" charset="0"/>
              </a:rPr>
              <a:t>esizing </a:t>
            </a:r>
            <a:r>
              <a:rPr lang="en-US" sz="2600" dirty="0">
                <a:cs typeface="Times New Roman" panose="02020603050405020304" pitchFamily="18" charset="0"/>
              </a:rPr>
              <a:t>of a Windows partition to accommodate </a:t>
            </a:r>
            <a:r>
              <a:rPr lang="en-US" sz="2600" dirty="0" smtClean="0">
                <a:cs typeface="Times New Roman" panose="02020603050405020304" pitchFamily="18" charset="0"/>
              </a:rPr>
              <a:t>Linux for parallel installation</a:t>
            </a:r>
          </a:p>
          <a:p>
            <a:endParaRPr lang="en-US" b="1" dirty="0"/>
          </a:p>
          <a:p>
            <a:endParaRPr lang="en-US" dirty="0"/>
          </a:p>
        </p:txBody>
      </p:sp>
    </p:spTree>
    <p:extLst>
      <p:ext uri="{BB962C8B-B14F-4D97-AF65-F5344CB8AC3E}">
        <p14:creationId xmlns:p14="http://schemas.microsoft.com/office/powerpoint/2010/main" val="484395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Multiple Desktop Environments Installed Will Be Beneficial or Not?</a:t>
            </a:r>
            <a:endParaRPr lang="en-US" dirty="0"/>
          </a:p>
        </p:txBody>
      </p:sp>
      <p:sp>
        <p:nvSpPr>
          <p:cNvPr id="3" name="Content Placeholder 2"/>
          <p:cNvSpPr>
            <a:spLocks noGrp="1"/>
          </p:cNvSpPr>
          <p:nvPr>
            <p:ph sz="quarter" idx="1"/>
          </p:nvPr>
        </p:nvSpPr>
        <p:spPr/>
        <p:txBody>
          <a:bodyPr/>
          <a:lstStyle/>
          <a:p>
            <a:r>
              <a:rPr lang="en-US" dirty="0"/>
              <a:t>In general, one desktop environment, like KDE or Gnome, is good enough to operate without issues. It’s all a matter of preference for the user, although the system allows switching from one environment to another. Some programs will work on one environment and not work on the other, so it could also be considered a factor in selecting which environment to use.</a:t>
            </a:r>
          </a:p>
          <a:p>
            <a:endParaRPr lang="en-US" dirty="0"/>
          </a:p>
        </p:txBody>
      </p:sp>
    </p:spTree>
    <p:extLst>
      <p:ext uri="{BB962C8B-B14F-4D97-AF65-F5344CB8AC3E}">
        <p14:creationId xmlns:p14="http://schemas.microsoft.com/office/powerpoint/2010/main" val="348969213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sz="quarter" idx="1"/>
          </p:nvPr>
        </p:nvSpPr>
        <p:spPr/>
        <p:txBody>
          <a:bodyPr/>
          <a:lstStyle/>
          <a:p>
            <a:r>
              <a:rPr lang="en-US" dirty="0" smtClean="0"/>
              <a:t>What is Kernel Command Line? Write 5 Kernel command line arguments.</a:t>
            </a:r>
          </a:p>
          <a:p>
            <a:pPr marL="0" indent="0">
              <a:buNone/>
            </a:pPr>
            <a:r>
              <a:rPr lang="en-US" b="1" dirty="0">
                <a:hlinkClick r:id="rId2"/>
              </a:rPr>
              <a:t>https://</a:t>
            </a:r>
            <a:r>
              <a:rPr lang="en-US" b="1" dirty="0" smtClean="0">
                <a:hlinkClick r:id="rId2"/>
              </a:rPr>
              <a:t>www.freedesktop.org/software/systemd/man/kernel-command-line.html</a:t>
            </a:r>
            <a:endParaRPr lang="en-US" b="1" dirty="0" smtClean="0"/>
          </a:p>
          <a:p>
            <a:pPr marL="0" indent="0">
              <a:buNone/>
            </a:pPr>
            <a:endParaRPr lang="en-US" dirty="0" smtClean="0"/>
          </a:p>
          <a:p>
            <a:r>
              <a:rPr lang="en-US" dirty="0" smtClean="0"/>
              <a:t>How </a:t>
            </a:r>
            <a:r>
              <a:rPr lang="en-US" dirty="0"/>
              <a:t>to create your own </a:t>
            </a:r>
            <a:r>
              <a:rPr lang="en-US" dirty="0" err="1"/>
              <a:t>Init</a:t>
            </a:r>
            <a:r>
              <a:rPr lang="en-US" dirty="0"/>
              <a:t> script on any Linux distribution? Create one </a:t>
            </a:r>
            <a:r>
              <a:rPr lang="en-US" dirty="0" err="1"/>
              <a:t>Init</a:t>
            </a:r>
            <a:r>
              <a:rPr lang="en-US" dirty="0"/>
              <a:t> script using command line</a:t>
            </a:r>
            <a:r>
              <a:rPr lang="en-US" dirty="0" smtClean="0"/>
              <a:t>.</a:t>
            </a:r>
          </a:p>
          <a:p>
            <a:pPr marL="0" indent="0">
              <a:buNone/>
            </a:pPr>
            <a:r>
              <a:rPr lang="en-US" b="1" u="sng" dirty="0">
                <a:hlinkClick r:id="rId3"/>
              </a:rPr>
              <a:t>https://www.linux.com/learn/managing-linux-daemons-init-scripts</a:t>
            </a: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1065357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smtClean="0"/>
              <a:t>Linux Shell</a:t>
            </a:r>
            <a:endParaRPr lang="en-US" dirty="0"/>
          </a:p>
        </p:txBody>
      </p:sp>
      <p:sp>
        <p:nvSpPr>
          <p:cNvPr id="3" name="Content Placeholder 2"/>
          <p:cNvSpPr>
            <a:spLocks noGrp="1"/>
          </p:cNvSpPr>
          <p:nvPr>
            <p:ph idx="1"/>
          </p:nvPr>
        </p:nvSpPr>
        <p:spPr>
          <a:xfrm>
            <a:off x="457200" y="1542288"/>
            <a:ext cx="8229600" cy="5010912"/>
          </a:xfrm>
        </p:spPr>
        <p:txBody>
          <a:bodyPr>
            <a:normAutofit/>
          </a:bodyPr>
          <a:lstStyle/>
          <a:p>
            <a:r>
              <a:rPr lang="en-US" dirty="0"/>
              <a:t>The shell is </a:t>
            </a:r>
            <a:r>
              <a:rPr lang="en-US" dirty="0" smtClean="0"/>
              <a:t>a </a:t>
            </a:r>
            <a:r>
              <a:rPr lang="en-US" dirty="0"/>
              <a:t>program or it is an environment provided for user interaction</a:t>
            </a:r>
            <a:r>
              <a:rPr lang="en-US" dirty="0" smtClean="0"/>
              <a:t>.</a:t>
            </a:r>
            <a:endParaRPr lang="en-US" dirty="0"/>
          </a:p>
          <a:p>
            <a:r>
              <a:rPr lang="en-US" dirty="0"/>
              <a:t>The shell accepts human readable commands and translates them into something the kernel can read and process</a:t>
            </a:r>
            <a:r>
              <a:rPr lang="en-US" dirty="0" smtClean="0"/>
              <a:t>.</a:t>
            </a:r>
            <a:endParaRPr lang="en-US" dirty="0"/>
          </a:p>
          <a:p>
            <a:r>
              <a:rPr lang="en-US" dirty="0"/>
              <a:t>It is a command language interpreter that executes commands read from the standard input device such as keyboard or from a file</a:t>
            </a:r>
            <a:r>
              <a:rPr lang="en-US" dirty="0" smtClean="0"/>
              <a:t>.</a:t>
            </a:r>
            <a:endParaRPr lang="en-US" dirty="0"/>
          </a:p>
          <a:p>
            <a:r>
              <a:rPr lang="en-US" dirty="0"/>
              <a:t>The shell gets started when you log in or open a console (terminal</a:t>
            </a:r>
            <a:r>
              <a:rPr lang="en-US" dirty="0" smtClean="0"/>
              <a:t>).</a:t>
            </a:r>
            <a:endParaRPr lang="en-US" dirty="0"/>
          </a:p>
          <a:p>
            <a:r>
              <a:rPr lang="en-US" dirty="0" smtClean="0"/>
              <a:t>The </a:t>
            </a:r>
            <a:r>
              <a:rPr lang="en-US" dirty="0"/>
              <a:t>shell is not part of system kernel, but uses the system kernel to execute programs, create files etc</a:t>
            </a:r>
            <a:r>
              <a:rPr lang="en-US" dirty="0" smtClean="0"/>
              <a:t>.</a:t>
            </a:r>
          </a:p>
          <a:p>
            <a:endParaRPr lang="en-US" dirty="0"/>
          </a:p>
        </p:txBody>
      </p:sp>
    </p:spTree>
    <p:extLst>
      <p:ext uri="{BB962C8B-B14F-4D97-AF65-F5344CB8AC3E}">
        <p14:creationId xmlns:p14="http://schemas.microsoft.com/office/powerpoint/2010/main" val="2541071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Shell</a:t>
            </a:r>
          </a:p>
        </p:txBody>
      </p:sp>
      <p:sp>
        <p:nvSpPr>
          <p:cNvPr id="3" name="Content Placeholder 2"/>
          <p:cNvSpPr>
            <a:spLocks noGrp="1"/>
          </p:cNvSpPr>
          <p:nvPr>
            <p:ph sz="quarter" idx="1"/>
          </p:nvPr>
        </p:nvSpPr>
        <p:spPr/>
        <p:txBody>
          <a:bodyPr/>
          <a:lstStyle/>
          <a:p>
            <a:r>
              <a:rPr lang="en-US" dirty="0"/>
              <a:t>Several shells are available for Linux including:</a:t>
            </a:r>
          </a:p>
          <a:p>
            <a:pPr lvl="1"/>
            <a:r>
              <a:rPr lang="en-US" dirty="0"/>
              <a:t>BASH ( Bourne-Again </a:t>
            </a:r>
            <a:r>
              <a:rPr lang="en-US" dirty="0" err="1"/>
              <a:t>SHell</a:t>
            </a:r>
            <a:r>
              <a:rPr lang="en-US" dirty="0"/>
              <a:t> ) - Most common shell in Linux. It's Open Source.</a:t>
            </a:r>
          </a:p>
          <a:p>
            <a:pPr lvl="1"/>
            <a:endParaRPr lang="en-US" dirty="0"/>
          </a:p>
          <a:p>
            <a:pPr lvl="1"/>
            <a:r>
              <a:rPr lang="en-US" dirty="0"/>
              <a:t>CSH (C </a:t>
            </a:r>
            <a:r>
              <a:rPr lang="en-US" dirty="0" err="1"/>
              <a:t>SHell</a:t>
            </a:r>
            <a:r>
              <a:rPr lang="en-US" dirty="0"/>
              <a:t>) - The C shell's syntax and usage are very similar to the C programming language.</a:t>
            </a:r>
          </a:p>
          <a:p>
            <a:pPr lvl="1"/>
            <a:endParaRPr lang="en-US" dirty="0"/>
          </a:p>
          <a:p>
            <a:pPr lvl="1"/>
            <a:r>
              <a:rPr lang="en-US" dirty="0"/>
              <a:t>KSH (</a:t>
            </a:r>
            <a:r>
              <a:rPr lang="en-US" dirty="0" err="1"/>
              <a:t>Korn</a:t>
            </a:r>
            <a:r>
              <a:rPr lang="en-US" dirty="0"/>
              <a:t> </a:t>
            </a:r>
            <a:r>
              <a:rPr lang="en-US" dirty="0" err="1"/>
              <a:t>SHell</a:t>
            </a:r>
            <a:r>
              <a:rPr lang="en-US" dirty="0"/>
              <a:t>) - Created by David </a:t>
            </a:r>
            <a:r>
              <a:rPr lang="en-US" dirty="0" err="1"/>
              <a:t>Korn</a:t>
            </a:r>
            <a:r>
              <a:rPr lang="en-US" dirty="0"/>
              <a:t> at </a:t>
            </a:r>
            <a:r>
              <a:rPr lang="en-US" dirty="0" err="1"/>
              <a:t>AT</a:t>
            </a:r>
            <a:r>
              <a:rPr lang="en-US" dirty="0"/>
              <a:t> &amp; T Bell Labs. </a:t>
            </a:r>
            <a:endParaRPr lang="en-US" dirty="0" smtClean="0"/>
          </a:p>
          <a:p>
            <a:pPr lvl="1"/>
            <a:endParaRPr lang="en-US" dirty="0"/>
          </a:p>
          <a:p>
            <a:pPr lvl="1"/>
            <a:r>
              <a:rPr lang="en-US" dirty="0"/>
              <a:t>TCSH - It is an enhanced but completely compatible version of the Berkeley UNIX C shell (CSH).</a:t>
            </a:r>
          </a:p>
          <a:p>
            <a:pPr algn="just"/>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1550368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r>
              <a:rPr lang="en-US" dirty="0" smtClean="0"/>
              <a:t>Identify your shell</a:t>
            </a:r>
            <a:endParaRPr lang="en-US" dirty="0"/>
          </a:p>
        </p:txBody>
      </p:sp>
      <p:sp>
        <p:nvSpPr>
          <p:cNvPr id="3" name="Content Placeholder 2"/>
          <p:cNvSpPr>
            <a:spLocks noGrp="1"/>
          </p:cNvSpPr>
          <p:nvPr>
            <p:ph idx="1"/>
          </p:nvPr>
        </p:nvSpPr>
        <p:spPr>
          <a:xfrm>
            <a:off x="457200" y="1542288"/>
            <a:ext cx="8229600" cy="5010912"/>
          </a:xfrm>
        </p:spPr>
        <p:txBody>
          <a:bodyPr>
            <a:normAutofit/>
          </a:bodyPr>
          <a:lstStyle/>
          <a:p>
            <a:pPr algn="just"/>
            <a:endParaRPr lang="en-US" dirty="0">
              <a:latin typeface="Times New Roman" panose="02020603050405020304" pitchFamily="18" charset="0"/>
              <a:cs typeface="Times New Roman" panose="02020603050405020304" pitchFamily="18" charset="0"/>
            </a:endParaRPr>
          </a:p>
          <a:p>
            <a:endParaRPr lang="en-US" dirty="0"/>
          </a:p>
        </p:txBody>
      </p:sp>
      <p:sp>
        <p:nvSpPr>
          <p:cNvPr id="5" name="Rectangle 4"/>
          <p:cNvSpPr/>
          <p:nvPr/>
        </p:nvSpPr>
        <p:spPr>
          <a:xfrm>
            <a:off x="1295400" y="2667000"/>
            <a:ext cx="3429000" cy="16971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b="1" dirty="0" smtClean="0"/>
          </a:p>
          <a:p>
            <a:endParaRPr lang="en-US" b="1" dirty="0"/>
          </a:p>
          <a:p>
            <a:endParaRPr lang="en-US" b="1" dirty="0" smtClean="0"/>
          </a:p>
          <a:p>
            <a:r>
              <a:rPr lang="en-US" b="1" dirty="0" smtClean="0"/>
              <a:t>          echo</a:t>
            </a:r>
            <a:r>
              <a:rPr lang="en-US" dirty="0" smtClean="0"/>
              <a:t> </a:t>
            </a:r>
            <a:r>
              <a:rPr lang="en-US" dirty="0"/>
              <a:t>$SHELL </a:t>
            </a:r>
            <a:endParaRPr lang="en-US" dirty="0" smtClean="0"/>
          </a:p>
          <a:p>
            <a:endParaRPr lang="en-US" b="1" dirty="0"/>
          </a:p>
          <a:p>
            <a:endParaRPr lang="en-US" b="1" dirty="0" smtClean="0"/>
          </a:p>
          <a:p>
            <a:endParaRPr lang="en-US" b="1" dirty="0" smtClean="0"/>
          </a:p>
          <a:p>
            <a:endParaRPr lang="en-US" b="1" dirty="0"/>
          </a:p>
        </p:txBody>
      </p:sp>
    </p:spTree>
    <p:extLst>
      <p:ext uri="{BB962C8B-B14F-4D97-AF65-F5344CB8AC3E}">
        <p14:creationId xmlns:p14="http://schemas.microsoft.com/office/powerpoint/2010/main" val="20912007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2897</TotalTime>
  <Words>3080</Words>
  <Application>Microsoft Office PowerPoint</Application>
  <PresentationFormat>On-screen Show (4:3)</PresentationFormat>
  <Paragraphs>419</Paragraphs>
  <Slides>67</Slides>
  <Notes>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Oriel</vt:lpstr>
      <vt:lpstr>CASE STUDY: LINUX</vt:lpstr>
      <vt:lpstr>Linux</vt:lpstr>
      <vt:lpstr>Linux History</vt:lpstr>
      <vt:lpstr>Linux History</vt:lpstr>
      <vt:lpstr>Basic Components Of Linux </vt:lpstr>
      <vt:lpstr>Kernel</vt:lpstr>
      <vt:lpstr>Linux Shell</vt:lpstr>
      <vt:lpstr>Linux Shell</vt:lpstr>
      <vt:lpstr>Identify your shell</vt:lpstr>
      <vt:lpstr>GUIs (Graphical User Interface)</vt:lpstr>
      <vt:lpstr>System Utilities</vt:lpstr>
      <vt:lpstr>Application Program</vt:lpstr>
      <vt:lpstr>Linux Distribution</vt:lpstr>
      <vt:lpstr>Linux Distribution</vt:lpstr>
      <vt:lpstr>Linux Distribution</vt:lpstr>
      <vt:lpstr>Various Linux Distributions  (Some Examples)</vt:lpstr>
      <vt:lpstr>Change Rate</vt:lpstr>
      <vt:lpstr>Kernel Development</vt:lpstr>
      <vt:lpstr>Kernel Development</vt:lpstr>
      <vt:lpstr>Kernel Development</vt:lpstr>
      <vt:lpstr>Linux Dominance in the Industry</vt:lpstr>
      <vt:lpstr>Linux Dominance in the Industry</vt:lpstr>
      <vt:lpstr>Linux Dominance in the Industry</vt:lpstr>
      <vt:lpstr>Difference Between Linux And Unix</vt:lpstr>
      <vt:lpstr>Difference Between Linux And Unix</vt:lpstr>
      <vt:lpstr>Difference Between Linux And Unix</vt:lpstr>
      <vt:lpstr>Difference Between Linux And Unix</vt:lpstr>
      <vt:lpstr>Common Things Between Linux &amp; UNIX </vt:lpstr>
      <vt:lpstr>To Change Permissions</vt:lpstr>
      <vt:lpstr>To Change Permissions</vt:lpstr>
      <vt:lpstr>Shell Script</vt:lpstr>
      <vt:lpstr>Writing and Executing Shell Script</vt:lpstr>
      <vt:lpstr>To Make Shell Script Executable</vt:lpstr>
      <vt:lpstr>Linux Booting</vt:lpstr>
      <vt:lpstr>Linux Booting (in Detail)</vt:lpstr>
      <vt:lpstr>Linux Booting (in Detail)</vt:lpstr>
      <vt:lpstr>Linux Booting (in Detail)</vt:lpstr>
      <vt:lpstr>GRUB</vt:lpstr>
      <vt:lpstr>Linux Booting (in Detail)</vt:lpstr>
      <vt:lpstr>Linux Booting (in Detail)</vt:lpstr>
      <vt:lpstr>Linux Booting (in Detail)</vt:lpstr>
      <vt:lpstr>Building The Linux Kernel</vt:lpstr>
      <vt:lpstr>Linux Installation –  Minimum Requirements</vt:lpstr>
      <vt:lpstr>OS X Lion- Minimum Requirements </vt:lpstr>
      <vt:lpstr>Mac OS X v10.6 Snow Leopard- Minimum Requirements </vt:lpstr>
      <vt:lpstr>Windows 7</vt:lpstr>
      <vt:lpstr>Windows 10</vt:lpstr>
      <vt:lpstr>Difference Between BASH And DOS</vt:lpstr>
      <vt:lpstr>Linux Installation –  Partitioning</vt:lpstr>
      <vt:lpstr>What is Disk Partitioning?</vt:lpstr>
      <vt:lpstr>Disk Partitioning</vt:lpstr>
      <vt:lpstr>Benefits Of Multiple Partitions</vt:lpstr>
      <vt:lpstr>Disadvantages Of Multiple Partitions</vt:lpstr>
      <vt:lpstr>Disadvantages Of Multiple Partitions</vt:lpstr>
      <vt:lpstr>Partition Types</vt:lpstr>
      <vt:lpstr>Primary Partition</vt:lpstr>
      <vt:lpstr>Extended Partition</vt:lpstr>
      <vt:lpstr>Partitioning Schemes</vt:lpstr>
      <vt:lpstr>DOS, Windows, and OS/2 </vt:lpstr>
      <vt:lpstr>Unix-like systems </vt:lpstr>
      <vt:lpstr>Unix-like systems</vt:lpstr>
      <vt:lpstr>Multi-boot and mixed-boot systems</vt:lpstr>
      <vt:lpstr>Multi-boot and mixed-boot systems</vt:lpstr>
      <vt:lpstr>GUID Partition Table  </vt:lpstr>
      <vt:lpstr>Linux Installation –  Common Problems</vt:lpstr>
      <vt:lpstr>Multiple Desktop Environments Installed Will Be Beneficial or Not?</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LINUX</dc:title>
  <dc:creator>Shahina Anwarul</dc:creator>
  <cp:lastModifiedBy>Shahina Anwarul</cp:lastModifiedBy>
  <cp:revision>81</cp:revision>
  <dcterms:created xsi:type="dcterms:W3CDTF">2016-11-02T15:52:15Z</dcterms:created>
  <dcterms:modified xsi:type="dcterms:W3CDTF">2016-11-21T16:17:36Z</dcterms:modified>
</cp:coreProperties>
</file>