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5" r:id="rId5"/>
    <p:sldId id="264" r:id="rId6"/>
    <p:sldId id="274" r:id="rId7"/>
    <p:sldId id="263" r:id="rId8"/>
    <p:sldId id="275" r:id="rId9"/>
    <p:sldId id="258"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12C1F0C-712A-4574-A605-1AEC356549E5}" type="datetimeFigureOut">
              <a:rPr lang="en-US" smtClean="0"/>
              <a:t>10/22/2016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A35673F-76F3-4FF6-BB84-1B0C4867FB1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2C1F0C-712A-4574-A605-1AEC356549E5}"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5673F-76F3-4FF6-BB84-1B0C4867FB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2C1F0C-712A-4574-A605-1AEC356549E5}"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5673F-76F3-4FF6-BB84-1B0C4867FB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12C1F0C-712A-4574-A605-1AEC356549E5}" type="datetimeFigureOut">
              <a:rPr lang="en-US" smtClean="0"/>
              <a:t>10/22/2016</a:t>
            </a:fld>
            <a:endParaRPr lang="en-US"/>
          </a:p>
        </p:txBody>
      </p:sp>
      <p:sp>
        <p:nvSpPr>
          <p:cNvPr id="9" name="Slide Number Placeholder 8"/>
          <p:cNvSpPr>
            <a:spLocks noGrp="1"/>
          </p:cNvSpPr>
          <p:nvPr>
            <p:ph type="sldNum" sz="quarter" idx="15"/>
          </p:nvPr>
        </p:nvSpPr>
        <p:spPr/>
        <p:txBody>
          <a:bodyPr rtlCol="0"/>
          <a:lstStyle/>
          <a:p>
            <a:fld id="{9A35673F-76F3-4FF6-BB84-1B0C4867FB1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12C1F0C-712A-4574-A605-1AEC356549E5}" type="datetimeFigureOut">
              <a:rPr lang="en-US" smtClean="0"/>
              <a:t>10/22/2016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A35673F-76F3-4FF6-BB84-1B0C4867FB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2C1F0C-712A-4574-A605-1AEC356549E5}"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5673F-76F3-4FF6-BB84-1B0C4867FB1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2C1F0C-712A-4574-A605-1AEC356549E5}"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35673F-76F3-4FF6-BB84-1B0C4867FB1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12C1F0C-712A-4574-A605-1AEC356549E5}" type="datetimeFigureOut">
              <a:rPr lang="en-US" smtClean="0"/>
              <a:t>10/22/2016</a:t>
            </a:fld>
            <a:endParaRPr lang="en-US"/>
          </a:p>
        </p:txBody>
      </p:sp>
      <p:sp>
        <p:nvSpPr>
          <p:cNvPr id="7" name="Slide Number Placeholder 6"/>
          <p:cNvSpPr>
            <a:spLocks noGrp="1"/>
          </p:cNvSpPr>
          <p:nvPr>
            <p:ph type="sldNum" sz="quarter" idx="11"/>
          </p:nvPr>
        </p:nvSpPr>
        <p:spPr/>
        <p:txBody>
          <a:bodyPr rtlCol="0"/>
          <a:lstStyle/>
          <a:p>
            <a:fld id="{9A35673F-76F3-4FF6-BB84-1B0C4867FB1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C1F0C-712A-4574-A605-1AEC356549E5}"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35673F-76F3-4FF6-BB84-1B0C4867FB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12C1F0C-712A-4574-A605-1AEC356549E5}" type="datetimeFigureOut">
              <a:rPr lang="en-US" smtClean="0"/>
              <a:t>10/22/2016</a:t>
            </a:fld>
            <a:endParaRPr lang="en-US"/>
          </a:p>
        </p:txBody>
      </p:sp>
      <p:sp>
        <p:nvSpPr>
          <p:cNvPr id="22" name="Slide Number Placeholder 21"/>
          <p:cNvSpPr>
            <a:spLocks noGrp="1"/>
          </p:cNvSpPr>
          <p:nvPr>
            <p:ph type="sldNum" sz="quarter" idx="15"/>
          </p:nvPr>
        </p:nvSpPr>
        <p:spPr/>
        <p:txBody>
          <a:bodyPr rtlCol="0"/>
          <a:lstStyle/>
          <a:p>
            <a:fld id="{9A35673F-76F3-4FF6-BB84-1B0C4867FB1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12C1F0C-712A-4574-A605-1AEC356549E5}" type="datetimeFigureOut">
              <a:rPr lang="en-US" smtClean="0"/>
              <a:t>10/22/2016</a:t>
            </a:fld>
            <a:endParaRPr lang="en-US"/>
          </a:p>
        </p:txBody>
      </p:sp>
      <p:sp>
        <p:nvSpPr>
          <p:cNvPr id="18" name="Slide Number Placeholder 17"/>
          <p:cNvSpPr>
            <a:spLocks noGrp="1"/>
          </p:cNvSpPr>
          <p:nvPr>
            <p:ph type="sldNum" sz="quarter" idx="11"/>
          </p:nvPr>
        </p:nvSpPr>
        <p:spPr/>
        <p:txBody>
          <a:bodyPr rtlCol="0"/>
          <a:lstStyle/>
          <a:p>
            <a:fld id="{9A35673F-76F3-4FF6-BB84-1B0C4867FB1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12C1F0C-712A-4574-A605-1AEC356549E5}" type="datetimeFigureOut">
              <a:rPr lang="en-US" smtClean="0"/>
              <a:t>10/22/2016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A35673F-76F3-4FF6-BB84-1B0C4867FB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752600"/>
            <a:ext cx="7467600" cy="1295400"/>
          </a:xfrm>
        </p:spPr>
        <p:txBody>
          <a:bodyPr>
            <a:noAutofit/>
          </a:bodyPr>
          <a:lstStyle/>
          <a:p>
            <a:r>
              <a:rPr lang="en-US" sz="3600" dirty="0" smtClean="0"/>
              <a:t>Evolution Of Standards</a:t>
            </a:r>
            <a:endParaRPr lang="en-US" sz="36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93410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Standards</a:t>
            </a:r>
          </a:p>
        </p:txBody>
      </p:sp>
      <p:sp>
        <p:nvSpPr>
          <p:cNvPr id="3" name="Content Placeholder 2"/>
          <p:cNvSpPr>
            <a:spLocks noGrp="1"/>
          </p:cNvSpPr>
          <p:nvPr>
            <p:ph sz="quarter" idx="1"/>
          </p:nvPr>
        </p:nvSpPr>
        <p:spPr/>
        <p:txBody>
          <a:bodyPr>
            <a:normAutofit/>
          </a:bodyPr>
          <a:lstStyle/>
          <a:p>
            <a:r>
              <a:rPr lang="en-US" dirty="0"/>
              <a:t>This will bring a bigger challenge of having different size bogies and railway engines. </a:t>
            </a:r>
          </a:p>
          <a:p>
            <a:r>
              <a:rPr lang="en-US" dirty="0" smtClean="0"/>
              <a:t>Therefore</a:t>
            </a:r>
            <a:r>
              <a:rPr lang="en-US" dirty="0"/>
              <a:t>, adopting a single standard gauge across the Indian Railways will not only negate the repercussions but also helps in</a:t>
            </a:r>
            <a:r>
              <a:rPr lang="en-US" dirty="0" smtClean="0"/>
              <a:t>;</a:t>
            </a:r>
          </a:p>
          <a:p>
            <a:pPr lvl="1"/>
            <a:r>
              <a:rPr lang="en-US" dirty="0"/>
              <a:t>Interoperability</a:t>
            </a:r>
          </a:p>
          <a:p>
            <a:pPr lvl="1"/>
            <a:r>
              <a:rPr lang="en-US" dirty="0"/>
              <a:t>Increases Efficiency</a:t>
            </a:r>
          </a:p>
          <a:p>
            <a:pPr lvl="1"/>
            <a:r>
              <a:rPr lang="en-US" dirty="0"/>
              <a:t>Economical</a:t>
            </a:r>
          </a:p>
          <a:p>
            <a:pPr lvl="1"/>
            <a:r>
              <a:rPr lang="en-US" dirty="0"/>
              <a:t>Better service</a:t>
            </a:r>
          </a:p>
          <a:p>
            <a:pPr lvl="1"/>
            <a:r>
              <a:rPr lang="en-US" dirty="0"/>
              <a:t>Increases reuse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0372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a:t>In 1867, the streets of London were crowded with the horse wagons and people caused by the intersection of roads. </a:t>
            </a:r>
            <a:endParaRPr lang="en-GB" dirty="0" smtClean="0"/>
          </a:p>
          <a:p>
            <a:r>
              <a:rPr lang="en-GB" dirty="0" smtClean="0"/>
              <a:t>The </a:t>
            </a:r>
            <a:r>
              <a:rPr lang="en-GB" dirty="0"/>
              <a:t>parliament felt a need to control the chaos and approached London Board of Works (LBOW) for a solution. </a:t>
            </a:r>
            <a:endParaRPr lang="en-GB" dirty="0" smtClean="0"/>
          </a:p>
          <a:p>
            <a:r>
              <a:rPr lang="en-GB" dirty="0" smtClean="0"/>
              <a:t>The </a:t>
            </a:r>
            <a:r>
              <a:rPr lang="en-GB" dirty="0"/>
              <a:t>LBOW wanted to adopt the signalling system which was employed by railway. </a:t>
            </a:r>
            <a:endParaRPr lang="en-GB" dirty="0" smtClean="0"/>
          </a:p>
          <a:p>
            <a:r>
              <a:rPr lang="en-GB" dirty="0" smtClean="0"/>
              <a:t>Therefore</a:t>
            </a:r>
            <a:r>
              <a:rPr lang="en-GB" dirty="0"/>
              <a:t>, they appointed JP Knight, who had worked for the railway signalling to address the road congestion issue. </a:t>
            </a:r>
            <a:endParaRPr lang="en-GB" dirty="0" smtClean="0"/>
          </a:p>
          <a:p>
            <a:r>
              <a:rPr lang="en-GB" dirty="0"/>
              <a:t>The result was the appearance of the first known traffic signal in London in 1868 near the Houses of Parliament.   </a:t>
            </a:r>
            <a:endParaRPr lang="en-US" dirty="0"/>
          </a:p>
          <a:p>
            <a:endParaRPr lang="en-GB" dirty="0" smtClean="0"/>
          </a:p>
        </p:txBody>
      </p:sp>
    </p:spTree>
    <p:extLst>
      <p:ext uri="{BB962C8B-B14F-4D97-AF65-F5344CB8AC3E}">
        <p14:creationId xmlns:p14="http://schemas.microsoft.com/office/powerpoint/2010/main" val="95055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The </a:t>
            </a:r>
            <a:r>
              <a:rPr lang="en-GB" dirty="0"/>
              <a:t>modern traffic signal lights use the same traffic light colours “red” and “green” that was employed in the first traffic signal built by JP Knight which has become a standard today in the traffic signalling system. </a:t>
            </a:r>
          </a:p>
          <a:p>
            <a:r>
              <a:rPr lang="en-GB" dirty="0"/>
              <a:t>However, modern traffic signal lights have matured to comprise of three colours as opposed to the original with the addition of “amber”.  </a:t>
            </a:r>
            <a:endParaRPr lang="en-US" dirty="0"/>
          </a:p>
          <a:p>
            <a:r>
              <a:rPr lang="en-GB" dirty="0"/>
              <a:t>In essence, standards are originated out of a necessity in the industry to address a common problem. Standards are not “cast in stone”. They are subject to change due to changes in the eco system, emergence of new technologies etc</a:t>
            </a:r>
            <a:r>
              <a:rPr lang="en-GB" dirty="0" smtClean="0"/>
              <a:t>.</a:t>
            </a:r>
            <a:endParaRPr lang="en-US" dirty="0"/>
          </a:p>
        </p:txBody>
      </p:sp>
    </p:spTree>
    <p:extLst>
      <p:ext uri="{BB962C8B-B14F-4D97-AF65-F5344CB8AC3E}">
        <p14:creationId xmlns:p14="http://schemas.microsoft.com/office/powerpoint/2010/main" val="259737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Followed By Open Standards</a:t>
            </a:r>
            <a:endParaRPr lang="en-US"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362200"/>
            <a:ext cx="8229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89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Phases Of Life Cycle</a:t>
            </a:r>
            <a:endParaRPr lang="en-US" dirty="0"/>
          </a:p>
        </p:txBody>
      </p:sp>
      <p:sp>
        <p:nvSpPr>
          <p:cNvPr id="3" name="Content Placeholder 2"/>
          <p:cNvSpPr>
            <a:spLocks noGrp="1"/>
          </p:cNvSpPr>
          <p:nvPr>
            <p:ph sz="quarter" idx="1"/>
          </p:nvPr>
        </p:nvSpPr>
        <p:spPr/>
        <p:txBody>
          <a:bodyPr>
            <a:normAutofit lnSpcReduction="10000"/>
          </a:bodyPr>
          <a:lstStyle/>
          <a:p>
            <a:pPr lvl="0"/>
            <a:r>
              <a:rPr lang="en-US" b="1" dirty="0"/>
              <a:t>Emerge</a:t>
            </a:r>
            <a:r>
              <a:rPr lang="en-US" dirty="0"/>
              <a:t> – When a new standard is under development or review, it is known to be in the emerge phase. These standards are pending evaluations by the accredited bodies and are not in use by the companies</a:t>
            </a:r>
            <a:r>
              <a:rPr lang="en-US" dirty="0" smtClean="0"/>
              <a:t>.</a:t>
            </a:r>
            <a:endParaRPr lang="en-US" dirty="0"/>
          </a:p>
          <a:p>
            <a:pPr lvl="1"/>
            <a:r>
              <a:rPr lang="en-US" b="1" dirty="0"/>
              <a:t>Example:</a:t>
            </a:r>
            <a:r>
              <a:rPr lang="en-US" dirty="0"/>
              <a:t> Aero-Trains, A team of Japanese researchers have built a prototype of an Aero-train which levitates on a cushion of air.</a:t>
            </a:r>
          </a:p>
          <a:p>
            <a:pPr marL="0" indent="0">
              <a:buNone/>
            </a:pPr>
            <a:r>
              <a:rPr lang="en-US" dirty="0"/>
              <a:t> </a:t>
            </a:r>
          </a:p>
          <a:p>
            <a:pPr lvl="0"/>
            <a:r>
              <a:rPr lang="en-US" b="1" dirty="0"/>
              <a:t>Current</a:t>
            </a:r>
            <a:r>
              <a:rPr lang="en-US" dirty="0"/>
              <a:t> - When the emerging standards are accredited and approved and are in use in the industry are known to be in the Current phase.  </a:t>
            </a:r>
          </a:p>
          <a:p>
            <a:pPr lvl="1"/>
            <a:r>
              <a:rPr lang="en-US" b="1" dirty="0"/>
              <a:t>Example:</a:t>
            </a:r>
            <a:r>
              <a:rPr lang="en-US" dirty="0"/>
              <a:t> Electric trains – Which runs on </a:t>
            </a:r>
            <a:r>
              <a:rPr lang="en-US" dirty="0" smtClean="0"/>
              <a:t>electricity</a:t>
            </a:r>
            <a:endParaRPr lang="en-US" dirty="0"/>
          </a:p>
        </p:txBody>
      </p:sp>
    </p:spTree>
    <p:extLst>
      <p:ext uri="{BB962C8B-B14F-4D97-AF65-F5344CB8AC3E}">
        <p14:creationId xmlns:p14="http://schemas.microsoft.com/office/powerpoint/2010/main" val="214319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Of Aero Train</a:t>
            </a:r>
            <a:endParaRPr lang="en-US" dirty="0"/>
          </a:p>
        </p:txBody>
      </p:sp>
      <p:pic>
        <p:nvPicPr>
          <p:cNvPr id="1026" name="Picture 2" descr="C:\Users\sanwarul\Desktop\Aero-Train-4.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2012950"/>
            <a:ext cx="6477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6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Phases Of Life Cycle</a:t>
            </a:r>
          </a:p>
        </p:txBody>
      </p:sp>
      <p:sp>
        <p:nvSpPr>
          <p:cNvPr id="3" name="Content Placeholder 2"/>
          <p:cNvSpPr>
            <a:spLocks noGrp="1"/>
          </p:cNvSpPr>
          <p:nvPr>
            <p:ph sz="quarter" idx="1"/>
          </p:nvPr>
        </p:nvSpPr>
        <p:spPr/>
        <p:txBody>
          <a:bodyPr>
            <a:normAutofit fontScale="92500" lnSpcReduction="20000"/>
          </a:bodyPr>
          <a:lstStyle/>
          <a:p>
            <a:pPr lvl="0"/>
            <a:r>
              <a:rPr lang="en-US" b="1" dirty="0"/>
              <a:t>Obsolete</a:t>
            </a:r>
            <a:r>
              <a:rPr lang="en-US" dirty="0"/>
              <a:t> – When the standards are not in use by the industry because of the changing environment, they are known to be Obsolete. The standards that do not change are likely to fade away with the passing of time. Such standards are generally replaced with the new standards</a:t>
            </a:r>
            <a:r>
              <a:rPr lang="en-US" dirty="0" smtClean="0"/>
              <a:t>.</a:t>
            </a:r>
            <a:endParaRPr lang="en-US" dirty="0"/>
          </a:p>
          <a:p>
            <a:pPr lvl="1"/>
            <a:r>
              <a:rPr lang="en-US" b="1" dirty="0" smtClean="0"/>
              <a:t>Example</a:t>
            </a:r>
            <a:r>
              <a:rPr lang="en-US" dirty="0"/>
              <a:t>: Railway steam locomotives</a:t>
            </a:r>
          </a:p>
          <a:p>
            <a:pPr marL="0" indent="0">
              <a:buNone/>
            </a:pPr>
            <a:endParaRPr lang="en-US" dirty="0"/>
          </a:p>
          <a:p>
            <a:pPr lvl="0"/>
            <a:r>
              <a:rPr lang="en-US" b="1" dirty="0"/>
              <a:t>Revision</a:t>
            </a:r>
            <a:r>
              <a:rPr lang="en-US" dirty="0"/>
              <a:t> - The standards evolve with the changes in the industries and attain a different level of maturity. They move through maturation driven by efficiency and value. These are successors of the existing standard with the upgraded characteristics which when adopted becomes current</a:t>
            </a:r>
            <a:r>
              <a:rPr lang="en-US" dirty="0" smtClean="0"/>
              <a:t>.</a:t>
            </a:r>
            <a:r>
              <a:rPr lang="en-US" dirty="0"/>
              <a:t> </a:t>
            </a:r>
          </a:p>
          <a:p>
            <a:pPr lvl="1"/>
            <a:r>
              <a:rPr lang="en-US" b="1" dirty="0"/>
              <a:t>Example</a:t>
            </a:r>
            <a:r>
              <a:rPr lang="en-US" dirty="0"/>
              <a:t>: Originally the rail tracks were connected using wood or concrete, which has been upgraded to use Ballast-less track.</a:t>
            </a:r>
          </a:p>
          <a:p>
            <a:endParaRPr lang="en-US" dirty="0"/>
          </a:p>
        </p:txBody>
      </p:sp>
    </p:spTree>
    <p:extLst>
      <p:ext uri="{BB962C8B-B14F-4D97-AF65-F5344CB8AC3E}">
        <p14:creationId xmlns:p14="http://schemas.microsoft.com/office/powerpoint/2010/main" val="92265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Ballast Less Track And Ballast Track</a:t>
            </a:r>
            <a:endParaRPr lang="en-US" dirty="0"/>
          </a:p>
        </p:txBody>
      </p:sp>
      <p:pic>
        <p:nvPicPr>
          <p:cNvPr id="2050" name="Picture 2" descr="C:\Users\sanwarul\Desktop\133_5.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507240"/>
            <a:ext cx="3304162" cy="248110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nwarul\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908" y="2534949"/>
            <a:ext cx="3199267" cy="241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92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Standards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The importance of standards is better explained in the railway scenario. </a:t>
            </a:r>
            <a:endParaRPr lang="en-US" dirty="0" smtClean="0"/>
          </a:p>
          <a:p>
            <a:r>
              <a:rPr lang="en-US" dirty="0" smtClean="0"/>
              <a:t>Indian Railways are divided into multiple regions.</a:t>
            </a:r>
          </a:p>
          <a:p>
            <a:r>
              <a:rPr lang="en-US" dirty="0" smtClean="0"/>
              <a:t>If </a:t>
            </a:r>
            <a:r>
              <a:rPr lang="en-US" dirty="0"/>
              <a:t>there are no well defined standards in the railway systems, each of the regions would follow their own set of standard for their gauges. </a:t>
            </a:r>
            <a:endParaRPr lang="en-US" dirty="0" smtClean="0"/>
          </a:p>
          <a:p>
            <a:r>
              <a:rPr lang="en-US" dirty="0" smtClean="0"/>
              <a:t>In </a:t>
            </a:r>
            <a:r>
              <a:rPr lang="en-US" dirty="0"/>
              <a:t>this scenario, imagine the difficulties of a person who wants to travel from Mumbai to Kolkata. </a:t>
            </a:r>
            <a:endParaRPr lang="en-US" dirty="0" smtClean="0"/>
          </a:p>
          <a:p>
            <a:r>
              <a:rPr lang="en-US" dirty="0" smtClean="0"/>
              <a:t>Mumbai </a:t>
            </a:r>
            <a:r>
              <a:rPr lang="en-US" dirty="0"/>
              <a:t>belongs to Central region and Kolkata to Eastern region. Let’s say central region standardized their entire gauge on “Broad gauge” which is 5 feet 6 inches and Eastern region standardized on “</a:t>
            </a:r>
            <a:r>
              <a:rPr lang="en-US" dirty="0" err="1"/>
              <a:t>Metre</a:t>
            </a:r>
            <a:r>
              <a:rPr lang="en-US" dirty="0"/>
              <a:t> gauge” which is 2 feet 6 inches</a:t>
            </a:r>
            <a:r>
              <a:rPr lang="en-US" dirty="0" smtClean="0"/>
              <a:t>.</a:t>
            </a:r>
          </a:p>
          <a:p>
            <a:r>
              <a:rPr lang="en-US" dirty="0" smtClean="0"/>
              <a:t>The </a:t>
            </a:r>
            <a:r>
              <a:rPr lang="en-US" dirty="0"/>
              <a:t>person traveling from Mumbai to Kolkata must switch trains to reach the destination. </a:t>
            </a:r>
            <a:endParaRPr lang="en-US" dirty="0" smtClean="0"/>
          </a:p>
        </p:txBody>
      </p:sp>
    </p:spTree>
    <p:extLst>
      <p:ext uri="{BB962C8B-B14F-4D97-AF65-F5344CB8AC3E}">
        <p14:creationId xmlns:p14="http://schemas.microsoft.com/office/powerpoint/2010/main" val="423189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333</TotalTime>
  <Words>546</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Evolution Of Standards</vt:lpstr>
      <vt:lpstr>Evolution</vt:lpstr>
      <vt:lpstr>Evolution</vt:lpstr>
      <vt:lpstr>Life Cycle Followed By Open Standards</vt:lpstr>
      <vt:lpstr>Different Phases Of Life Cycle</vt:lpstr>
      <vt:lpstr>Prototype Of Aero Train</vt:lpstr>
      <vt:lpstr>Different Phases Of Life Cycle</vt:lpstr>
      <vt:lpstr>Ballast Less Track And Ballast Track</vt:lpstr>
      <vt:lpstr>Importance Of Standards</vt:lpstr>
      <vt:lpstr>Importance Of Standards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Standards</dc:title>
  <dc:creator>Shahina Anwarul</dc:creator>
  <cp:lastModifiedBy>Shahina Anwarul</cp:lastModifiedBy>
  <cp:revision>13</cp:revision>
  <dcterms:created xsi:type="dcterms:W3CDTF">2016-10-17T07:17:08Z</dcterms:created>
  <dcterms:modified xsi:type="dcterms:W3CDTF">2016-10-22T06:07:49Z</dcterms:modified>
</cp:coreProperties>
</file>