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5" r:id="rId3"/>
    <p:sldId id="276" r:id="rId4"/>
    <p:sldId id="258" r:id="rId5"/>
    <p:sldId id="283" r:id="rId6"/>
    <p:sldId id="285" r:id="rId7"/>
    <p:sldId id="259" r:id="rId8"/>
    <p:sldId id="260" r:id="rId9"/>
    <p:sldId id="261" r:id="rId10"/>
    <p:sldId id="262" r:id="rId11"/>
    <p:sldId id="263" r:id="rId12"/>
    <p:sldId id="264" r:id="rId13"/>
    <p:sldId id="265" r:id="rId14"/>
    <p:sldId id="266" r:id="rId15"/>
    <p:sldId id="267" r:id="rId16"/>
    <p:sldId id="268" r:id="rId17"/>
    <p:sldId id="269" r:id="rId18"/>
    <p:sldId id="272" r:id="rId19"/>
    <p:sldId id="273" r:id="rId20"/>
    <p:sldId id="282" r:id="rId21"/>
    <p:sldId id="284"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9393772-0CA5-40AF-93E2-8A40CB309EDD}" type="datetimeFigureOut">
              <a:rPr lang="en-US" smtClean="0"/>
              <a:pPr/>
              <a:t>10/18/2016</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4421595-8892-48CF-8535-C9CE55F094A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393772-0CA5-40AF-93E2-8A40CB309EDD}" type="datetimeFigureOut">
              <a:rPr lang="en-US" smtClean="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21595-8892-48CF-8535-C9CE55F094A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393772-0CA5-40AF-93E2-8A40CB309EDD}" type="datetimeFigureOut">
              <a:rPr lang="en-US" smtClean="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21595-8892-48CF-8535-C9CE55F094A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9393772-0CA5-40AF-93E2-8A40CB309EDD}" type="datetimeFigureOut">
              <a:rPr lang="en-US" smtClean="0"/>
              <a:pPr/>
              <a:t>10/18/2016</a:t>
            </a:fld>
            <a:endParaRPr lang="en-US" dirty="0"/>
          </a:p>
        </p:txBody>
      </p:sp>
      <p:sp>
        <p:nvSpPr>
          <p:cNvPr id="9" name="Slide Number Placeholder 8"/>
          <p:cNvSpPr>
            <a:spLocks noGrp="1"/>
          </p:cNvSpPr>
          <p:nvPr>
            <p:ph type="sldNum" sz="quarter" idx="15"/>
          </p:nvPr>
        </p:nvSpPr>
        <p:spPr/>
        <p:txBody>
          <a:bodyPr rtlCol="0"/>
          <a:lstStyle/>
          <a:p>
            <a:fld id="{F4421595-8892-48CF-8535-C9CE55F094A4}"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9393772-0CA5-40AF-93E2-8A40CB309EDD}" type="datetimeFigureOut">
              <a:rPr lang="en-US" smtClean="0"/>
              <a:pPr/>
              <a:t>10/18/2016</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F4421595-8892-48CF-8535-C9CE55F094A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393772-0CA5-40AF-93E2-8A40CB309EDD}" type="datetimeFigureOut">
              <a:rPr lang="en-US" smtClean="0"/>
              <a:pPr/>
              <a:t>10/18/2016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21595-8892-48CF-8535-C9CE55F094A4}"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393772-0CA5-40AF-93E2-8A40CB309EDD}" type="datetimeFigureOut">
              <a:rPr lang="en-US" smtClean="0"/>
              <a:pPr/>
              <a:t>10/18/2016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421595-8892-48CF-8535-C9CE55F094A4}"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9393772-0CA5-40AF-93E2-8A40CB309EDD}" type="datetimeFigureOut">
              <a:rPr lang="en-US" smtClean="0"/>
              <a:pPr/>
              <a:t>10/18/2016</a:t>
            </a:fld>
            <a:endParaRPr lang="en-US" dirty="0"/>
          </a:p>
        </p:txBody>
      </p:sp>
      <p:sp>
        <p:nvSpPr>
          <p:cNvPr id="7" name="Slide Number Placeholder 6"/>
          <p:cNvSpPr>
            <a:spLocks noGrp="1"/>
          </p:cNvSpPr>
          <p:nvPr>
            <p:ph type="sldNum" sz="quarter" idx="11"/>
          </p:nvPr>
        </p:nvSpPr>
        <p:spPr/>
        <p:txBody>
          <a:bodyPr rtlCol="0"/>
          <a:lstStyle/>
          <a:p>
            <a:fld id="{F4421595-8892-48CF-8535-C9CE55F094A4}"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93772-0CA5-40AF-93E2-8A40CB309EDD}" type="datetimeFigureOut">
              <a:rPr lang="en-US" smtClean="0"/>
              <a:pPr/>
              <a:t>10/18/2016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421595-8892-48CF-8535-C9CE55F094A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9393772-0CA5-40AF-93E2-8A40CB309EDD}" type="datetimeFigureOut">
              <a:rPr lang="en-US" smtClean="0"/>
              <a:pPr/>
              <a:t>10/18/2016</a:t>
            </a:fld>
            <a:endParaRPr lang="en-US" dirty="0"/>
          </a:p>
        </p:txBody>
      </p:sp>
      <p:sp>
        <p:nvSpPr>
          <p:cNvPr id="22" name="Slide Number Placeholder 21"/>
          <p:cNvSpPr>
            <a:spLocks noGrp="1"/>
          </p:cNvSpPr>
          <p:nvPr>
            <p:ph type="sldNum" sz="quarter" idx="15"/>
          </p:nvPr>
        </p:nvSpPr>
        <p:spPr/>
        <p:txBody>
          <a:bodyPr rtlCol="0"/>
          <a:lstStyle/>
          <a:p>
            <a:fld id="{F4421595-8892-48CF-8535-C9CE55F094A4}"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9393772-0CA5-40AF-93E2-8A40CB309EDD}" type="datetimeFigureOut">
              <a:rPr lang="en-US" smtClean="0"/>
              <a:pPr/>
              <a:t>10/18/2016</a:t>
            </a:fld>
            <a:endParaRPr lang="en-US" dirty="0"/>
          </a:p>
        </p:txBody>
      </p:sp>
      <p:sp>
        <p:nvSpPr>
          <p:cNvPr id="18" name="Slide Number Placeholder 17"/>
          <p:cNvSpPr>
            <a:spLocks noGrp="1"/>
          </p:cNvSpPr>
          <p:nvPr>
            <p:ph type="sldNum" sz="quarter" idx="11"/>
          </p:nvPr>
        </p:nvSpPr>
        <p:spPr/>
        <p:txBody>
          <a:bodyPr rtlCol="0"/>
          <a:lstStyle/>
          <a:p>
            <a:fld id="{F4421595-8892-48CF-8535-C9CE55F094A4}"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393772-0CA5-40AF-93E2-8A40CB309EDD}" type="datetimeFigureOut">
              <a:rPr lang="en-US" smtClean="0"/>
              <a:pPr/>
              <a:t>10/18/2016</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4421595-8892-48CF-8535-C9CE55F094A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archstorage.techtarget.com/definition/SCSI" TargetMode="External"/><Relationship Id="rId2" Type="http://schemas.openxmlformats.org/officeDocument/2006/relationships/hyperlink" Target="http://whatis.techtarget.com/definition/ASCII-American-Standard-Code-for-Information-Interchange" TargetMode="External"/><Relationship Id="rId1" Type="http://schemas.openxmlformats.org/officeDocument/2006/relationships/slideLayout" Target="../slideLayouts/slideLayout2.xml"/><Relationship Id="rId4" Type="http://schemas.openxmlformats.org/officeDocument/2006/relationships/hyperlink" Target="http://searchsoa.techtarget.com/definition/IET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6172200" cy="1828800"/>
          </a:xfrm>
        </p:spPr>
        <p:txBody>
          <a:bodyPr>
            <a:normAutofit fontScale="90000"/>
          </a:bodyPr>
          <a:lstStyle/>
          <a:p>
            <a:r>
              <a:rPr lang="en-GB" sz="4400" dirty="0" smtClean="0">
                <a:latin typeface="Times New Roman" pitchFamily="18" charset="0"/>
                <a:cs typeface="Times New Roman" pitchFamily="18" charset="0"/>
              </a:rPr>
              <a:t>Introduction to Open Standards</a:t>
            </a:r>
            <a:r>
              <a:rPr lang="en-US" dirty="0" smtClean="0"/>
              <a:t/>
            </a:r>
            <a:br>
              <a:rPr lang="en-US" dirty="0" smtClean="0"/>
            </a:br>
            <a:endParaRPr lang="en-US" dirty="0"/>
          </a:p>
        </p:txBody>
      </p:sp>
      <p:sp>
        <p:nvSpPr>
          <p:cNvPr id="3" name="Subtitle 2"/>
          <p:cNvSpPr>
            <a:spLocks noGrp="1"/>
          </p:cNvSpPr>
          <p:nvPr>
            <p:ph type="subTitle" idx="1"/>
          </p:nvPr>
        </p:nvSpPr>
        <p:spPr>
          <a:xfrm>
            <a:off x="2590800" y="4267200"/>
            <a:ext cx="3733800" cy="838200"/>
          </a:xfrm>
        </p:spPr>
        <p:txBody>
          <a:bodyPr>
            <a:normAutofit/>
          </a:bodyPr>
          <a:lstStyle/>
          <a:p>
            <a:r>
              <a:rPr lang="en-US" dirty="0" smtClean="0"/>
              <a:t>Shahina Anwarul</a:t>
            </a:r>
          </a:p>
          <a:p>
            <a:r>
              <a:rPr lang="en-US" dirty="0" smtClean="0"/>
              <a:t>sanwarul@ddn.upes.ac.in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85800"/>
            <a:ext cx="8001000" cy="5562600"/>
          </a:xfrm>
        </p:spPr>
        <p:txBody>
          <a:bodyPr>
            <a:normAutofit/>
          </a:bodyPr>
          <a:lstStyle/>
          <a:p>
            <a:pPr algn="just"/>
            <a:r>
              <a:rPr lang="en-US" dirty="0" smtClean="0"/>
              <a:t>For example,  </a:t>
            </a:r>
            <a:r>
              <a:rPr lang="en-US" b="1" dirty="0" smtClean="0"/>
              <a:t>when we buy a telephone we do not worry about telephone plug</a:t>
            </a:r>
            <a:r>
              <a:rPr lang="en-US" dirty="0" smtClean="0"/>
              <a:t> and the jack.</a:t>
            </a:r>
          </a:p>
          <a:p>
            <a:pPr algn="just"/>
            <a:r>
              <a:rPr lang="en-US" dirty="0" smtClean="0"/>
              <a:t>All the telephones manufactured by different telephone companies will have the </a:t>
            </a:r>
            <a:r>
              <a:rPr lang="en-US" b="1" dirty="0" smtClean="0"/>
              <a:t>same plug as a standard</a:t>
            </a:r>
            <a:r>
              <a:rPr lang="en-US" dirty="0" smtClean="0"/>
              <a:t>. </a:t>
            </a:r>
          </a:p>
          <a:p>
            <a:pPr algn="just">
              <a:buNone/>
            </a:pPr>
            <a:r>
              <a:rPr lang="en-US" dirty="0" smtClean="0"/>
              <a:t>     </a:t>
            </a:r>
            <a:r>
              <a:rPr lang="en-US" b="1" dirty="0" smtClean="0"/>
              <a:t>Telephone industries have a blueprint for jack </a:t>
            </a:r>
            <a:r>
              <a:rPr lang="en-US" dirty="0" smtClean="0"/>
              <a:t>and plug which are mandatory and are followed by all the telephone manufacturers. </a:t>
            </a:r>
          </a:p>
          <a:p>
            <a:pPr algn="just">
              <a:buNone/>
            </a:pPr>
            <a:r>
              <a:rPr lang="en-US" dirty="0" smtClean="0"/>
              <a:t>    </a:t>
            </a:r>
            <a:r>
              <a:rPr lang="en-US" b="1" dirty="0" smtClean="0"/>
              <a:t>No single vendor can change this standard</a:t>
            </a:r>
            <a:r>
              <a:rPr lang="en-US" dirty="0" smtClean="0"/>
              <a:t>.</a:t>
            </a:r>
          </a:p>
          <a:p>
            <a:pPr algn="just">
              <a:buNone/>
            </a:pPr>
            <a:endParaRPr lang="en-US" dirty="0" smtClean="0"/>
          </a:p>
          <a:p>
            <a:pPr algn="just">
              <a:buFont typeface="Wingdings" pitchFamily="2" charset="2"/>
              <a:buChar char="Ø"/>
            </a:pPr>
            <a:r>
              <a:rPr lang="en-US" dirty="0" smtClean="0"/>
              <a:t>The traffic signaling system is an example of Open standard, the rules of the road, and bulb…etc.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Attributes of Open Standard</a:t>
            </a:r>
            <a:r>
              <a:rPr lang="en-US" b="1" dirty="0" smtClean="0">
                <a:effectLst>
                  <a:outerShdw blurRad="50800" dist="38100" algn="tr" rotWithShape="0">
                    <a:prstClr val="black">
                      <a:alpha val="40000"/>
                    </a:prstClr>
                  </a:outerShdw>
                </a:effectLst>
              </a:rPr>
              <a:t/>
            </a:r>
            <a:br>
              <a:rPr lang="en-US" b="1" dirty="0" smtClean="0">
                <a:effectLst>
                  <a:outerShdw blurRad="50800" dist="38100" algn="tr" rotWithShape="0">
                    <a:prstClr val="black">
                      <a:alpha val="40000"/>
                    </a:prstClr>
                  </a:outerShdw>
                </a:effectLst>
              </a:rPr>
            </a:br>
            <a:endParaRPr lang="en-US" b="1" dirty="0"/>
          </a:p>
        </p:txBody>
      </p:sp>
      <p:sp>
        <p:nvSpPr>
          <p:cNvPr id="3" name="Content Placeholder 2"/>
          <p:cNvSpPr>
            <a:spLocks noGrp="1"/>
          </p:cNvSpPr>
          <p:nvPr>
            <p:ph sz="quarter" idx="1"/>
          </p:nvPr>
        </p:nvSpPr>
        <p:spPr>
          <a:xfrm>
            <a:off x="762000" y="1066800"/>
            <a:ext cx="7924800" cy="5105400"/>
          </a:xfrm>
        </p:spPr>
        <p:txBody>
          <a:bodyPr/>
          <a:lstStyle/>
          <a:p>
            <a:pPr lvl="0" algn="just">
              <a:buFont typeface="Wingdings" pitchFamily="2" charset="2"/>
              <a:buChar char="v"/>
            </a:pPr>
            <a:r>
              <a:rPr lang="en-GB" b="1" dirty="0" smtClean="0"/>
              <a:t>Accessibility</a:t>
            </a:r>
            <a:r>
              <a:rPr lang="en-GB" dirty="0" smtClean="0"/>
              <a:t>-Open Standard should be available for everyone. </a:t>
            </a:r>
          </a:p>
          <a:p>
            <a:pPr lvl="0" algn="just">
              <a:buNone/>
            </a:pPr>
            <a:r>
              <a:rPr lang="en-GB" dirty="0" smtClean="0"/>
              <a:t> </a:t>
            </a:r>
            <a:endParaRPr lang="en-US" dirty="0" smtClean="0"/>
          </a:p>
          <a:p>
            <a:pPr lvl="0" algn="just">
              <a:buFont typeface="Wingdings" pitchFamily="2" charset="2"/>
              <a:buChar char="v"/>
            </a:pPr>
            <a:r>
              <a:rPr lang="en-GB" b="1" dirty="0" smtClean="0"/>
              <a:t>No Royalty Fee </a:t>
            </a:r>
            <a:r>
              <a:rPr lang="en-US" dirty="0" smtClean="0"/>
              <a:t>- </a:t>
            </a:r>
            <a:r>
              <a:rPr lang="en-GB" dirty="0" smtClean="0"/>
              <a:t>No royalty charges to use the open standard specification to build a product.</a:t>
            </a:r>
          </a:p>
          <a:p>
            <a:pPr lvl="0" algn="just">
              <a:buNone/>
            </a:pPr>
            <a:endParaRPr lang="en-US" dirty="0" smtClean="0"/>
          </a:p>
          <a:p>
            <a:pPr lvl="0" algn="just">
              <a:buFont typeface="Wingdings" pitchFamily="2" charset="2"/>
              <a:buChar char="v"/>
            </a:pPr>
            <a:r>
              <a:rPr lang="en-GB" b="1" dirty="0" smtClean="0"/>
              <a:t>Unbiased</a:t>
            </a:r>
            <a:r>
              <a:rPr lang="en-GB" dirty="0" smtClean="0"/>
              <a:t> </a:t>
            </a:r>
            <a:r>
              <a:rPr lang="en-US" dirty="0" smtClean="0"/>
              <a:t>- </a:t>
            </a:r>
            <a:r>
              <a:rPr lang="en-GB" dirty="0" smtClean="0"/>
              <a:t>Not biased to a particular implementer.</a:t>
            </a:r>
          </a:p>
          <a:p>
            <a:pPr lvl="0" algn="just">
              <a:buFont typeface="Wingdings" pitchFamily="2" charset="2"/>
              <a:buChar char="v"/>
            </a:pPr>
            <a:endParaRPr lang="en-GB" dirty="0" smtClean="0"/>
          </a:p>
          <a:p>
            <a:pPr lvl="0" algn="just">
              <a:buFont typeface="Wingdings" pitchFamily="2" charset="2"/>
              <a:buChar char="Ø"/>
            </a:pPr>
            <a:r>
              <a:rPr lang="en-GB" dirty="0" smtClean="0"/>
              <a:t>open standard is one that exercises openness in </a:t>
            </a:r>
            <a:r>
              <a:rPr lang="en-GB" b="1" dirty="0" smtClean="0"/>
              <a:t>development</a:t>
            </a:r>
            <a:r>
              <a:rPr lang="en-GB" dirty="0" smtClean="0"/>
              <a:t>, openness in </a:t>
            </a:r>
            <a:r>
              <a:rPr lang="en-GB" b="1" dirty="0" smtClean="0"/>
              <a:t>implementation</a:t>
            </a:r>
            <a:r>
              <a:rPr lang="en-GB" dirty="0" smtClean="0"/>
              <a:t>, and </a:t>
            </a:r>
            <a:r>
              <a:rPr lang="en-GB" b="1" dirty="0" smtClean="0"/>
              <a:t>openness</a:t>
            </a:r>
            <a:r>
              <a:rPr lang="en-GB" dirty="0" smtClean="0"/>
              <a:t> in use.</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8077200" cy="5410200"/>
          </a:xfrm>
        </p:spPr>
        <p:txBody>
          <a:bodyPr>
            <a:normAutofit/>
          </a:bodyPr>
          <a:lstStyle/>
          <a:p>
            <a:pPr algn="just"/>
            <a:r>
              <a:rPr lang="en-GB" b="1" dirty="0" smtClean="0">
                <a:effectLst>
                  <a:outerShdw blurRad="50800" dist="38100" algn="tr" rotWithShape="0">
                    <a:prstClr val="black">
                      <a:alpha val="40000"/>
                    </a:prstClr>
                  </a:outerShdw>
                </a:effectLst>
              </a:rPr>
              <a:t>Openness in Development:  </a:t>
            </a:r>
            <a:r>
              <a:rPr lang="en-GB" dirty="0" smtClean="0"/>
              <a:t>Anyone can participate in developing the Open standard.</a:t>
            </a:r>
          </a:p>
          <a:p>
            <a:pPr algn="just">
              <a:buNone/>
            </a:pPr>
            <a:r>
              <a:rPr lang="en-GB" dirty="0" smtClean="0"/>
              <a:t>   There is no joining fee for the membership. The procedure followed during the development will be absolutely transparent. During the course of development the entire document should be made available to public.</a:t>
            </a:r>
          </a:p>
          <a:p>
            <a:pPr algn="just">
              <a:buFont typeface="Wingdings" pitchFamily="2" charset="2"/>
              <a:buChar char="§"/>
            </a:pPr>
            <a:r>
              <a:rPr lang="en-GB" b="1" dirty="0" smtClean="0">
                <a:effectLst>
                  <a:outerShdw blurRad="50800" dist="38100" algn="tr" rotWithShape="0">
                    <a:prstClr val="black">
                      <a:alpha val="40000"/>
                    </a:prstClr>
                  </a:outerShdw>
                </a:effectLst>
              </a:rPr>
              <a:t>Openness in Implementation:  </a:t>
            </a:r>
            <a:r>
              <a:rPr lang="en-GB" dirty="0" smtClean="0"/>
              <a:t>Once the open standard is developed with all the specification it should be made available to all, including vendor and general public. There is no fee for obtaining this specification. Specification share should be same across all the seekers. </a:t>
            </a:r>
            <a:endParaRPr lang="en-US" b="1" dirty="0" smtClean="0">
              <a:effectLst>
                <a:outerShdw blurRad="50800" dist="38100" algn="tr" rotWithShape="0">
                  <a:prstClr val="black">
                    <a:alpha val="40000"/>
                  </a:prstClr>
                </a:outerShdw>
              </a:effectLst>
            </a:endParaRPr>
          </a:p>
          <a:p>
            <a:pPr algn="just">
              <a:buNone/>
            </a:pPr>
            <a:endParaRPr lang="en-US" b="1" dirty="0" smtClean="0">
              <a:effectLst>
                <a:outerShdw blurRad="50800" dist="38100" algn="tr" rotWithShape="0">
                  <a:prstClr val="black">
                    <a:alpha val="40000"/>
                  </a:prstClr>
                </a:outerShdw>
              </a:effectLst>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95400"/>
            <a:ext cx="7924800" cy="4648200"/>
          </a:xfrm>
        </p:spPr>
        <p:txBody>
          <a:bodyPr/>
          <a:lstStyle/>
          <a:p>
            <a:r>
              <a:rPr lang="en-GB" b="1" dirty="0" smtClean="0">
                <a:effectLst>
                  <a:outerShdw blurRad="50800" dist="38100" algn="tr" rotWithShape="0">
                    <a:prstClr val="black">
                      <a:alpha val="40000"/>
                    </a:prstClr>
                  </a:outerShdw>
                </a:effectLst>
              </a:rPr>
              <a:t>Openness in Use:  </a:t>
            </a:r>
            <a:r>
              <a:rPr lang="en-GB" dirty="0"/>
              <a:t>Customers </a:t>
            </a:r>
            <a:r>
              <a:rPr lang="en-GB" b="1" dirty="0"/>
              <a:t>are </a:t>
            </a:r>
            <a:r>
              <a:rPr lang="en-GB" b="1" dirty="0" smtClean="0"/>
              <a:t>not locked </a:t>
            </a:r>
            <a:r>
              <a:rPr lang="en-GB" b="1" dirty="0"/>
              <a:t>into a single vendor </a:t>
            </a:r>
            <a:r>
              <a:rPr lang="en-GB" dirty="0" smtClean="0"/>
              <a:t>and they can buy </a:t>
            </a:r>
            <a:r>
              <a:rPr lang="en-GB" dirty="0"/>
              <a:t>other peripheral products from the </a:t>
            </a:r>
            <a:r>
              <a:rPr lang="en-GB" dirty="0" smtClean="0"/>
              <a:t>different vendors.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rmAutofit/>
          </a:bodyPr>
          <a:lstStyle/>
          <a:p>
            <a:r>
              <a:rPr lang="en-US" b="1" dirty="0" smtClean="0"/>
              <a:t>Closed Standard</a:t>
            </a:r>
            <a:br>
              <a:rPr lang="en-US" b="1" dirty="0" smtClean="0"/>
            </a:br>
            <a:endParaRPr lang="en-US" dirty="0"/>
          </a:p>
        </p:txBody>
      </p:sp>
      <p:sp>
        <p:nvSpPr>
          <p:cNvPr id="3" name="Content Placeholder 2"/>
          <p:cNvSpPr>
            <a:spLocks noGrp="1"/>
          </p:cNvSpPr>
          <p:nvPr>
            <p:ph sz="quarter" idx="1"/>
          </p:nvPr>
        </p:nvSpPr>
        <p:spPr>
          <a:xfrm>
            <a:off x="685800" y="1371600"/>
            <a:ext cx="8001000" cy="5181600"/>
          </a:xfrm>
        </p:spPr>
        <p:txBody>
          <a:bodyPr/>
          <a:lstStyle/>
          <a:p>
            <a:pPr algn="just"/>
            <a:r>
              <a:rPr lang="en-GB" dirty="0" smtClean="0"/>
              <a:t>Closed standards generally are not </a:t>
            </a:r>
            <a:r>
              <a:rPr lang="en-GB" b="1" dirty="0" smtClean="0"/>
              <a:t>developed</a:t>
            </a:r>
            <a:r>
              <a:rPr lang="en-GB" dirty="0" smtClean="0"/>
              <a:t> by consortiums but mostly by </a:t>
            </a:r>
            <a:r>
              <a:rPr lang="en-GB" b="1" dirty="0" smtClean="0"/>
              <a:t>single company</a:t>
            </a:r>
            <a:r>
              <a:rPr lang="en-GB" dirty="0" smtClean="0"/>
              <a:t>. </a:t>
            </a:r>
          </a:p>
          <a:p>
            <a:pPr algn="just"/>
            <a:r>
              <a:rPr lang="en-GB" dirty="0" smtClean="0"/>
              <a:t>The </a:t>
            </a:r>
            <a:r>
              <a:rPr lang="en-GB" b="1" dirty="0" smtClean="0"/>
              <a:t>specifications</a:t>
            </a:r>
            <a:r>
              <a:rPr lang="en-GB" dirty="0" smtClean="0"/>
              <a:t> for these standards are </a:t>
            </a:r>
            <a:r>
              <a:rPr lang="en-GB" b="1" dirty="0" smtClean="0"/>
              <a:t>not open for public viewing</a:t>
            </a:r>
            <a:r>
              <a:rPr lang="en-GB" dirty="0" smtClean="0"/>
              <a:t>. As this is limited to single company, it completely controls the development and maintenance of the standard.</a:t>
            </a:r>
          </a:p>
          <a:p>
            <a:pPr algn="just"/>
            <a:r>
              <a:rPr lang="en-GB" dirty="0" smtClean="0"/>
              <a:t>This leads to </a:t>
            </a:r>
            <a:r>
              <a:rPr lang="en-GB" b="1" dirty="0" smtClean="0"/>
              <a:t>vendor lock-in</a:t>
            </a:r>
            <a:r>
              <a:rPr lang="en-GB" dirty="0" smtClean="0"/>
              <a:t>. Sometimes when customers want to adopt newer technologies they are limited by the availability of that technology with the </a:t>
            </a:r>
            <a:r>
              <a:rPr lang="en-GB" dirty="0" smtClean="0"/>
              <a:t>vendor. </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533400"/>
            <a:ext cx="7924800" cy="6096000"/>
          </a:xfrm>
        </p:spPr>
        <p:txBody>
          <a:bodyPr>
            <a:normAutofit lnSpcReduction="10000"/>
          </a:bodyPr>
          <a:lstStyle/>
          <a:p>
            <a:pPr algn="just"/>
            <a:r>
              <a:rPr lang="en-GB" b="1" dirty="0" smtClean="0">
                <a:effectLst>
                  <a:outerShdw blurRad="50800" dist="38100" algn="tr" rotWithShape="0">
                    <a:prstClr val="black">
                      <a:alpha val="40000"/>
                    </a:prstClr>
                  </a:outerShdw>
                </a:effectLst>
              </a:rPr>
              <a:t>Closed in Development:  </a:t>
            </a:r>
            <a:r>
              <a:rPr lang="en-GB" dirty="0" smtClean="0"/>
              <a:t>All the </a:t>
            </a:r>
            <a:r>
              <a:rPr lang="en-GB" b="1" dirty="0" smtClean="0"/>
              <a:t>development process and specification is not available</a:t>
            </a:r>
            <a:r>
              <a:rPr lang="en-GB" dirty="0" smtClean="0"/>
              <a:t> for others to review and change.</a:t>
            </a:r>
          </a:p>
          <a:p>
            <a:pPr algn="just">
              <a:buNone/>
            </a:pPr>
            <a:r>
              <a:rPr lang="en-GB" dirty="0" smtClean="0"/>
              <a:t>    As </a:t>
            </a:r>
            <a:r>
              <a:rPr lang="en-GB" b="1" dirty="0" smtClean="0"/>
              <a:t>everything is veiled </a:t>
            </a:r>
            <a:r>
              <a:rPr lang="en-GB" dirty="0" smtClean="0"/>
              <a:t>to the outside world, others will never know if there are any deviation with procedure and process followed. </a:t>
            </a:r>
          </a:p>
          <a:p>
            <a:pPr algn="just">
              <a:buNone/>
            </a:pPr>
            <a:r>
              <a:rPr lang="en-GB" dirty="0" smtClean="0"/>
              <a:t>    A completely closed development process also has no transparency, Meeting proceedings and intra-company discussions are not published and do not become part of a public record.</a:t>
            </a:r>
            <a:endParaRPr lang="en-US" dirty="0" smtClean="0"/>
          </a:p>
          <a:p>
            <a:pPr algn="just"/>
            <a:r>
              <a:rPr lang="en-GB" b="1" dirty="0" smtClean="0">
                <a:effectLst>
                  <a:outerShdw blurRad="50800" dist="38100" algn="tr" rotWithShape="0">
                    <a:prstClr val="black">
                      <a:alpha val="40000"/>
                    </a:prstClr>
                  </a:outerShdw>
                </a:effectLst>
              </a:rPr>
              <a:t> Closed in Implementation:  </a:t>
            </a:r>
            <a:r>
              <a:rPr lang="en-GB" dirty="0" smtClean="0"/>
              <a:t>The closed developed product is </a:t>
            </a:r>
            <a:r>
              <a:rPr lang="en-GB" b="1" dirty="0" smtClean="0"/>
              <a:t>not available for others to implement</a:t>
            </a:r>
            <a:r>
              <a:rPr lang="en-GB" dirty="0" smtClean="0"/>
              <a:t>. If it’s a intellectual property then all the rights are reserved. </a:t>
            </a:r>
          </a:p>
          <a:p>
            <a:pPr algn="just">
              <a:buNone/>
            </a:pPr>
            <a:r>
              <a:rPr lang="en-GB" dirty="0" smtClean="0"/>
              <a:t>    Due to closed specification </a:t>
            </a:r>
            <a:r>
              <a:rPr lang="en-GB" b="1" dirty="0" smtClean="0"/>
              <a:t>other vendors cannot incorporate or used the </a:t>
            </a:r>
            <a:r>
              <a:rPr lang="en-GB" b="1" dirty="0" smtClean="0"/>
              <a:t>specification to </a:t>
            </a:r>
            <a:r>
              <a:rPr lang="en-GB" b="1" dirty="0" smtClean="0"/>
              <a:t>develop a </a:t>
            </a:r>
            <a:r>
              <a:rPr lang="en-GB" b="1" dirty="0" smtClean="0"/>
              <a:t>product</a:t>
            </a:r>
            <a:r>
              <a:rPr lang="en-GB" dirty="0" smtClean="0"/>
              <a:t>. </a:t>
            </a:r>
            <a:r>
              <a:rPr lang="en-GB" dirty="0" smtClean="0"/>
              <a:t>This ceases interoperability.</a:t>
            </a:r>
            <a:endParaRPr lang="en-US" dirty="0" smtClean="0"/>
          </a:p>
          <a:p>
            <a:endParaRPr lang="en-US" b="1" dirty="0" smtClean="0">
              <a:effectLst>
                <a:outerShdw blurRad="50800" dist="38100" algn="tr" rotWithShape="0">
                  <a:prstClr val="black">
                    <a:alpha val="40000"/>
                  </a:prstClr>
                </a:outerShdw>
              </a:effectLst>
            </a:endParaRPr>
          </a:p>
          <a:p>
            <a:endParaRPr lang="en-US" b="1" dirty="0" smtClean="0">
              <a:effectLst>
                <a:outerShdw blurRad="50800" dist="38100" algn="tr" rotWithShape="0">
                  <a:prstClr val="black">
                    <a:alpha val="40000"/>
                  </a:prstClr>
                </a:outerShdw>
              </a:effectLst>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143000"/>
            <a:ext cx="7772400" cy="2667000"/>
          </a:xfrm>
        </p:spPr>
        <p:txBody>
          <a:bodyPr/>
          <a:lstStyle/>
          <a:p>
            <a:r>
              <a:rPr lang="en-GB" b="1" dirty="0" smtClean="0">
                <a:effectLst>
                  <a:outerShdw blurRad="50800" dist="38100" algn="tr" rotWithShape="0">
                    <a:prstClr val="black">
                      <a:alpha val="40000"/>
                    </a:prstClr>
                  </a:outerShdw>
                </a:effectLst>
              </a:rPr>
              <a:t>Closed in Use</a:t>
            </a:r>
            <a:r>
              <a:rPr lang="en-US" b="1" dirty="0" smtClean="0">
                <a:effectLst>
                  <a:outerShdw blurRad="50800" dist="38100" algn="tr" rotWithShape="0">
                    <a:prstClr val="black">
                      <a:alpha val="40000"/>
                    </a:prstClr>
                  </a:outerShdw>
                </a:effectLst>
              </a:rPr>
              <a:t>:  </a:t>
            </a:r>
            <a:r>
              <a:rPr lang="en-GB" dirty="0" smtClean="0"/>
              <a:t>Customers </a:t>
            </a:r>
            <a:r>
              <a:rPr lang="en-GB" b="1" dirty="0" smtClean="0"/>
              <a:t>are locked into a single vendor </a:t>
            </a:r>
            <a:r>
              <a:rPr lang="en-GB" dirty="0" smtClean="0"/>
              <a:t>and many a times they end up buying other peripheral products from the same vendor. </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rmAutofit/>
          </a:bodyPr>
          <a:lstStyle/>
          <a:p>
            <a:r>
              <a:rPr lang="en-US" b="1" dirty="0" smtClean="0"/>
              <a:t>Summary</a:t>
            </a:r>
            <a:br>
              <a:rPr lang="en-US" b="1" dirty="0" smtClean="0"/>
            </a:br>
            <a:endParaRPr lang="en-US" dirty="0"/>
          </a:p>
        </p:txBody>
      </p:sp>
      <p:sp>
        <p:nvSpPr>
          <p:cNvPr id="3" name="Content Placeholder 2"/>
          <p:cNvSpPr>
            <a:spLocks noGrp="1"/>
          </p:cNvSpPr>
          <p:nvPr>
            <p:ph sz="quarter" idx="1"/>
          </p:nvPr>
        </p:nvSpPr>
        <p:spPr>
          <a:xfrm>
            <a:off x="609600" y="838200"/>
            <a:ext cx="8077200" cy="5638800"/>
          </a:xfrm>
        </p:spPr>
        <p:txBody>
          <a:bodyPr/>
          <a:lstStyle/>
          <a:p>
            <a:pPr algn="just"/>
            <a:r>
              <a:rPr lang="en-US" sz="2400" dirty="0" smtClean="0"/>
              <a:t>The below figure depicts the relationships between the various standards. It should be noted that De facto standard can be both Open and closed. However a De Jure standard can only be Open.</a:t>
            </a:r>
          </a:p>
          <a:p>
            <a:pPr algn="just"/>
            <a:endParaRPr lang="en-US" sz="2200" dirty="0" smtClean="0"/>
          </a:p>
          <a:p>
            <a:endParaRPr lang="en-US" dirty="0"/>
          </a:p>
        </p:txBody>
      </p:sp>
      <p:pic>
        <p:nvPicPr>
          <p:cNvPr id="1026" name="Picture 2" descr="C:\Users\DELL\Desktop\Untitled.png"/>
          <p:cNvPicPr>
            <a:picLocks noChangeAspect="1" noChangeArrowheads="1"/>
          </p:cNvPicPr>
          <p:nvPr/>
        </p:nvPicPr>
        <p:blipFill>
          <a:blip r:embed="rId2" cstate="print"/>
          <a:srcRect/>
          <a:stretch>
            <a:fillRect/>
          </a:stretch>
        </p:blipFill>
        <p:spPr bwMode="auto">
          <a:xfrm>
            <a:off x="1600200" y="2971801"/>
            <a:ext cx="6172199" cy="3505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Open Standards Examples</a:t>
            </a:r>
            <a:endParaRPr lang="en-US" b="1" dirty="0"/>
          </a:p>
        </p:txBody>
      </p:sp>
      <p:sp>
        <p:nvSpPr>
          <p:cNvPr id="3" name="Content Placeholder 2"/>
          <p:cNvSpPr>
            <a:spLocks noGrp="1"/>
          </p:cNvSpPr>
          <p:nvPr>
            <p:ph idx="1"/>
          </p:nvPr>
        </p:nvSpPr>
        <p:spPr>
          <a:xfrm>
            <a:off x="457200" y="990600"/>
            <a:ext cx="8229600" cy="5410200"/>
          </a:xfrm>
        </p:spPr>
        <p:txBody>
          <a:bodyPr>
            <a:noAutofit/>
          </a:bodyPr>
          <a:lstStyle/>
          <a:p>
            <a:pPr algn="just"/>
            <a:r>
              <a:rPr lang="en-US" sz="1600" dirty="0"/>
              <a:t>World Wide Web architecture specified by </a:t>
            </a:r>
            <a:r>
              <a:rPr lang="en-US" sz="1600" dirty="0" smtClean="0"/>
              <a:t>W3C</a:t>
            </a:r>
          </a:p>
          <a:p>
            <a:pPr algn="just"/>
            <a:r>
              <a:rPr lang="en-US" sz="1600" dirty="0" smtClean="0"/>
              <a:t>Peripheral </a:t>
            </a:r>
            <a:r>
              <a:rPr lang="en-US" sz="1600" dirty="0"/>
              <a:t>Component Interconnect (PCI) (a specification by Intel Corporation for plug-in boards to IBM-architecture PCs</a:t>
            </a:r>
            <a:r>
              <a:rPr lang="en-US" sz="1600" dirty="0" smtClean="0"/>
              <a:t>)</a:t>
            </a:r>
          </a:p>
          <a:p>
            <a:pPr algn="just"/>
            <a:r>
              <a:rPr lang="en-US" sz="1600" dirty="0" smtClean="0"/>
              <a:t>Universal </a:t>
            </a:r>
            <a:r>
              <a:rPr lang="en-US" sz="1600" dirty="0"/>
              <a:t>Serial Bus (USB) (by USB Implementers Forum)</a:t>
            </a:r>
          </a:p>
          <a:p>
            <a:pPr algn="just"/>
            <a:r>
              <a:rPr lang="en-US" sz="1600" dirty="0"/>
              <a:t>PCI Industrial Computer Manufacturers Group (PICMG) (an industry consortium developing Open Standards specifications for computer architectures </a:t>
            </a:r>
            <a:r>
              <a:rPr lang="en-US" sz="1600" dirty="0" smtClean="0"/>
              <a:t>)</a:t>
            </a:r>
          </a:p>
          <a:p>
            <a:pPr algn="just"/>
            <a:r>
              <a:rPr lang="en-US" sz="1600" dirty="0" smtClean="0"/>
              <a:t>Hypertext </a:t>
            </a:r>
            <a:r>
              <a:rPr lang="en-US" sz="1600" dirty="0"/>
              <a:t>Markup Language (HTML), Extensible HTML (XHTML) and HTML5 (specifications of the W3C for structured hyperlinked document formatting)</a:t>
            </a:r>
          </a:p>
          <a:p>
            <a:pPr algn="just"/>
            <a:r>
              <a:rPr lang="en-US" sz="1600" dirty="0"/>
              <a:t>Portable Document Format (PDF/X) (a specification by Adobe Systems Incorporated for formatted documents, later approved by ISO as ISO </a:t>
            </a:r>
            <a:r>
              <a:rPr lang="en-US" sz="1600" dirty="0" smtClean="0"/>
              <a:t>15930-1:2001)</a:t>
            </a:r>
          </a:p>
          <a:p>
            <a:pPr algn="just"/>
            <a:r>
              <a:rPr lang="en-US" sz="1600" dirty="0" smtClean="0"/>
              <a:t>ANSI </a:t>
            </a:r>
            <a:r>
              <a:rPr lang="en-US" sz="1600" dirty="0"/>
              <a:t>C (a general-purpose programming language, approved by ISO as ISO/IEC 9899)</a:t>
            </a:r>
          </a:p>
          <a:p>
            <a:pPr algn="just"/>
            <a:r>
              <a:rPr lang="en-US" sz="1600" dirty="0"/>
              <a:t>Ada </a:t>
            </a:r>
            <a:r>
              <a:rPr lang="en-US" sz="1600" dirty="0" smtClean="0"/>
              <a:t>(a programming </a:t>
            </a:r>
            <a:r>
              <a:rPr lang="en-US" sz="1600" dirty="0"/>
              <a:t>language, defined by joint ISO/ANSI standard (</a:t>
            </a:r>
            <a:r>
              <a:rPr lang="en-US" sz="1600" dirty="0" smtClean="0"/>
              <a:t>ISO-8652:1995))</a:t>
            </a:r>
          </a:p>
          <a:p>
            <a:pPr algn="just"/>
            <a:r>
              <a:rPr lang="en-US" sz="1600" dirty="0" smtClean="0"/>
              <a:t>Internet </a:t>
            </a:r>
            <a:r>
              <a:rPr lang="en-US" sz="1600" dirty="0"/>
              <a:t>Protocol (IP) (a specification of the IETF for transmitting packets of data on a network - specifically, IETF RFC </a:t>
            </a:r>
            <a:r>
              <a:rPr lang="en-US" sz="1600" dirty="0" smtClean="0"/>
              <a:t>791)</a:t>
            </a:r>
          </a:p>
          <a:p>
            <a:pPr algn="just"/>
            <a:r>
              <a:rPr lang="en-US" sz="1600" dirty="0"/>
              <a:t>Transmission Control Protocol (TCP) (a specification of the IETF for implementing streams of data on top of IP - specifically, IETF RFC 793)</a:t>
            </a:r>
          </a:p>
          <a:p>
            <a:pPr marL="109728" indent="0" algn="just">
              <a:buNone/>
            </a:pPr>
            <a:r>
              <a:rPr lang="en-US" sz="1200" dirty="0"/>
              <a:t/>
            </a:r>
            <a:br>
              <a:rPr lang="en-US" sz="1200" dirty="0"/>
            </a:br>
            <a:r>
              <a:rPr lang="en-US" sz="1200" dirty="0"/>
              <a:t/>
            </a:r>
            <a:br>
              <a:rPr lang="en-US" sz="1200" dirty="0"/>
            </a:br>
            <a:endParaRPr lang="en-US" sz="1200" b="1" dirty="0" smtClean="0"/>
          </a:p>
        </p:txBody>
      </p:sp>
    </p:spTree>
    <p:extLst>
      <p:ext uri="{BB962C8B-B14F-4D97-AF65-F5344CB8AC3E}">
        <p14:creationId xmlns:p14="http://schemas.microsoft.com/office/powerpoint/2010/main" val="902094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Examples:</a:t>
            </a:r>
            <a:r>
              <a:rPr lang="en-US" b="1" dirty="0" smtClean="0"/>
              <a:t/>
            </a:r>
            <a:br>
              <a:rPr lang="en-US" b="1" dirty="0" smtClean="0"/>
            </a:br>
            <a:endParaRPr lang="en-US" b="1" dirty="0"/>
          </a:p>
        </p:txBody>
      </p:sp>
      <p:sp>
        <p:nvSpPr>
          <p:cNvPr id="3" name="Content Placeholder 2"/>
          <p:cNvSpPr>
            <a:spLocks noGrp="1"/>
          </p:cNvSpPr>
          <p:nvPr>
            <p:ph sz="quarter" idx="1"/>
          </p:nvPr>
        </p:nvSpPr>
        <p:spPr>
          <a:xfrm>
            <a:off x="914400" y="914400"/>
            <a:ext cx="7772400" cy="5257800"/>
          </a:xfrm>
        </p:spPr>
        <p:txBody>
          <a:bodyPr>
            <a:normAutofit lnSpcReduction="10000"/>
          </a:bodyPr>
          <a:lstStyle/>
          <a:p>
            <a:pPr algn="just"/>
            <a:r>
              <a:rPr lang="en-US"/>
              <a:t>K</a:t>
            </a:r>
            <a:r>
              <a:rPr lang="en-US" smtClean="0"/>
              <a:t>eyboard </a:t>
            </a:r>
            <a:r>
              <a:rPr lang="en-US" dirty="0" smtClean="0"/>
              <a:t>layout is a classic example of an </a:t>
            </a:r>
            <a:r>
              <a:rPr lang="en-US" b="1" dirty="0" smtClean="0"/>
              <a:t>Open – De facto standard.</a:t>
            </a:r>
          </a:p>
          <a:p>
            <a:pPr algn="just">
              <a:buNone/>
            </a:pPr>
            <a:endParaRPr lang="en-US" dirty="0" smtClean="0"/>
          </a:p>
          <a:p>
            <a:pPr algn="just"/>
            <a:r>
              <a:rPr lang="en-US" dirty="0" smtClean="0"/>
              <a:t>Microsoft word is one of the best known </a:t>
            </a:r>
            <a:r>
              <a:rPr lang="en-US" b="1" dirty="0" smtClean="0"/>
              <a:t>Closed – De facto standard </a:t>
            </a:r>
            <a:r>
              <a:rPr lang="en-US" dirty="0" smtClean="0"/>
              <a:t>for word processors.</a:t>
            </a:r>
          </a:p>
          <a:p>
            <a:pPr algn="just">
              <a:buNone/>
            </a:pPr>
            <a:endParaRPr lang="en-US" dirty="0" smtClean="0"/>
          </a:p>
          <a:p>
            <a:pPr algn="just"/>
            <a:r>
              <a:rPr lang="en-US" dirty="0" smtClean="0"/>
              <a:t>Power supplied to homes are regulated by local Government and specifications are available for the implementers which is an </a:t>
            </a:r>
            <a:r>
              <a:rPr lang="en-US" b="1" dirty="0" smtClean="0"/>
              <a:t>Open – De jure Standard.</a:t>
            </a:r>
          </a:p>
          <a:p>
            <a:pPr algn="just">
              <a:buNone/>
            </a:pPr>
            <a:endParaRPr lang="en-US" dirty="0" smtClean="0"/>
          </a:p>
          <a:p>
            <a:pPr algn="just"/>
            <a:r>
              <a:rPr lang="en-US" dirty="0" smtClean="0"/>
              <a:t>A De jure standard is developed by groups and their specifications are available for vendors to implement. This </a:t>
            </a:r>
            <a:r>
              <a:rPr lang="en-US" b="1" dirty="0" smtClean="0"/>
              <a:t>cannot be a closed </a:t>
            </a:r>
            <a:r>
              <a:rPr lang="en-US" dirty="0" smtClean="0"/>
              <a:t>standard.</a:t>
            </a:r>
          </a:p>
          <a:p>
            <a:endParaRPr lang="en-US" dirty="0"/>
          </a:p>
        </p:txBody>
      </p:sp>
    </p:spTree>
    <p:extLst>
      <p:ext uri="{BB962C8B-B14F-4D97-AF65-F5344CB8AC3E}">
        <p14:creationId xmlns:p14="http://schemas.microsoft.com/office/powerpoint/2010/main" val="5729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Standards</a:t>
            </a:r>
            <a:br>
              <a:rPr lang="en-US" b="1" dirty="0"/>
            </a:br>
            <a:endParaRPr lang="en-US" dirty="0"/>
          </a:p>
        </p:txBody>
      </p:sp>
      <p:sp>
        <p:nvSpPr>
          <p:cNvPr id="3" name="Content Placeholder 2"/>
          <p:cNvSpPr>
            <a:spLocks noGrp="1"/>
          </p:cNvSpPr>
          <p:nvPr>
            <p:ph sz="quarter" idx="1"/>
          </p:nvPr>
        </p:nvSpPr>
        <p:spPr/>
        <p:txBody>
          <a:bodyPr>
            <a:normAutofit fontScale="92500"/>
          </a:bodyPr>
          <a:lstStyle/>
          <a:p>
            <a:r>
              <a:rPr lang="en-US" dirty="0" smtClean="0"/>
              <a:t>Standardization means</a:t>
            </a:r>
            <a:r>
              <a:rPr lang="en-US" dirty="0"/>
              <a:t/>
            </a:r>
            <a:br>
              <a:rPr lang="en-US" dirty="0"/>
            </a:br>
            <a:r>
              <a:rPr lang="en-US" dirty="0"/>
              <a:t>“agreeing on a common system</a:t>
            </a:r>
            <a:r>
              <a:rPr lang="en-US" dirty="0" smtClean="0"/>
              <a:t>”</a:t>
            </a:r>
          </a:p>
          <a:p>
            <a:pPr algn="just"/>
            <a:r>
              <a:rPr lang="en-US" dirty="0" smtClean="0"/>
              <a:t>For </a:t>
            </a:r>
            <a:r>
              <a:rPr lang="en-US" dirty="0"/>
              <a:t>centuries, people have measured time based on the position of the sun. Every city would have a tower clock set based on the position of the sun. But every city would have a slightly different time. </a:t>
            </a:r>
          </a:p>
          <a:p>
            <a:pPr algn="just"/>
            <a:r>
              <a:rPr lang="en-US" dirty="0"/>
              <a:t>In Britain, the railways were most affected by the inconsistencies of the local time. The train schedules were missed, shipment of goods did not occur timely and most importantly occurrence of accidents because the conductors used two different times. </a:t>
            </a:r>
          </a:p>
          <a:p>
            <a:pPr algn="just"/>
            <a:r>
              <a:rPr lang="en-US" dirty="0"/>
              <a:t>There was a need to maintain a uniform time in the country.</a:t>
            </a:r>
          </a:p>
          <a:p>
            <a:endParaRPr lang="en-US" dirty="0"/>
          </a:p>
        </p:txBody>
      </p:sp>
    </p:spTree>
    <p:extLst>
      <p:ext uri="{BB962C8B-B14F-4D97-AF65-F5344CB8AC3E}">
        <p14:creationId xmlns:p14="http://schemas.microsoft.com/office/powerpoint/2010/main" val="41613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Developing and Setting Organizations</a:t>
            </a:r>
            <a:endParaRPr lang="en-US" dirty="0"/>
          </a:p>
        </p:txBody>
      </p:sp>
      <p:sp>
        <p:nvSpPr>
          <p:cNvPr id="3" name="Content Placeholder 2"/>
          <p:cNvSpPr>
            <a:spLocks noGrp="1"/>
          </p:cNvSpPr>
          <p:nvPr>
            <p:ph sz="quarter" idx="1"/>
          </p:nvPr>
        </p:nvSpPr>
        <p:spPr>
          <a:xfrm>
            <a:off x="457200" y="1600200"/>
            <a:ext cx="8001000" cy="4873752"/>
          </a:xfrm>
        </p:spPr>
        <p:txBody>
          <a:bodyPr/>
          <a:lstStyle/>
          <a:p>
            <a:r>
              <a:rPr lang="en-US" dirty="0">
                <a:ea typeface="Calibri" pitchFamily="34" charset="0"/>
                <a:cs typeface="Times New Roman" pitchFamily="18" charset="0"/>
              </a:rPr>
              <a:t>American National Standards Institute(ANSI</a:t>
            </a:r>
            <a:r>
              <a:rPr lang="en-US" dirty="0" smtClean="0">
                <a:ea typeface="Calibri" pitchFamily="34" charset="0"/>
                <a:cs typeface="Times New Roman" pitchFamily="18" charset="0"/>
              </a:rPr>
              <a:t>).</a:t>
            </a:r>
          </a:p>
          <a:p>
            <a:r>
              <a:rPr lang="en-US" dirty="0">
                <a:ea typeface="Calibri" pitchFamily="34" charset="0"/>
                <a:cs typeface="Times New Roman" pitchFamily="18" charset="0"/>
              </a:rPr>
              <a:t>International Electro technical Commission(IEC</a:t>
            </a:r>
            <a:r>
              <a:rPr lang="en-US" dirty="0" smtClean="0">
                <a:ea typeface="Calibri" pitchFamily="34" charset="0"/>
                <a:cs typeface="Times New Roman" pitchFamily="18" charset="0"/>
              </a:rPr>
              <a:t>).</a:t>
            </a:r>
          </a:p>
          <a:p>
            <a:r>
              <a:rPr lang="en-US" dirty="0">
                <a:ea typeface="Calibri" pitchFamily="34" charset="0"/>
                <a:cs typeface="Times New Roman" pitchFamily="18" charset="0"/>
              </a:rPr>
              <a:t>Institute of Electrical and Electronics Engineers(IEEE</a:t>
            </a:r>
            <a:r>
              <a:rPr lang="en-US" dirty="0" smtClean="0">
                <a:ea typeface="Calibri" pitchFamily="34" charset="0"/>
                <a:cs typeface="Times New Roman" pitchFamily="18" charset="0"/>
              </a:rPr>
              <a:t>).</a:t>
            </a:r>
          </a:p>
          <a:p>
            <a:r>
              <a:rPr lang="en-US" dirty="0">
                <a:ea typeface="Calibri" pitchFamily="34" charset="0"/>
                <a:cs typeface="Times New Roman" pitchFamily="18" charset="0"/>
              </a:rPr>
              <a:t>International Committee for Information Technology Standards(INCITS</a:t>
            </a:r>
            <a:r>
              <a:rPr lang="en-US" dirty="0" smtClean="0">
                <a:ea typeface="Calibri" pitchFamily="34" charset="0"/>
                <a:cs typeface="Times New Roman" pitchFamily="18" charset="0"/>
              </a:rPr>
              <a:t>).</a:t>
            </a:r>
          </a:p>
          <a:p>
            <a:r>
              <a:rPr lang="en-US" dirty="0">
                <a:ea typeface="Calibri" pitchFamily="34" charset="0"/>
                <a:cs typeface="Times New Roman" pitchFamily="18" charset="0"/>
              </a:rPr>
              <a:t>International Organization for Standardization(ISO</a:t>
            </a:r>
            <a:r>
              <a:rPr lang="en-US" dirty="0" smtClean="0">
                <a:ea typeface="Calibri" pitchFamily="34" charset="0"/>
                <a:cs typeface="Times New Roman" pitchFamily="18" charset="0"/>
              </a:rPr>
              <a:t>).</a:t>
            </a:r>
          </a:p>
          <a:p>
            <a:r>
              <a:rPr lang="en-US" dirty="0" smtClean="0">
                <a:ea typeface="Calibri" pitchFamily="34" charset="0"/>
                <a:cs typeface="Times New Roman" pitchFamily="18" charset="0"/>
              </a:rPr>
              <a:t>National Institute of Standards and Technology(NIST)</a:t>
            </a:r>
          </a:p>
          <a:p>
            <a:r>
              <a:rPr lang="en-US" dirty="0">
                <a:ea typeface="Calibri" pitchFamily="34" charset="0"/>
                <a:cs typeface="Times New Roman" pitchFamily="18" charset="0"/>
              </a:rPr>
              <a:t>Internet Engineering Task Force(IETF).</a:t>
            </a:r>
            <a:endParaRPr lang="en-US" dirty="0">
              <a:cs typeface="Times New Roman" pitchFamily="18" charset="0"/>
            </a:endParaRPr>
          </a:p>
          <a:p>
            <a:pPr marL="0" indent="0">
              <a:buNone/>
            </a:pPr>
            <a:endParaRPr lang="en-US" dirty="0">
              <a:ea typeface="Calibri" pitchFamily="34" charset="0"/>
              <a:cs typeface="Times New Roman" pitchFamily="18" charset="0"/>
            </a:endParaRPr>
          </a:p>
          <a:p>
            <a:endParaRPr lang="en-US" dirty="0">
              <a:ea typeface="Calibri" pitchFamily="34" charset="0"/>
              <a:cs typeface="Times New Roman" pitchFamily="18" charset="0"/>
            </a:endParaRPr>
          </a:p>
          <a:p>
            <a:endParaRPr lang="en-US" dirty="0" smtClean="0">
              <a:ea typeface="Calibri" pitchFamily="34" charset="0"/>
              <a:cs typeface="Times New Roman" pitchFamily="18" charset="0"/>
            </a:endParaRPr>
          </a:p>
          <a:p>
            <a:endParaRPr lang="en-US" dirty="0" smtClean="0">
              <a:ea typeface="Calibri" pitchFamily="34" charset="0"/>
              <a:cs typeface="Times New Roman" pitchFamily="18" charset="0"/>
            </a:endParaRPr>
          </a:p>
          <a:p>
            <a:pPr marL="0" indent="0" eaLnBrk="0" fontAlgn="base" hangingPunct="0">
              <a:spcBef>
                <a:spcPct val="0"/>
              </a:spcBef>
              <a:spcAft>
                <a:spcPct val="0"/>
              </a:spcAft>
              <a:buClrTx/>
              <a:buSzTx/>
              <a:buNone/>
            </a:pPr>
            <a:endParaRPr lang="en-US" dirty="0">
              <a:cs typeface="Times New Roman" pitchFamily="18" charset="0"/>
            </a:endParaRPr>
          </a:p>
          <a:p>
            <a:endParaRPr lang="en-US" dirty="0">
              <a:ea typeface="Calibri" pitchFamily="34" charset="0"/>
              <a:cs typeface="Times New Roman" pitchFamily="18" charset="0"/>
            </a:endParaRPr>
          </a:p>
          <a:p>
            <a:endParaRPr lang="en-US" dirty="0">
              <a:ea typeface="Calibri" pitchFamily="34" charset="0"/>
              <a:cs typeface="Times New Roman" pitchFamily="18" charset="0"/>
            </a:endParaRPr>
          </a:p>
          <a:p>
            <a:endParaRPr lang="en-US" dirty="0">
              <a:ea typeface="Calibri" pitchFamily="34" charset="0"/>
              <a:cs typeface="Times New Roman" pitchFamily="18" charset="0"/>
            </a:endParaRPr>
          </a:p>
          <a:p>
            <a:endParaRPr lang="en-US" dirty="0" smtClean="0">
              <a:ea typeface="Calibri" pitchFamily="34" charset="0"/>
              <a:cs typeface="Times New Roman" pitchFamily="18" charset="0"/>
            </a:endParaRPr>
          </a:p>
          <a:p>
            <a:endParaRPr lang="en-US" dirty="0" smtClean="0">
              <a:ea typeface="Calibri" pitchFamily="34" charset="0"/>
              <a:cs typeface="Times New Roman" pitchFamily="18" charset="0"/>
            </a:endParaRPr>
          </a:p>
          <a:p>
            <a:endParaRPr lang="en-US" dirty="0"/>
          </a:p>
        </p:txBody>
      </p:sp>
    </p:spTree>
    <p:extLst>
      <p:ext uri="{BB962C8B-B14F-4D97-AF65-F5344CB8AC3E}">
        <p14:creationId xmlns:p14="http://schemas.microsoft.com/office/powerpoint/2010/main" val="303626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Logo for Standard Organizations</a:t>
            </a:r>
            <a:endParaRPr lang="en-US" dirty="0"/>
          </a:p>
        </p:txBody>
      </p:sp>
      <p:pic>
        <p:nvPicPr>
          <p:cNvPr id="1026" name="Picture 2" descr="C:\Users\sanwarul\Desktop\images_Standards\ansi.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90800" y="3113747"/>
            <a:ext cx="2674105" cy="10772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anwarul\Desktop\images_Standards\i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804122"/>
            <a:ext cx="1797347"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anwarul\Desktop\images_Standards\ieee -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97194"/>
            <a:ext cx="26289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anwarul\Desktop\images_Standards\IETF - 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105400"/>
            <a:ext cx="36576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sanwarul\Desktop\images_Standards\is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4969885"/>
            <a:ext cx="2821564"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sanwarul\Desktop\images_Standards\nsi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3614" y="1797195"/>
            <a:ext cx="1959986" cy="84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26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Standard Setting and Developing Organization</a:t>
            </a:r>
            <a:endParaRPr lang="en-US" dirty="0"/>
          </a:p>
        </p:txBody>
      </p:sp>
      <p:sp>
        <p:nvSpPr>
          <p:cNvPr id="3" name="Content Placeholder 2"/>
          <p:cNvSpPr>
            <a:spLocks noGrp="1"/>
          </p:cNvSpPr>
          <p:nvPr>
            <p:ph sz="quarter" idx="1"/>
          </p:nvPr>
        </p:nvSpPr>
        <p:spPr>
          <a:xfrm>
            <a:off x="457200" y="1600200"/>
            <a:ext cx="7772400" cy="4873752"/>
          </a:xfrm>
        </p:spPr>
        <p:txBody>
          <a:bodyPr>
            <a:normAutofit fontScale="92500" lnSpcReduction="20000"/>
          </a:bodyPr>
          <a:lstStyle/>
          <a:p>
            <a:pPr lvl="0"/>
            <a:r>
              <a:rPr lang="en-US" sz="2600" b="1" dirty="0" smtClean="0">
                <a:ea typeface="Calibri" pitchFamily="34" charset="0"/>
                <a:cs typeface="Sabon-Italic"/>
              </a:rPr>
              <a:t>PURPOSE</a:t>
            </a:r>
            <a:r>
              <a:rPr lang="en-US" sz="2600" b="1" i="1" dirty="0" smtClean="0">
                <a:solidFill>
                  <a:schemeClr val="tx2">
                    <a:lumMod val="75000"/>
                  </a:schemeClr>
                </a:solidFill>
                <a:ea typeface="Calibri" pitchFamily="34" charset="0"/>
                <a:cs typeface="Sabon-Italic"/>
              </a:rPr>
              <a:t>: </a:t>
            </a:r>
            <a:r>
              <a:rPr lang="en-US" sz="2600" dirty="0">
                <a:solidFill>
                  <a:srgbClr val="231F20"/>
                </a:solidFill>
                <a:ea typeface="Calibri" pitchFamily="34" charset="0"/>
                <a:cs typeface="Sabon-Roman"/>
              </a:rPr>
              <a:t>The </a:t>
            </a:r>
            <a:r>
              <a:rPr lang="en-US" sz="2600" b="1" dirty="0" smtClean="0">
                <a:solidFill>
                  <a:schemeClr val="tx2">
                    <a:lumMod val="75000"/>
                  </a:schemeClr>
                </a:solidFill>
                <a:ea typeface="Calibri" pitchFamily="34" charset="0"/>
                <a:cs typeface="Sabon-Roman"/>
              </a:rPr>
              <a:t>ANSI</a:t>
            </a:r>
            <a:r>
              <a:rPr lang="en-US" sz="2600" dirty="0" smtClean="0">
                <a:solidFill>
                  <a:schemeClr val="tx2">
                    <a:lumMod val="75000"/>
                  </a:schemeClr>
                </a:solidFill>
                <a:ea typeface="Calibri" pitchFamily="34" charset="0"/>
                <a:cs typeface="Sabon-Roman"/>
              </a:rPr>
              <a:t> </a:t>
            </a:r>
            <a:r>
              <a:rPr lang="en-US" sz="2800" dirty="0"/>
              <a:t>is a private </a:t>
            </a:r>
            <a:r>
              <a:rPr lang="en-US" sz="2800" dirty="0" smtClean="0"/>
              <a:t>non-profit organization</a:t>
            </a:r>
            <a:r>
              <a:rPr lang="en-US" sz="2800" dirty="0"/>
              <a:t> that oversees the development </a:t>
            </a:r>
            <a:r>
              <a:rPr lang="en-US" sz="2800" dirty="0" smtClean="0"/>
              <a:t>   of</a:t>
            </a:r>
            <a:r>
              <a:rPr lang="en-US" sz="2800" dirty="0"/>
              <a:t> </a:t>
            </a:r>
            <a:r>
              <a:rPr lang="en-US" sz="2800" dirty="0" smtClean="0"/>
              <a:t>standards for </a:t>
            </a:r>
            <a:r>
              <a:rPr lang="en-US" sz="2800" dirty="0"/>
              <a:t>products, services, processes, systems, and personnel in the United </a:t>
            </a:r>
            <a:r>
              <a:rPr lang="en-US" sz="2800" dirty="0" smtClean="0"/>
              <a:t>States. </a:t>
            </a:r>
          </a:p>
          <a:p>
            <a:pPr lvl="0"/>
            <a:r>
              <a:rPr lang="en-US" sz="2600" b="1" dirty="0" smtClean="0">
                <a:ea typeface="Calibri" pitchFamily="34" charset="0"/>
                <a:cs typeface="Sabon-Roman"/>
              </a:rPr>
              <a:t>P</a:t>
            </a:r>
            <a:r>
              <a:rPr lang="en-US" sz="2600" b="1" dirty="0" smtClean="0">
                <a:ea typeface="Calibri" pitchFamily="34" charset="0"/>
                <a:cs typeface="Sabon-Italic"/>
              </a:rPr>
              <a:t>URPOSE</a:t>
            </a:r>
            <a:r>
              <a:rPr lang="en-US" sz="2600" b="1" i="1" dirty="0" smtClean="0">
                <a:solidFill>
                  <a:schemeClr val="tx2">
                    <a:lumMod val="75000"/>
                  </a:schemeClr>
                </a:solidFill>
                <a:ea typeface="Calibri" pitchFamily="34" charset="0"/>
                <a:cs typeface="Sabon-Italic"/>
              </a:rPr>
              <a:t>: </a:t>
            </a:r>
            <a:r>
              <a:rPr lang="en-US" sz="2600" dirty="0">
                <a:solidFill>
                  <a:srgbClr val="231F20"/>
                </a:solidFill>
                <a:ea typeface="Calibri" pitchFamily="34" charset="0"/>
                <a:cs typeface="Sabon-Roman"/>
              </a:rPr>
              <a:t>The purpose of the </a:t>
            </a:r>
            <a:r>
              <a:rPr lang="en-US" sz="2600" b="1" dirty="0">
                <a:solidFill>
                  <a:srgbClr val="231F20"/>
                </a:solidFill>
                <a:ea typeface="Calibri" pitchFamily="34" charset="0"/>
                <a:cs typeface="Sabon-Roman"/>
              </a:rPr>
              <a:t>IEC</a:t>
            </a:r>
            <a:r>
              <a:rPr lang="en-US" sz="2600" dirty="0">
                <a:solidFill>
                  <a:srgbClr val="231F20"/>
                </a:solidFill>
                <a:ea typeface="Calibri" pitchFamily="34" charset="0"/>
                <a:cs typeface="Sabon-Roman"/>
              </a:rPr>
              <a:t> </a:t>
            </a:r>
            <a:r>
              <a:rPr lang="en-US" sz="2600" dirty="0" smtClean="0">
                <a:solidFill>
                  <a:srgbClr val="231F20"/>
                </a:solidFill>
                <a:ea typeface="Calibri" pitchFamily="34" charset="0"/>
                <a:cs typeface="Sabon-Roman"/>
              </a:rPr>
              <a:t>is to</a:t>
            </a:r>
            <a:r>
              <a:rPr lang="en-US" sz="2800" dirty="0" smtClean="0"/>
              <a:t> prepare </a:t>
            </a:r>
            <a:r>
              <a:rPr lang="en-US" sz="2800" dirty="0"/>
              <a:t>and </a:t>
            </a:r>
            <a:r>
              <a:rPr lang="en-US" sz="2800" dirty="0" smtClean="0"/>
              <a:t>publish </a:t>
            </a:r>
            <a:r>
              <a:rPr lang="en-US" sz="2800" dirty="0"/>
              <a:t>International Standards for all electrical, electronic and related technologies – collectively known as "electrotechnology" </a:t>
            </a:r>
            <a:r>
              <a:rPr lang="en-US" sz="2800" dirty="0" smtClean="0"/>
              <a:t>.</a:t>
            </a:r>
          </a:p>
          <a:p>
            <a:pPr lvl="0"/>
            <a:r>
              <a:rPr lang="en-US" sz="2600" b="1" dirty="0" smtClean="0">
                <a:ea typeface="Calibri" pitchFamily="34" charset="0"/>
                <a:cs typeface="Sabon-Italic"/>
              </a:rPr>
              <a:t>PURPOSE</a:t>
            </a:r>
            <a:r>
              <a:rPr lang="en-US" sz="2600" b="1" i="1" dirty="0" smtClean="0">
                <a:solidFill>
                  <a:schemeClr val="tx2">
                    <a:lumMod val="75000"/>
                  </a:schemeClr>
                </a:solidFill>
                <a:ea typeface="Calibri" pitchFamily="34" charset="0"/>
                <a:cs typeface="Sabon-Italic"/>
              </a:rPr>
              <a:t>: </a:t>
            </a:r>
            <a:r>
              <a:rPr lang="en-US" sz="2600" dirty="0">
                <a:solidFill>
                  <a:srgbClr val="231F20"/>
                </a:solidFill>
                <a:ea typeface="Calibri" pitchFamily="34" charset="0"/>
                <a:cs typeface="Sabon-Roman"/>
              </a:rPr>
              <a:t>The </a:t>
            </a:r>
            <a:r>
              <a:rPr lang="en-US" sz="2600" b="1" dirty="0">
                <a:solidFill>
                  <a:srgbClr val="231F20"/>
                </a:solidFill>
                <a:ea typeface="Calibri" pitchFamily="34" charset="0"/>
                <a:cs typeface="Sabon-Roman"/>
              </a:rPr>
              <a:t>IEEE </a:t>
            </a:r>
            <a:r>
              <a:rPr lang="en-US" sz="2600" dirty="0">
                <a:solidFill>
                  <a:srgbClr val="231F20"/>
                </a:solidFill>
                <a:ea typeface="Calibri" pitchFamily="34" charset="0"/>
                <a:cs typeface="Sabon-Roman"/>
              </a:rPr>
              <a:t>is a nonprofit, technical professional association founded to promote “the engineering process of creating, developing, integrating, sharing, and applying knowledge about electro and information technologies and sciences for the benefit of humanity and the profession” </a:t>
            </a:r>
            <a:endParaRPr lang="en-US" sz="2600" dirty="0"/>
          </a:p>
          <a:p>
            <a:pPr marL="0" lvl="0" indent="0" eaLnBrk="0" fontAlgn="base" hangingPunct="0">
              <a:spcBef>
                <a:spcPct val="0"/>
              </a:spcBef>
              <a:spcAft>
                <a:spcPct val="0"/>
              </a:spcAft>
              <a:buClrTx/>
              <a:buSzTx/>
              <a:buNone/>
            </a:pPr>
            <a:endParaRPr lang="en-US" dirty="0">
              <a:latin typeface="Arial" pitchFamily="34" charset="0"/>
            </a:endParaRPr>
          </a:p>
          <a:p>
            <a:endParaRPr lang="en-US" dirty="0">
              <a:solidFill>
                <a:srgbClr val="231F20"/>
              </a:solidFill>
              <a:latin typeface="Calibri" pitchFamily="34" charset="0"/>
              <a:ea typeface="Calibri" pitchFamily="34" charset="0"/>
              <a:cs typeface="Sabon-Roman"/>
            </a:endParaRPr>
          </a:p>
          <a:p>
            <a:pPr lvl="0"/>
            <a:endParaRPr lang="en-US" dirty="0">
              <a:solidFill>
                <a:schemeClr val="tx2">
                  <a:lumMod val="75000"/>
                </a:schemeClr>
              </a:solidFill>
              <a:latin typeface="Arial" pitchFamily="34" charset="0"/>
            </a:endParaRPr>
          </a:p>
          <a:p>
            <a:endParaRPr lang="en-US" dirty="0"/>
          </a:p>
        </p:txBody>
      </p:sp>
    </p:spTree>
    <p:extLst>
      <p:ext uri="{BB962C8B-B14F-4D97-AF65-F5344CB8AC3E}">
        <p14:creationId xmlns:p14="http://schemas.microsoft.com/office/powerpoint/2010/main" val="128739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Standard Setting and Developing Organization</a:t>
            </a:r>
          </a:p>
        </p:txBody>
      </p:sp>
      <p:sp>
        <p:nvSpPr>
          <p:cNvPr id="3" name="Content Placeholder 2"/>
          <p:cNvSpPr>
            <a:spLocks noGrp="1"/>
          </p:cNvSpPr>
          <p:nvPr>
            <p:ph sz="quarter" idx="1"/>
          </p:nvPr>
        </p:nvSpPr>
        <p:spPr/>
        <p:txBody>
          <a:bodyPr>
            <a:normAutofit fontScale="70000" lnSpcReduction="20000"/>
          </a:bodyPr>
          <a:lstStyle/>
          <a:p>
            <a:r>
              <a:rPr lang="en-US" sz="3100" b="1" dirty="0">
                <a:ea typeface="Calibri" pitchFamily="34" charset="0"/>
                <a:cs typeface="Sabon-Italic"/>
              </a:rPr>
              <a:t>P</a:t>
            </a:r>
            <a:r>
              <a:rPr lang="en-US" sz="3100" b="1" dirty="0" smtClean="0">
                <a:ea typeface="Calibri" pitchFamily="34" charset="0"/>
                <a:cs typeface="Sabon-Italic"/>
              </a:rPr>
              <a:t>URPOSE</a:t>
            </a:r>
            <a:r>
              <a:rPr lang="en-US" sz="3100" b="1" i="1" dirty="0">
                <a:solidFill>
                  <a:schemeClr val="tx2">
                    <a:lumMod val="75000"/>
                  </a:schemeClr>
                </a:solidFill>
                <a:ea typeface="Calibri" pitchFamily="34" charset="0"/>
                <a:cs typeface="Sabon-Italic"/>
              </a:rPr>
              <a:t>:</a:t>
            </a:r>
            <a:r>
              <a:rPr lang="en-US" sz="3100" i="1" dirty="0" smtClean="0"/>
              <a:t> </a:t>
            </a:r>
            <a:r>
              <a:rPr lang="en-US" sz="3100" dirty="0" smtClean="0"/>
              <a:t>The</a:t>
            </a:r>
            <a:r>
              <a:rPr lang="en-US" sz="3100" i="1" dirty="0" smtClean="0"/>
              <a:t> </a:t>
            </a:r>
            <a:r>
              <a:rPr lang="en-US" sz="3100" b="1" dirty="0" smtClean="0"/>
              <a:t>INCITS</a:t>
            </a:r>
            <a:r>
              <a:rPr lang="en-US" sz="3100" i="1" dirty="0" smtClean="0"/>
              <a:t> </a:t>
            </a:r>
            <a:r>
              <a:rPr lang="en-US" sz="3100" dirty="0" smtClean="0"/>
              <a:t>creates </a:t>
            </a:r>
            <a:r>
              <a:rPr lang="en-US" sz="3100" dirty="0"/>
              <a:t>and maintains </a:t>
            </a:r>
            <a:r>
              <a:rPr lang="en-US" sz="3100" dirty="0" smtClean="0"/>
              <a:t>the standards for such </a:t>
            </a:r>
            <a:r>
              <a:rPr lang="en-US" sz="3100" dirty="0"/>
              <a:t>as multimedia (MPEG4 and JPEG5), Small Computer System Interface (SCSI) interfaces, Geographic Information Systems, storage media, database management systems, security, and programming languages (C</a:t>
            </a:r>
            <a:r>
              <a:rPr lang="en-US" sz="3100" dirty="0" smtClean="0"/>
              <a:t>++). </a:t>
            </a:r>
          </a:p>
          <a:p>
            <a:pPr lvl="1"/>
            <a:r>
              <a:rPr lang="en-US" sz="3100" dirty="0"/>
              <a:t>It was formerly known as the </a:t>
            </a:r>
            <a:r>
              <a:rPr lang="en-US" sz="3100" b="1" dirty="0"/>
              <a:t>X3</a:t>
            </a:r>
            <a:r>
              <a:rPr lang="en-US" sz="3100" dirty="0"/>
              <a:t> and </a:t>
            </a:r>
            <a:r>
              <a:rPr lang="en-US" sz="3100" b="1" dirty="0"/>
              <a:t>NCITS</a:t>
            </a:r>
            <a:r>
              <a:rPr lang="en-US" sz="3100" dirty="0"/>
              <a:t>.</a:t>
            </a:r>
          </a:p>
          <a:p>
            <a:pPr algn="just"/>
            <a:r>
              <a:rPr lang="en-US" sz="3100" b="1" dirty="0" smtClean="0">
                <a:ea typeface="Calibri" pitchFamily="34" charset="0"/>
                <a:cs typeface="Sabon-Italic"/>
              </a:rPr>
              <a:t>PURPOSE</a:t>
            </a:r>
            <a:r>
              <a:rPr lang="en-US" sz="3100" b="1" i="1" dirty="0" smtClean="0">
                <a:solidFill>
                  <a:schemeClr val="tx2">
                    <a:lumMod val="75000"/>
                  </a:schemeClr>
                </a:solidFill>
                <a:ea typeface="Calibri" pitchFamily="34" charset="0"/>
                <a:cs typeface="Sabon-Italic"/>
              </a:rPr>
              <a:t>: </a:t>
            </a:r>
            <a:r>
              <a:rPr lang="en-US" sz="3100" dirty="0" smtClean="0"/>
              <a:t>The </a:t>
            </a:r>
            <a:r>
              <a:rPr lang="en-US" sz="3100" b="1" dirty="0"/>
              <a:t>ISO</a:t>
            </a:r>
            <a:r>
              <a:rPr lang="en-US" sz="3100" dirty="0"/>
              <a:t> coordinates and unifies international standards for </a:t>
            </a:r>
            <a:r>
              <a:rPr lang="en-US" sz="3100" dirty="0" smtClean="0"/>
              <a:t>industry. </a:t>
            </a:r>
            <a:endParaRPr lang="en-US" sz="3100" dirty="0"/>
          </a:p>
          <a:p>
            <a:r>
              <a:rPr lang="en-US" sz="3100" b="1" dirty="0">
                <a:ea typeface="Calibri" pitchFamily="34" charset="0"/>
                <a:cs typeface="Sabon-Italic"/>
              </a:rPr>
              <a:t>PURPOSE</a:t>
            </a:r>
            <a:r>
              <a:rPr lang="en-US" sz="3100" b="1" i="1" dirty="0">
                <a:solidFill>
                  <a:schemeClr val="tx2">
                    <a:lumMod val="75000"/>
                  </a:schemeClr>
                </a:solidFill>
                <a:ea typeface="Calibri" pitchFamily="34" charset="0"/>
                <a:cs typeface="Sabon-Italic"/>
              </a:rPr>
              <a:t>: </a:t>
            </a:r>
            <a:r>
              <a:rPr lang="en-US" sz="3100" b="1" i="1" dirty="0" smtClean="0">
                <a:solidFill>
                  <a:schemeClr val="tx2">
                    <a:lumMod val="75000"/>
                  </a:schemeClr>
                </a:solidFill>
                <a:ea typeface="Calibri" pitchFamily="34" charset="0"/>
                <a:cs typeface="Sabon-Italic"/>
              </a:rPr>
              <a:t> </a:t>
            </a:r>
            <a:r>
              <a:rPr lang="en-US" sz="3100" dirty="0" smtClean="0"/>
              <a:t>As </a:t>
            </a:r>
            <a:r>
              <a:rPr lang="en-US" sz="3100" dirty="0"/>
              <a:t>an international organization of the United Nations </a:t>
            </a:r>
            <a:r>
              <a:rPr lang="en-US" sz="3100" b="1" dirty="0" smtClean="0"/>
              <a:t>NIST</a:t>
            </a:r>
            <a:r>
              <a:rPr lang="en-US" sz="3100" dirty="0" smtClean="0"/>
              <a:t> </a:t>
            </a:r>
            <a:r>
              <a:rPr lang="en-US" sz="3100" dirty="0"/>
              <a:t>defines standards for worldwide communications </a:t>
            </a:r>
            <a:r>
              <a:rPr lang="en-US" sz="3100" dirty="0" smtClean="0"/>
              <a:t>networks and </a:t>
            </a:r>
            <a:r>
              <a:rPr lang="en-US" sz="3100" dirty="0"/>
              <a:t>developmental </a:t>
            </a:r>
            <a:r>
              <a:rPr lang="en-US" sz="3100" dirty="0" smtClean="0"/>
              <a:t>strategies. </a:t>
            </a:r>
            <a:r>
              <a:rPr lang="en-US" sz="3100" dirty="0"/>
              <a:t>Its mission is to promote innovation and industrial competitiveness.</a:t>
            </a:r>
          </a:p>
          <a:p>
            <a:endParaRPr lang="en-US" dirty="0"/>
          </a:p>
        </p:txBody>
      </p:sp>
    </p:spTree>
    <p:extLst>
      <p:ext uri="{BB962C8B-B14F-4D97-AF65-F5344CB8AC3E}">
        <p14:creationId xmlns:p14="http://schemas.microsoft.com/office/powerpoint/2010/main" val="93500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Standard Setting and Developing Organization</a:t>
            </a:r>
          </a:p>
        </p:txBody>
      </p:sp>
      <p:sp>
        <p:nvSpPr>
          <p:cNvPr id="3" name="Content Placeholder 2"/>
          <p:cNvSpPr>
            <a:spLocks noGrp="1"/>
          </p:cNvSpPr>
          <p:nvPr>
            <p:ph sz="quarter" idx="1"/>
          </p:nvPr>
        </p:nvSpPr>
        <p:spPr/>
        <p:txBody>
          <a:bodyPr/>
          <a:lstStyle/>
          <a:p>
            <a:r>
              <a:rPr lang="en-US" b="1" dirty="0">
                <a:ea typeface="Calibri" pitchFamily="34" charset="0"/>
                <a:cs typeface="Sabon-Italic"/>
              </a:rPr>
              <a:t>PURPOSE</a:t>
            </a:r>
            <a:r>
              <a:rPr lang="en-US" b="1" i="1" dirty="0">
                <a:solidFill>
                  <a:schemeClr val="tx2">
                    <a:lumMod val="75000"/>
                  </a:schemeClr>
                </a:solidFill>
                <a:ea typeface="Calibri" pitchFamily="34" charset="0"/>
                <a:cs typeface="Sabon-Italic"/>
              </a:rPr>
              <a:t>:</a:t>
            </a:r>
            <a:r>
              <a:rPr lang="en-US" i="1" dirty="0" smtClean="0"/>
              <a:t> </a:t>
            </a:r>
            <a:r>
              <a:rPr lang="en-US" dirty="0"/>
              <a:t>The </a:t>
            </a:r>
            <a:r>
              <a:rPr lang="en-US" b="1" dirty="0"/>
              <a:t>IETF</a:t>
            </a:r>
            <a:r>
              <a:rPr lang="en-US" dirty="0"/>
              <a:t> mission is to accomplish the following:</a:t>
            </a:r>
          </a:p>
          <a:p>
            <a:pPr marL="0" indent="0">
              <a:buNone/>
            </a:pPr>
            <a:endParaRPr lang="en-US" dirty="0"/>
          </a:p>
          <a:p>
            <a:pPr lvl="0">
              <a:buFont typeface="Wingdings" pitchFamily="2" charset="2"/>
              <a:buChar char="ü"/>
            </a:pPr>
            <a:r>
              <a:rPr lang="en-US" dirty="0"/>
              <a:t>Identify and propose solutions to resolve Internet technical issues </a:t>
            </a:r>
            <a:r>
              <a:rPr lang="en-US" dirty="0" smtClean="0"/>
              <a:t>problems. </a:t>
            </a:r>
            <a:endParaRPr lang="en-US" dirty="0"/>
          </a:p>
          <a:p>
            <a:pPr lvl="0">
              <a:buFont typeface="Wingdings" pitchFamily="2" charset="2"/>
              <a:buChar char="ü"/>
            </a:pPr>
            <a:r>
              <a:rPr lang="en-US" dirty="0"/>
              <a:t>Recommend specifications for standard Internet protocols and their </a:t>
            </a:r>
            <a:r>
              <a:rPr lang="en-US" dirty="0" smtClean="0"/>
              <a:t>usage.</a:t>
            </a:r>
            <a:endParaRPr lang="en-US" dirty="0"/>
          </a:p>
          <a:p>
            <a:pPr lvl="0">
              <a:buFont typeface="Wingdings" pitchFamily="2" charset="2"/>
              <a:buChar char="ü"/>
            </a:pPr>
            <a:r>
              <a:rPr lang="en-US" dirty="0"/>
              <a:t>Provide a forum for the Internet community to exchange </a:t>
            </a:r>
            <a:r>
              <a:rPr lang="en-US" dirty="0" smtClean="0"/>
              <a:t>information. </a:t>
            </a:r>
            <a:endParaRPr lang="en-US" dirty="0"/>
          </a:p>
          <a:p>
            <a:pPr lvl="0">
              <a:buFont typeface="Wingdings" pitchFamily="2" charset="2"/>
              <a:buChar char="ü"/>
            </a:pPr>
            <a:r>
              <a:rPr lang="en-US" dirty="0"/>
              <a:t>Facilitate technology transfer for the </a:t>
            </a:r>
            <a:r>
              <a:rPr lang="en-US" dirty="0" smtClean="0"/>
              <a:t>Internet. </a:t>
            </a:r>
            <a:endParaRPr lang="en-US" dirty="0"/>
          </a:p>
          <a:p>
            <a:endParaRPr lang="en-US" dirty="0"/>
          </a:p>
          <a:p>
            <a:endParaRPr lang="en-US" dirty="0"/>
          </a:p>
        </p:txBody>
      </p:sp>
    </p:spTree>
    <p:extLst>
      <p:ext uri="{BB962C8B-B14F-4D97-AF65-F5344CB8AC3E}">
        <p14:creationId xmlns:p14="http://schemas.microsoft.com/office/powerpoint/2010/main" val="336316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Standards</a:t>
            </a:r>
            <a:br>
              <a:rPr lang="en-US" b="1" dirty="0"/>
            </a:br>
            <a:endParaRPr lang="en-US" dirty="0"/>
          </a:p>
        </p:txBody>
      </p:sp>
      <p:sp>
        <p:nvSpPr>
          <p:cNvPr id="3" name="Content Placeholder 2"/>
          <p:cNvSpPr>
            <a:spLocks noGrp="1"/>
          </p:cNvSpPr>
          <p:nvPr>
            <p:ph sz="quarter" idx="1"/>
          </p:nvPr>
        </p:nvSpPr>
        <p:spPr/>
        <p:txBody>
          <a:bodyPr/>
          <a:lstStyle/>
          <a:p>
            <a:pPr algn="just"/>
            <a:r>
              <a:rPr lang="en-US" dirty="0"/>
              <a:t>Therefore, standard time came into existence. The Great western railway was the first adopter of the standard time. Shortly, the other railways followed. </a:t>
            </a:r>
          </a:p>
          <a:p>
            <a:pPr algn="just">
              <a:buNone/>
            </a:pPr>
            <a:endParaRPr lang="en-US" dirty="0"/>
          </a:p>
          <a:p>
            <a:pPr algn="just"/>
            <a:r>
              <a:rPr lang="en-US" dirty="0"/>
              <a:t>Later Britain announced the use of Greenwich Mean Time (GMT) as the standard time. The adoption of the standard time by the railways helped them to maintain accurate schedules and avoidance of accidents caused due to maintaining different times.</a:t>
            </a:r>
          </a:p>
          <a:p>
            <a:endParaRPr lang="en-US" dirty="0"/>
          </a:p>
        </p:txBody>
      </p:sp>
    </p:spTree>
    <p:extLst>
      <p:ext uri="{BB962C8B-B14F-4D97-AF65-F5344CB8AC3E}">
        <p14:creationId xmlns:p14="http://schemas.microsoft.com/office/powerpoint/2010/main" val="115269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Standards</a:t>
            </a:r>
            <a:br>
              <a:rPr lang="en-US" b="1" dirty="0" smtClean="0"/>
            </a:br>
            <a:endParaRPr lang="en-US" b="1" dirty="0"/>
          </a:p>
        </p:txBody>
      </p:sp>
      <p:sp>
        <p:nvSpPr>
          <p:cNvPr id="3" name="Content Placeholder 2"/>
          <p:cNvSpPr>
            <a:spLocks noGrp="1"/>
          </p:cNvSpPr>
          <p:nvPr>
            <p:ph sz="quarter" idx="1"/>
          </p:nvPr>
        </p:nvSpPr>
        <p:spPr>
          <a:xfrm>
            <a:off x="914400" y="1066800"/>
            <a:ext cx="7772400" cy="4953000"/>
          </a:xfrm>
        </p:spPr>
        <p:txBody>
          <a:bodyPr>
            <a:normAutofit fontScale="92500" lnSpcReduction="10000"/>
          </a:bodyPr>
          <a:lstStyle/>
          <a:p>
            <a:pPr>
              <a:buFont typeface="Wingdings" pitchFamily="2" charset="2"/>
              <a:buChar char="Ø"/>
            </a:pPr>
            <a:r>
              <a:rPr lang="en-GB" dirty="0" smtClean="0"/>
              <a:t>Broadly standards are classified into 2 types namely;</a:t>
            </a:r>
          </a:p>
          <a:p>
            <a:pPr>
              <a:buNone/>
            </a:pPr>
            <a:endParaRPr lang="en-US" dirty="0" smtClean="0"/>
          </a:p>
          <a:p>
            <a:pPr lvl="0"/>
            <a:r>
              <a:rPr lang="en-GB" dirty="0" smtClean="0"/>
              <a:t>De facto standard</a:t>
            </a:r>
            <a:endParaRPr lang="en-US" dirty="0" smtClean="0"/>
          </a:p>
          <a:p>
            <a:pPr lvl="0"/>
            <a:r>
              <a:rPr lang="en-GB" dirty="0" smtClean="0"/>
              <a:t>De jure Standard</a:t>
            </a:r>
          </a:p>
          <a:p>
            <a:pPr lvl="0"/>
            <a:endParaRPr lang="en-GB" dirty="0" smtClean="0"/>
          </a:p>
          <a:p>
            <a:pPr>
              <a:buFont typeface="Wingdings" pitchFamily="2" charset="2"/>
              <a:buChar char="Ø"/>
            </a:pPr>
            <a:r>
              <a:rPr lang="en-GB" b="1" dirty="0" smtClean="0">
                <a:effectLst>
                  <a:outerShdw blurRad="50800" dist="38100" algn="tr" rotWithShape="0">
                    <a:prstClr val="black">
                      <a:alpha val="40000"/>
                    </a:prstClr>
                  </a:outerShdw>
                </a:effectLst>
              </a:rPr>
              <a:t>De facto Standard</a:t>
            </a:r>
            <a:endParaRPr lang="en-US" b="1" dirty="0" smtClean="0">
              <a:effectLst>
                <a:outerShdw blurRad="50800" dist="38100" algn="tr" rotWithShape="0">
                  <a:prstClr val="black">
                    <a:alpha val="40000"/>
                  </a:prstClr>
                </a:outerShdw>
              </a:effectLst>
            </a:endParaRPr>
          </a:p>
          <a:p>
            <a:pPr algn="just">
              <a:buNone/>
            </a:pPr>
            <a:r>
              <a:rPr lang="en-GB" dirty="0" smtClean="0"/>
              <a:t>    De facto in Latin it means, “</a:t>
            </a:r>
            <a:r>
              <a:rPr lang="en-GB" b="1" dirty="0" smtClean="0"/>
              <a:t>in practice</a:t>
            </a:r>
            <a:r>
              <a:rPr lang="en-GB" dirty="0" smtClean="0"/>
              <a:t>”, therefore, this is a standard that has been widely accepted and has a dominant position in the market. Mostly these standards are empirical, meaning </a:t>
            </a:r>
            <a:r>
              <a:rPr lang="en-GB" b="1" dirty="0" smtClean="0"/>
              <a:t>they are derived from facts and also adopted early in the market. </a:t>
            </a:r>
            <a:r>
              <a:rPr lang="en-GB" dirty="0" smtClean="0"/>
              <a:t>It has no official status.</a:t>
            </a:r>
          </a:p>
          <a:p>
            <a:pPr algn="just">
              <a:buNone/>
            </a:pPr>
            <a:r>
              <a:rPr lang="en-GB" b="1" dirty="0" smtClean="0"/>
              <a:t> </a:t>
            </a:r>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just"/>
            <a:r>
              <a:rPr lang="en-US" dirty="0"/>
              <a:t>De facto standards, or standards in actuality, are adopted widely by an industry and its customers. They are also known as market-driven standards. These standards arise when a critical mass simply likes them well enough to collectively use them. Market-driven standards can become de jure standards if they are approved through a formal standards organization.</a:t>
            </a:r>
          </a:p>
        </p:txBody>
      </p:sp>
    </p:spTree>
    <p:extLst>
      <p:ext uri="{BB962C8B-B14F-4D97-AF65-F5344CB8AC3E}">
        <p14:creationId xmlns:p14="http://schemas.microsoft.com/office/powerpoint/2010/main" val="354599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b="1" dirty="0" smtClean="0"/>
              <a:t>Example:</a:t>
            </a:r>
          </a:p>
          <a:p>
            <a:r>
              <a:rPr lang="en-US" dirty="0" smtClean="0"/>
              <a:t>The </a:t>
            </a:r>
            <a:r>
              <a:rPr lang="en-US" dirty="0"/>
              <a:t>QWERTY system keyboard layout has remained the same from the typewriters era. The typewriter keys were placed in specific format to avoid adjacent keys jamming into each other. The placement of keys in the typewriter was in a specific configuration which is QWERTY. People were used to this configuration and therefore it was reused when the computer keyboards were designed. </a:t>
            </a:r>
          </a:p>
        </p:txBody>
      </p:sp>
    </p:spTree>
    <p:extLst>
      <p:ext uri="{BB962C8B-B14F-4D97-AF65-F5344CB8AC3E}">
        <p14:creationId xmlns:p14="http://schemas.microsoft.com/office/powerpoint/2010/main" val="335017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486400"/>
          </a:xfrm>
        </p:spPr>
        <p:txBody>
          <a:bodyPr>
            <a:normAutofit/>
          </a:bodyPr>
          <a:lstStyle/>
          <a:p>
            <a:pPr marL="0" indent="0" algn="just">
              <a:buNone/>
            </a:pPr>
            <a:endParaRPr lang="en-GB" dirty="0" smtClean="0"/>
          </a:p>
          <a:p>
            <a:pPr algn="just">
              <a:buFont typeface="Wingdings" pitchFamily="2" charset="2"/>
              <a:buChar char="Ø"/>
            </a:pPr>
            <a:r>
              <a:rPr lang="en-GB" b="1" dirty="0" smtClean="0">
                <a:effectLst>
                  <a:outerShdw blurRad="50800" dist="38100" algn="tr" rotWithShape="0">
                    <a:prstClr val="black">
                      <a:alpha val="40000"/>
                    </a:prstClr>
                  </a:outerShdw>
                </a:effectLst>
              </a:rPr>
              <a:t>De jure standard</a:t>
            </a:r>
          </a:p>
          <a:p>
            <a:pPr marL="0" indent="0" algn="just">
              <a:buNone/>
            </a:pPr>
            <a:r>
              <a:rPr lang="en-GB" dirty="0" smtClean="0"/>
              <a:t>   De jure </a:t>
            </a:r>
            <a:r>
              <a:rPr lang="en-GB" dirty="0"/>
              <a:t>in Latin it means, </a:t>
            </a:r>
            <a:r>
              <a:rPr lang="en-GB" dirty="0" smtClean="0"/>
              <a:t>“</a:t>
            </a:r>
            <a:r>
              <a:rPr lang="en-GB" b="1" dirty="0" smtClean="0"/>
              <a:t>from law</a:t>
            </a:r>
            <a:r>
              <a:rPr lang="en-GB" dirty="0" smtClean="0"/>
              <a:t>”, therefore these</a:t>
            </a:r>
            <a:r>
              <a:rPr lang="en-US" b="1" dirty="0">
                <a:effectLst>
                  <a:outerShdw blurRad="50800" dist="38100" algn="tr" rotWithShape="0">
                    <a:prstClr val="black">
                      <a:alpha val="40000"/>
                    </a:prstClr>
                  </a:outerShdw>
                </a:effectLst>
              </a:rPr>
              <a:t> </a:t>
            </a:r>
            <a:r>
              <a:rPr lang="en-GB" dirty="0"/>
              <a:t>s</a:t>
            </a:r>
            <a:r>
              <a:rPr lang="en-GB" dirty="0" smtClean="0"/>
              <a:t>tandards are </a:t>
            </a:r>
            <a:r>
              <a:rPr lang="en-GB" b="1" dirty="0" smtClean="0"/>
              <a:t>developed by standard bodies</a:t>
            </a:r>
            <a:r>
              <a:rPr lang="en-GB" dirty="0" smtClean="0"/>
              <a:t>, professional organisation or a consortium of companies using well defined process.</a:t>
            </a:r>
            <a:r>
              <a:rPr lang="en-GB" sz="2600" dirty="0" smtClean="0"/>
              <a:t> </a:t>
            </a:r>
            <a:r>
              <a:rPr lang="en-US" dirty="0"/>
              <a:t>Formal standards organizations that create de jure standards have well-documented processes that must be followed.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lnSpcReduction="10000"/>
          </a:bodyPr>
          <a:lstStyle/>
          <a:p>
            <a:pPr algn="just">
              <a:buFont typeface="Wingdings" pitchFamily="2" charset="2"/>
              <a:buChar char="Ø"/>
            </a:pPr>
            <a:r>
              <a:rPr lang="en-GB" dirty="0" smtClean="0"/>
              <a:t>Below are the few examples of De jure standard;</a:t>
            </a:r>
            <a:endParaRPr lang="en-US" dirty="0" smtClean="0"/>
          </a:p>
          <a:p>
            <a:pPr algn="just"/>
            <a:endParaRPr lang="en-US" dirty="0" smtClean="0"/>
          </a:p>
          <a:p>
            <a:r>
              <a:rPr lang="en-US" u="sng" dirty="0" smtClean="0">
                <a:hlinkClick r:id="rId2"/>
              </a:rPr>
              <a:t>ASCII</a:t>
            </a:r>
            <a:r>
              <a:rPr lang="en-US" dirty="0"/>
              <a:t> (American Standard Code for Information Interchange), the most common </a:t>
            </a:r>
            <a:r>
              <a:rPr lang="en-US" u="sng" dirty="0"/>
              <a:t>format</a:t>
            </a:r>
            <a:r>
              <a:rPr lang="en-US" dirty="0"/>
              <a:t> for </a:t>
            </a:r>
            <a:r>
              <a:rPr lang="en-US" u="sng" dirty="0"/>
              <a:t>text</a:t>
            </a:r>
            <a:r>
              <a:rPr lang="en-US" dirty="0"/>
              <a:t> </a:t>
            </a:r>
            <a:r>
              <a:rPr lang="en-US" u="sng" dirty="0" smtClean="0"/>
              <a:t>files</a:t>
            </a:r>
            <a:r>
              <a:rPr lang="en-US" dirty="0" smtClean="0"/>
              <a:t> </a:t>
            </a:r>
            <a:r>
              <a:rPr lang="en-US" dirty="0"/>
              <a:t>in computers and on the Internet. </a:t>
            </a:r>
          </a:p>
          <a:p>
            <a:r>
              <a:rPr lang="en-US" u="sng" dirty="0">
                <a:hlinkClick r:id="rId3"/>
              </a:rPr>
              <a:t>SCSI</a:t>
            </a:r>
            <a:r>
              <a:rPr lang="en-US" dirty="0"/>
              <a:t> (Small Computer System Interface), a set of </a:t>
            </a:r>
            <a:r>
              <a:rPr lang="en-US" dirty="0" smtClean="0"/>
              <a:t>standard defines </a:t>
            </a:r>
            <a:r>
              <a:rPr lang="en-US" dirty="0"/>
              <a:t>electronic interfaces that allow personal computers to communicate with peripheral hardware.</a:t>
            </a:r>
          </a:p>
          <a:p>
            <a:r>
              <a:rPr lang="en-US" u="sng" dirty="0">
                <a:solidFill>
                  <a:schemeClr val="accent1"/>
                </a:solidFill>
              </a:rPr>
              <a:t>TCP/IP</a:t>
            </a:r>
            <a:r>
              <a:rPr lang="en-US" dirty="0">
                <a:solidFill>
                  <a:schemeClr val="accent1"/>
                </a:solidFill>
              </a:rPr>
              <a:t> </a:t>
            </a:r>
            <a:r>
              <a:rPr lang="en-US" dirty="0"/>
              <a:t>(Transmission Control Protocol/Internet Protocol) is the </a:t>
            </a:r>
            <a:r>
              <a:rPr lang="en-US" u="sng" dirty="0">
                <a:hlinkClick r:id="rId4"/>
              </a:rPr>
              <a:t>IETF</a:t>
            </a:r>
            <a:r>
              <a:rPr lang="en-US" dirty="0"/>
              <a:t>-endorsed standard communication language or protocol of the Internet.</a:t>
            </a:r>
          </a:p>
          <a:p>
            <a:pPr algn="just">
              <a:buNone/>
            </a:pPr>
            <a:r>
              <a:rPr lang="en-GB" dirty="0" smtClean="0"/>
              <a:t>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Open Standard</a:t>
            </a:r>
            <a:r>
              <a:rPr lang="en-US" b="1" dirty="0" smtClean="0">
                <a:effectLst>
                  <a:outerShdw blurRad="50800" dist="38100" algn="tr" rotWithShape="0">
                    <a:prstClr val="black">
                      <a:alpha val="40000"/>
                    </a:prstClr>
                  </a:outerShdw>
                </a:effectLst>
              </a:rPr>
              <a:t/>
            </a:r>
            <a:br>
              <a:rPr lang="en-US" b="1" dirty="0" smtClean="0">
                <a:effectLst>
                  <a:outerShdw blurRad="50800" dist="38100" algn="tr" rotWithShape="0">
                    <a:prstClr val="black">
                      <a:alpha val="40000"/>
                    </a:prstClr>
                  </a:outerShdw>
                </a:effectLst>
              </a:rPr>
            </a:br>
            <a:endParaRPr lang="en-US" dirty="0"/>
          </a:p>
        </p:txBody>
      </p:sp>
      <p:sp>
        <p:nvSpPr>
          <p:cNvPr id="3" name="Content Placeholder 2"/>
          <p:cNvSpPr>
            <a:spLocks noGrp="1"/>
          </p:cNvSpPr>
          <p:nvPr>
            <p:ph sz="quarter" idx="1"/>
          </p:nvPr>
        </p:nvSpPr>
        <p:spPr>
          <a:xfrm>
            <a:off x="685800" y="1066800"/>
            <a:ext cx="8001000" cy="5181600"/>
          </a:xfrm>
        </p:spPr>
        <p:txBody>
          <a:bodyPr/>
          <a:lstStyle/>
          <a:p>
            <a:pPr algn="just"/>
            <a:r>
              <a:rPr lang="en-GB" dirty="0" smtClean="0"/>
              <a:t>Open means, non-secretive. Which means it’s </a:t>
            </a:r>
            <a:r>
              <a:rPr lang="en-GB" b="1" dirty="0" smtClean="0"/>
              <a:t>available for public knowledge. </a:t>
            </a:r>
          </a:p>
          <a:p>
            <a:pPr algn="just"/>
            <a:r>
              <a:rPr lang="en-GB" dirty="0" smtClean="0"/>
              <a:t>A standard is like a </a:t>
            </a:r>
            <a:r>
              <a:rPr lang="en-GB" b="1" dirty="0" smtClean="0"/>
              <a:t>blueprint</a:t>
            </a:r>
            <a:r>
              <a:rPr lang="en-GB" dirty="0" smtClean="0"/>
              <a:t>. It provides guidelines to anyone who wants to follow the specification to build a product.</a:t>
            </a:r>
          </a:p>
          <a:p>
            <a:pPr algn="just"/>
            <a:r>
              <a:rPr lang="en-US" dirty="0" smtClean="0"/>
              <a:t>Standards are </a:t>
            </a:r>
            <a:r>
              <a:rPr lang="en-US" b="1" dirty="0" smtClean="0"/>
              <a:t>developed to make things work as the same way even though they are made by different manufactures.</a:t>
            </a:r>
          </a:p>
          <a:p>
            <a:pPr algn="just"/>
            <a:endParaRPr lang="en-US" dirty="0" smtClean="0"/>
          </a:p>
          <a:p>
            <a:pPr algn="just">
              <a:buFont typeface="Wingdings" pitchFamily="2" charset="2"/>
              <a:buChar char="v"/>
            </a:pPr>
            <a:r>
              <a:rPr lang="en-US" dirty="0" smtClean="0"/>
              <a:t>Open Standards are “</a:t>
            </a:r>
            <a:r>
              <a:rPr lang="en-US" b="1" dirty="0" smtClean="0"/>
              <a:t>publicly available documents that contain implementable specifications</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17728</TotalTime>
  <Words>1178</Words>
  <Application>Microsoft Office PowerPoint</Application>
  <PresentationFormat>On-screen Show (4:3)</PresentationFormat>
  <Paragraphs>126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Introduction to Open Standards </vt:lpstr>
      <vt:lpstr>Introduction to Standards </vt:lpstr>
      <vt:lpstr>Introduction to Standards </vt:lpstr>
      <vt:lpstr>Types of Standards </vt:lpstr>
      <vt:lpstr>PowerPoint Presentation</vt:lpstr>
      <vt:lpstr>PowerPoint Presentation</vt:lpstr>
      <vt:lpstr>PowerPoint Presentation</vt:lpstr>
      <vt:lpstr>PowerPoint Presentation</vt:lpstr>
      <vt:lpstr>Open Standard </vt:lpstr>
      <vt:lpstr>PowerPoint Presentation</vt:lpstr>
      <vt:lpstr>Attributes of Open Standard </vt:lpstr>
      <vt:lpstr>PowerPoint Presentation</vt:lpstr>
      <vt:lpstr>PowerPoint Presentation</vt:lpstr>
      <vt:lpstr>Closed Standard </vt:lpstr>
      <vt:lpstr>PowerPoint Presentation</vt:lpstr>
      <vt:lpstr>PowerPoint Presentation</vt:lpstr>
      <vt:lpstr>Summary </vt:lpstr>
      <vt:lpstr>Open Standards Examples</vt:lpstr>
      <vt:lpstr>Examples: </vt:lpstr>
      <vt:lpstr>Standard Developing and Setting Organizations</vt:lpstr>
      <vt:lpstr>Logo for Standard Organizations</vt:lpstr>
      <vt:lpstr>Purpose of Standard Setting and Developing Organization</vt:lpstr>
      <vt:lpstr>Purpose of Standard Setting and Developing Organization</vt:lpstr>
      <vt:lpstr>Purpose of Standard Setting and Developing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Shahina Anwarul</cp:lastModifiedBy>
  <cp:revision>60</cp:revision>
  <dcterms:created xsi:type="dcterms:W3CDTF">2013-07-29T16:19:15Z</dcterms:created>
  <dcterms:modified xsi:type="dcterms:W3CDTF">2016-10-18T01:00:52Z</dcterms:modified>
</cp:coreProperties>
</file>