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6" r:id="rId4"/>
    <p:sldId id="291" r:id="rId5"/>
    <p:sldId id="292" r:id="rId6"/>
    <p:sldId id="289" r:id="rId7"/>
    <p:sldId id="290" r:id="rId8"/>
    <p:sldId id="283" r:id="rId9"/>
    <p:sldId id="286" r:id="rId10"/>
    <p:sldId id="287" r:id="rId11"/>
    <p:sldId id="288" r:id="rId12"/>
    <p:sldId id="279" r:id="rId13"/>
    <p:sldId id="280" r:id="rId14"/>
    <p:sldId id="281" r:id="rId15"/>
    <p:sldId id="282" r:id="rId16"/>
    <p:sldId id="272" r:id="rId17"/>
    <p:sldId id="273" r:id="rId18"/>
    <p:sldId id="260" r:id="rId19"/>
    <p:sldId id="261" r:id="rId20"/>
    <p:sldId id="262" r:id="rId21"/>
    <p:sldId id="263" r:id="rId22"/>
    <p:sldId id="264" r:id="rId23"/>
    <p:sldId id="265" r:id="rId24"/>
    <p:sldId id="266" r:id="rId25"/>
    <p:sldId id="267" r:id="rId26"/>
    <p:sldId id="285" r:id="rId27"/>
    <p:sldId id="269"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8217427-9558-45AD-8580-4B8008772364}" type="datetimeFigureOut">
              <a:rPr lang="en-US" smtClean="0"/>
              <a:t>10/17/2016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8EDB361-3123-4C20-B7EE-791BEE72A9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217427-9558-45AD-8580-4B800877236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DB361-3123-4C20-B7EE-791BEE72A9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217427-9558-45AD-8580-4B800877236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DB361-3123-4C20-B7EE-791BEE72A9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8217427-9558-45AD-8580-4B8008772364}" type="datetimeFigureOut">
              <a:rPr lang="en-US" smtClean="0"/>
              <a:t>10/17/2016</a:t>
            </a:fld>
            <a:endParaRPr lang="en-US"/>
          </a:p>
        </p:txBody>
      </p:sp>
      <p:sp>
        <p:nvSpPr>
          <p:cNvPr id="9" name="Slide Number Placeholder 8"/>
          <p:cNvSpPr>
            <a:spLocks noGrp="1"/>
          </p:cNvSpPr>
          <p:nvPr>
            <p:ph type="sldNum" sz="quarter" idx="15"/>
          </p:nvPr>
        </p:nvSpPr>
        <p:spPr/>
        <p:txBody>
          <a:bodyPr rtlCol="0"/>
          <a:lstStyle/>
          <a:p>
            <a:fld id="{18EDB361-3123-4C20-B7EE-791BEE72A96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8217427-9558-45AD-8580-4B8008772364}" type="datetimeFigureOut">
              <a:rPr lang="en-US" smtClean="0"/>
              <a:t>10/17/2016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8EDB361-3123-4C20-B7EE-791BEE72A96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8217427-9558-45AD-8580-4B8008772364}"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DB361-3123-4C20-B7EE-791BEE72A96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8217427-9558-45AD-8580-4B8008772364}"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DB361-3123-4C20-B7EE-791BEE72A96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8217427-9558-45AD-8580-4B8008772364}" type="datetimeFigureOut">
              <a:rPr lang="en-US" smtClean="0"/>
              <a:t>10/17/2016</a:t>
            </a:fld>
            <a:endParaRPr lang="en-US"/>
          </a:p>
        </p:txBody>
      </p:sp>
      <p:sp>
        <p:nvSpPr>
          <p:cNvPr id="7" name="Slide Number Placeholder 6"/>
          <p:cNvSpPr>
            <a:spLocks noGrp="1"/>
          </p:cNvSpPr>
          <p:nvPr>
            <p:ph type="sldNum" sz="quarter" idx="11"/>
          </p:nvPr>
        </p:nvSpPr>
        <p:spPr/>
        <p:txBody>
          <a:bodyPr rtlCol="0"/>
          <a:lstStyle/>
          <a:p>
            <a:fld id="{18EDB361-3123-4C20-B7EE-791BEE72A96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17427-9558-45AD-8580-4B8008772364}"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DB361-3123-4C20-B7EE-791BEE72A9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8217427-9558-45AD-8580-4B8008772364}" type="datetimeFigureOut">
              <a:rPr lang="en-US" smtClean="0"/>
              <a:t>10/17/2016</a:t>
            </a:fld>
            <a:endParaRPr lang="en-US"/>
          </a:p>
        </p:txBody>
      </p:sp>
      <p:sp>
        <p:nvSpPr>
          <p:cNvPr id="22" name="Slide Number Placeholder 21"/>
          <p:cNvSpPr>
            <a:spLocks noGrp="1"/>
          </p:cNvSpPr>
          <p:nvPr>
            <p:ph type="sldNum" sz="quarter" idx="15"/>
          </p:nvPr>
        </p:nvSpPr>
        <p:spPr/>
        <p:txBody>
          <a:bodyPr rtlCol="0"/>
          <a:lstStyle/>
          <a:p>
            <a:fld id="{18EDB361-3123-4C20-B7EE-791BEE72A96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8217427-9558-45AD-8580-4B8008772364}" type="datetimeFigureOut">
              <a:rPr lang="en-US" smtClean="0"/>
              <a:t>10/17/2016</a:t>
            </a:fld>
            <a:endParaRPr lang="en-US"/>
          </a:p>
        </p:txBody>
      </p:sp>
      <p:sp>
        <p:nvSpPr>
          <p:cNvPr id="18" name="Slide Number Placeholder 17"/>
          <p:cNvSpPr>
            <a:spLocks noGrp="1"/>
          </p:cNvSpPr>
          <p:nvPr>
            <p:ph type="sldNum" sz="quarter" idx="11"/>
          </p:nvPr>
        </p:nvSpPr>
        <p:spPr/>
        <p:txBody>
          <a:bodyPr rtlCol="0"/>
          <a:lstStyle/>
          <a:p>
            <a:fld id="{18EDB361-3123-4C20-B7EE-791BEE72A96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8217427-9558-45AD-8580-4B8008772364}" type="datetimeFigureOut">
              <a:rPr lang="en-US" smtClean="0"/>
              <a:t>10/17/2016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8EDB361-3123-4C20-B7EE-791BEE72A9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source.org/approval#legacy-approval" TargetMode="External"/><Relationship Id="rId2" Type="http://schemas.openxmlformats.org/officeDocument/2006/relationships/hyperlink" Target="https://opensource.org/approval#retirement" TargetMode="External"/><Relationship Id="rId1" Type="http://schemas.openxmlformats.org/officeDocument/2006/relationships/slideLayout" Target="../slideLayouts/slideLayout2.xml"/><Relationship Id="rId4" Type="http://schemas.openxmlformats.org/officeDocument/2006/relationships/hyperlink" Target="https://opensource.org/approval#approv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opensource.org/lists#list-license-re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Ramp_u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ndex.php?title=Communication_overhead&amp;action=edit&amp;redlink=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71600"/>
            <a:ext cx="6172200" cy="2362200"/>
          </a:xfrm>
        </p:spPr>
        <p:txBody>
          <a:bodyPr>
            <a:normAutofit/>
          </a:bodyPr>
          <a:lstStyle/>
          <a:p>
            <a:r>
              <a:rPr lang="en-US" sz="3600" dirty="0" smtClean="0"/>
              <a:t>License Review Process, Open Source Community And Development Process</a:t>
            </a:r>
            <a:endParaRPr lang="en-US" sz="36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25509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Submit A License</a:t>
            </a:r>
          </a:p>
        </p:txBody>
      </p:sp>
      <p:sp>
        <p:nvSpPr>
          <p:cNvPr id="3" name="Content Placeholder 2"/>
          <p:cNvSpPr>
            <a:spLocks noGrp="1"/>
          </p:cNvSpPr>
          <p:nvPr>
            <p:ph sz="quarter" idx="1"/>
          </p:nvPr>
        </p:nvSpPr>
        <p:spPr/>
        <p:txBody>
          <a:bodyPr>
            <a:normAutofit/>
          </a:bodyPr>
          <a:lstStyle/>
          <a:p>
            <a:r>
              <a:rPr lang="en-US" dirty="0"/>
              <a:t>Explain whether the license may be used by any licensor, or is specific to an </a:t>
            </a:r>
            <a:r>
              <a:rPr lang="en-US" dirty="0" smtClean="0"/>
              <a:t>organization/place/jurisdiction</a:t>
            </a:r>
            <a:r>
              <a:rPr lang="en-US" dirty="0"/>
              <a:t> </a:t>
            </a:r>
            <a:r>
              <a:rPr lang="en-US" dirty="0" smtClean="0"/>
              <a:t>(e.g., </a:t>
            </a:r>
            <a:r>
              <a:rPr lang="en-US" dirty="0"/>
              <a:t>the organization is a national government; and these are categorized as “non-reusable”).</a:t>
            </a:r>
          </a:p>
          <a:p>
            <a:r>
              <a:rPr lang="en-US" dirty="0"/>
              <a:t>Compare and contrast to the most similar approved </a:t>
            </a:r>
            <a:r>
              <a:rPr lang="en-US" dirty="0" smtClean="0"/>
              <a:t>Open definition conformant </a:t>
            </a:r>
            <a:r>
              <a:rPr lang="en-US" dirty="0"/>
              <a:t>licenses.</a:t>
            </a:r>
          </a:p>
          <a:p>
            <a:r>
              <a:rPr lang="en-US" dirty="0"/>
              <a:t>Explain the </a:t>
            </a:r>
            <a:r>
              <a:rPr lang="en-US" dirty="0" smtClean="0"/>
              <a:t>benefit of </a:t>
            </a:r>
            <a:r>
              <a:rPr lang="en-US" dirty="0"/>
              <a:t>the new license brings over already approved OD-conformant </a:t>
            </a:r>
            <a:r>
              <a:rPr lang="en-US" dirty="0" smtClean="0"/>
              <a:t>licenses. </a:t>
            </a:r>
            <a:endParaRPr lang="en-US" dirty="0"/>
          </a:p>
        </p:txBody>
      </p:sp>
    </p:spTree>
    <p:extLst>
      <p:ext uri="{BB962C8B-B14F-4D97-AF65-F5344CB8AC3E}">
        <p14:creationId xmlns:p14="http://schemas.microsoft.com/office/powerpoint/2010/main" val="34628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Submit A License</a:t>
            </a:r>
          </a:p>
        </p:txBody>
      </p:sp>
      <p:sp>
        <p:nvSpPr>
          <p:cNvPr id="3" name="Content Placeholder 2"/>
          <p:cNvSpPr>
            <a:spLocks noGrp="1"/>
          </p:cNvSpPr>
          <p:nvPr>
            <p:ph sz="quarter" idx="1"/>
          </p:nvPr>
        </p:nvSpPr>
        <p:spPr/>
        <p:txBody>
          <a:bodyPr>
            <a:normAutofit lnSpcReduction="10000"/>
          </a:bodyPr>
          <a:lstStyle/>
          <a:p>
            <a:r>
              <a:rPr lang="en-US" dirty="0"/>
              <a:t>Identify </a:t>
            </a:r>
            <a:r>
              <a:rPr lang="en-US" dirty="0" smtClean="0"/>
              <a:t>the compatibility of the new license with other OD-conformant licenses.</a:t>
            </a:r>
          </a:p>
          <a:p>
            <a:r>
              <a:rPr lang="en-US" dirty="0"/>
              <a:t>Identify the type of submission (</a:t>
            </a:r>
            <a:r>
              <a:rPr lang="en-US" dirty="0">
                <a:hlinkClick r:id="rId2"/>
              </a:rPr>
              <a:t>Retirement</a:t>
            </a:r>
            <a:r>
              <a:rPr lang="en-US" dirty="0"/>
              <a:t>, </a:t>
            </a:r>
            <a:r>
              <a:rPr lang="en-US" dirty="0">
                <a:hlinkClick r:id="rId3"/>
              </a:rPr>
              <a:t>Legacy Approval</a:t>
            </a:r>
            <a:r>
              <a:rPr lang="en-US" dirty="0"/>
              <a:t> or </a:t>
            </a:r>
            <a:r>
              <a:rPr lang="en-US" dirty="0">
                <a:hlinkClick r:id="rId4"/>
              </a:rPr>
              <a:t>Approval</a:t>
            </a:r>
            <a:r>
              <a:rPr lang="en-US" dirty="0" smtClean="0"/>
              <a:t>)</a:t>
            </a:r>
            <a:endParaRPr lang="en-US" dirty="0"/>
          </a:p>
          <a:p>
            <a:r>
              <a:rPr lang="en-US" dirty="0" smtClean="0"/>
              <a:t>Subscribe</a:t>
            </a:r>
            <a:r>
              <a:rPr lang="en-US" dirty="0"/>
              <a:t> to license-review (if you aren't already)</a:t>
            </a:r>
          </a:p>
          <a:p>
            <a:r>
              <a:rPr lang="en-US" dirty="0"/>
              <a:t>Submit a formal request to license-review</a:t>
            </a:r>
            <a:r>
              <a:rPr lang="en-US" dirty="0" smtClean="0"/>
              <a:t>.</a:t>
            </a:r>
          </a:p>
          <a:p>
            <a:r>
              <a:rPr lang="en-US" dirty="0"/>
              <a:t>The request email </a:t>
            </a:r>
            <a:r>
              <a:rPr lang="en-US" i="1" dirty="0"/>
              <a:t>must</a:t>
            </a:r>
            <a:r>
              <a:rPr lang="en-US" dirty="0"/>
              <a:t> include:</a:t>
            </a:r>
          </a:p>
          <a:p>
            <a:pPr lvl="1"/>
            <a:r>
              <a:rPr lang="en-US" sz="2400" dirty="0"/>
              <a:t>the </a:t>
            </a:r>
            <a:r>
              <a:rPr lang="en-US" sz="2400" i="1" dirty="0"/>
              <a:t>submission type</a:t>
            </a:r>
            <a:r>
              <a:rPr lang="en-US" sz="2400" dirty="0"/>
              <a:t> and </a:t>
            </a:r>
            <a:r>
              <a:rPr lang="en-US" sz="2400" i="1" dirty="0"/>
              <a:t>license name</a:t>
            </a:r>
            <a:r>
              <a:rPr lang="en-US" sz="2400" dirty="0"/>
              <a:t> in subject field (to ensure proper tracking)</a:t>
            </a:r>
          </a:p>
          <a:p>
            <a:pPr lvl="1"/>
            <a:r>
              <a:rPr lang="en-US" sz="2400" dirty="0"/>
              <a:t>a plaintext copy of the license</a:t>
            </a:r>
          </a:p>
          <a:p>
            <a:pPr lvl="1"/>
            <a:r>
              <a:rPr lang="en-US" sz="2400" dirty="0"/>
              <a:t>the supporting data listed below (as appropriate for the type of submission)</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73641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Types And Supporting Data</a:t>
            </a:r>
            <a:endParaRPr lang="en-US" dirty="0"/>
          </a:p>
        </p:txBody>
      </p:sp>
      <p:sp>
        <p:nvSpPr>
          <p:cNvPr id="3" name="Content Placeholder 2"/>
          <p:cNvSpPr>
            <a:spLocks noGrp="1"/>
          </p:cNvSpPr>
          <p:nvPr>
            <p:ph sz="quarter" idx="1"/>
          </p:nvPr>
        </p:nvSpPr>
        <p:spPr/>
        <p:txBody>
          <a:bodyPr>
            <a:normAutofit/>
          </a:bodyPr>
          <a:lstStyle/>
          <a:p>
            <a:r>
              <a:rPr lang="en-US" b="1" dirty="0"/>
              <a:t>For Approval</a:t>
            </a:r>
          </a:p>
          <a:p>
            <a:r>
              <a:rPr lang="en-US" dirty="0" smtClean="0"/>
              <a:t>Approval </a:t>
            </a:r>
            <a:r>
              <a:rPr lang="en-US" dirty="0"/>
              <a:t>of completely new licenses, or licenses previously used by </a:t>
            </a:r>
            <a:r>
              <a:rPr lang="en-US" dirty="0" smtClean="0"/>
              <a:t>an entity</a:t>
            </a:r>
          </a:p>
          <a:p>
            <a:pPr lvl="1"/>
            <a:r>
              <a:rPr lang="en-US" i="1" dirty="0" smtClean="0"/>
              <a:t>Rationale: </a:t>
            </a:r>
            <a:r>
              <a:rPr lang="en-US" dirty="0" smtClean="0"/>
              <a:t>Clearly </a:t>
            </a:r>
            <a:r>
              <a:rPr lang="en-US" dirty="0"/>
              <a:t>state rationale for a new license</a:t>
            </a:r>
          </a:p>
          <a:p>
            <a:pPr lvl="1"/>
            <a:r>
              <a:rPr lang="en-US" i="1" dirty="0"/>
              <a:t>Distinguish:</a:t>
            </a:r>
            <a:r>
              <a:rPr lang="en-US" dirty="0"/>
              <a:t> Compare to and contrast with the most similar OSI-approved license(s)</a:t>
            </a:r>
          </a:p>
          <a:p>
            <a:pPr lvl="1"/>
            <a:r>
              <a:rPr lang="en-US" i="1" dirty="0"/>
              <a:t>Legal review:</a:t>
            </a:r>
            <a:r>
              <a:rPr lang="en-US" dirty="0"/>
              <a:t> Describe any legal review the license has been through, and provide results of any legal analysis if available</a:t>
            </a:r>
          </a:p>
          <a:p>
            <a:pPr lvl="1"/>
            <a:r>
              <a:rPr lang="en-US" i="1" dirty="0"/>
              <a:t>Proliferation category:</a:t>
            </a:r>
            <a:r>
              <a:rPr lang="en-US" dirty="0"/>
              <a:t> Recommend which license proliferation category is appropriate</a:t>
            </a:r>
          </a:p>
          <a:p>
            <a:endParaRPr lang="en-US" dirty="0"/>
          </a:p>
        </p:txBody>
      </p:sp>
    </p:spTree>
    <p:extLst>
      <p:ext uri="{BB962C8B-B14F-4D97-AF65-F5344CB8AC3E}">
        <p14:creationId xmlns:p14="http://schemas.microsoft.com/office/powerpoint/2010/main" val="20214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Submission Types And Supporting Data</a:t>
            </a:r>
          </a:p>
        </p:txBody>
      </p:sp>
      <p:sp>
        <p:nvSpPr>
          <p:cNvPr id="3" name="Content Placeholder 2"/>
          <p:cNvSpPr>
            <a:spLocks noGrp="1"/>
          </p:cNvSpPr>
          <p:nvPr>
            <p:ph sz="quarter" idx="1"/>
          </p:nvPr>
        </p:nvSpPr>
        <p:spPr/>
        <p:txBody>
          <a:bodyPr/>
          <a:lstStyle/>
          <a:p>
            <a:r>
              <a:rPr lang="en-US" b="1" dirty="0"/>
              <a:t>For Retirement</a:t>
            </a:r>
          </a:p>
          <a:p>
            <a:r>
              <a:rPr lang="en-US" dirty="0" smtClean="0"/>
              <a:t>A </a:t>
            </a:r>
            <a:r>
              <a:rPr lang="en-US" dirty="0"/>
              <a:t>request to retire the </a:t>
            </a:r>
            <a:r>
              <a:rPr lang="en-US" dirty="0" smtClean="0"/>
              <a:t>license. </a:t>
            </a:r>
            <a:r>
              <a:rPr lang="en-US" dirty="0"/>
              <a:t>Note that successor licenses must be approved through the new license approval process.</a:t>
            </a:r>
          </a:p>
          <a:p>
            <a:r>
              <a:rPr lang="en-US" i="1" dirty="0"/>
              <a:t>Version:</a:t>
            </a:r>
            <a:r>
              <a:rPr lang="en-US" dirty="0"/>
              <a:t> Specify exactly which version is being </a:t>
            </a:r>
            <a:r>
              <a:rPr lang="en-US" dirty="0" smtClean="0"/>
              <a:t>retired.</a:t>
            </a:r>
            <a:endParaRPr lang="en-US" dirty="0"/>
          </a:p>
          <a:p>
            <a:r>
              <a:rPr lang="en-US" i="1" dirty="0"/>
              <a:t>Successor:</a:t>
            </a:r>
            <a:r>
              <a:rPr lang="en-US" dirty="0"/>
              <a:t> Identify successor license(s), if any.</a:t>
            </a:r>
          </a:p>
          <a:p>
            <a:pPr marL="0" indent="0">
              <a:buNone/>
            </a:pPr>
            <a:endParaRPr lang="en-US" dirty="0"/>
          </a:p>
        </p:txBody>
      </p:sp>
    </p:spTree>
    <p:extLst>
      <p:ext uri="{BB962C8B-B14F-4D97-AF65-F5344CB8AC3E}">
        <p14:creationId xmlns:p14="http://schemas.microsoft.com/office/powerpoint/2010/main" val="318913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Submission Types And Supporting Data</a:t>
            </a:r>
          </a:p>
        </p:txBody>
      </p:sp>
      <p:sp>
        <p:nvSpPr>
          <p:cNvPr id="3" name="Content Placeholder 2"/>
          <p:cNvSpPr>
            <a:spLocks noGrp="1"/>
          </p:cNvSpPr>
          <p:nvPr>
            <p:ph sz="quarter" idx="1"/>
          </p:nvPr>
        </p:nvSpPr>
        <p:spPr/>
        <p:txBody>
          <a:bodyPr/>
          <a:lstStyle/>
          <a:p>
            <a:r>
              <a:rPr lang="en-US" b="1" dirty="0"/>
              <a:t>For Legacy Approval</a:t>
            </a:r>
          </a:p>
          <a:p>
            <a:r>
              <a:rPr lang="en-US" dirty="0"/>
              <a:t>A</a:t>
            </a:r>
            <a:r>
              <a:rPr lang="en-US" dirty="0" smtClean="0"/>
              <a:t>pproval </a:t>
            </a:r>
            <a:r>
              <a:rPr lang="en-US" dirty="0"/>
              <a:t>of historic/legacy licenses that have already been extensively used by an existing community, but have not previously been approved.</a:t>
            </a:r>
          </a:p>
          <a:p>
            <a:r>
              <a:rPr lang="en-US" i="1" dirty="0"/>
              <a:t>Rationale:</a:t>
            </a:r>
            <a:r>
              <a:rPr lang="en-US" dirty="0"/>
              <a:t> Describe the nature and history of the existing usage.</a:t>
            </a:r>
          </a:p>
          <a:p>
            <a:r>
              <a:rPr lang="en-US" i="1" dirty="0"/>
              <a:t>Proliferation category:</a:t>
            </a:r>
            <a:r>
              <a:rPr lang="en-US" dirty="0"/>
              <a:t> Recommend which license proliferation category is appropriate</a:t>
            </a:r>
          </a:p>
          <a:p>
            <a:pPr marL="0" indent="0">
              <a:buNone/>
            </a:pPr>
            <a:endParaRPr lang="en-US" dirty="0"/>
          </a:p>
        </p:txBody>
      </p:sp>
    </p:spTree>
    <p:extLst>
      <p:ext uri="{BB962C8B-B14F-4D97-AF65-F5344CB8AC3E}">
        <p14:creationId xmlns:p14="http://schemas.microsoft.com/office/powerpoint/2010/main" val="383830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Happen</a:t>
            </a:r>
            <a:endParaRPr lang="en-US" dirty="0"/>
          </a:p>
        </p:txBody>
      </p:sp>
      <p:sp>
        <p:nvSpPr>
          <p:cNvPr id="3" name="Content Placeholder 2"/>
          <p:cNvSpPr>
            <a:spLocks noGrp="1"/>
          </p:cNvSpPr>
          <p:nvPr>
            <p:ph sz="quarter" idx="1"/>
          </p:nvPr>
        </p:nvSpPr>
        <p:spPr/>
        <p:txBody>
          <a:bodyPr>
            <a:normAutofit fontScale="92500"/>
          </a:bodyPr>
          <a:lstStyle/>
          <a:p>
            <a:r>
              <a:rPr lang="en-US" dirty="0"/>
              <a:t>The </a:t>
            </a:r>
            <a:r>
              <a:rPr lang="en-US" dirty="0">
                <a:hlinkClick r:id="rId2"/>
              </a:rPr>
              <a:t>License Review</a:t>
            </a:r>
            <a:r>
              <a:rPr lang="en-US" dirty="0"/>
              <a:t> community will discuss on the mailing list for at least 30 days. The submitter should participate in this discussion by replying to any questions asked or claims made about the license.</a:t>
            </a:r>
          </a:p>
          <a:p>
            <a:r>
              <a:rPr lang="en-US" dirty="0"/>
              <a:t>The License Review Chair will summarize and present recommendations to OSI </a:t>
            </a:r>
            <a:r>
              <a:rPr lang="en-US" dirty="0" smtClean="0"/>
              <a:t>Board (and copy the list).</a:t>
            </a:r>
            <a:endParaRPr lang="en-US" dirty="0"/>
          </a:p>
          <a:p>
            <a:r>
              <a:rPr lang="en-US" dirty="0"/>
              <a:t>The OSI Board will make the final decision, or requests for additional information, at the next monthly meeting.</a:t>
            </a:r>
          </a:p>
          <a:p>
            <a:r>
              <a:rPr lang="en-US" dirty="0"/>
              <a:t>The License Review Chair will report back to the List.</a:t>
            </a:r>
          </a:p>
          <a:p>
            <a:r>
              <a:rPr lang="en-US" dirty="0"/>
              <a:t>If Approved, the OSI Website will be updated as appropriate.</a:t>
            </a:r>
          </a:p>
          <a:p>
            <a:endParaRPr lang="en-US" dirty="0"/>
          </a:p>
        </p:txBody>
      </p:sp>
    </p:spTree>
    <p:extLst>
      <p:ext uri="{BB962C8B-B14F-4D97-AF65-F5344CB8AC3E}">
        <p14:creationId xmlns:p14="http://schemas.microsoft.com/office/powerpoint/2010/main" val="353846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Community</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67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Community</a:t>
            </a:r>
            <a:endParaRPr lang="en-US" dirty="0"/>
          </a:p>
        </p:txBody>
      </p:sp>
      <p:sp>
        <p:nvSpPr>
          <p:cNvPr id="3" name="Content Placeholder 2"/>
          <p:cNvSpPr>
            <a:spLocks noGrp="1"/>
          </p:cNvSpPr>
          <p:nvPr>
            <p:ph sz="quarter" idx="1"/>
          </p:nvPr>
        </p:nvSpPr>
        <p:spPr/>
        <p:txBody>
          <a:bodyPr>
            <a:normAutofit lnSpcReduction="10000"/>
          </a:bodyPr>
          <a:lstStyle/>
          <a:p>
            <a:r>
              <a:rPr lang="en-US" b="1" dirty="0"/>
              <a:t>Developers:</a:t>
            </a:r>
            <a:r>
              <a:rPr lang="en-US" dirty="0"/>
              <a:t> They are responsible for coding of different modules of the open source </a:t>
            </a:r>
            <a:r>
              <a:rPr lang="en-US" dirty="0" smtClean="0"/>
              <a:t>software.</a:t>
            </a:r>
            <a:endParaRPr lang="en-US" dirty="0"/>
          </a:p>
          <a:p>
            <a:pPr marL="0" indent="0">
              <a:buNone/>
            </a:pPr>
            <a:r>
              <a:rPr lang="en-US" dirty="0"/>
              <a:t> </a:t>
            </a:r>
          </a:p>
          <a:p>
            <a:r>
              <a:rPr lang="en-US" b="1" dirty="0" smtClean="0"/>
              <a:t>Builders:</a:t>
            </a:r>
            <a:r>
              <a:rPr lang="en-US" dirty="0" smtClean="0"/>
              <a:t> </a:t>
            </a:r>
            <a:r>
              <a:rPr lang="en-US" dirty="0"/>
              <a:t>They work on these modules to build a new version of the </a:t>
            </a:r>
            <a:r>
              <a:rPr lang="en-US" dirty="0" smtClean="0"/>
              <a:t>software.</a:t>
            </a:r>
            <a:endParaRPr lang="en-US" dirty="0"/>
          </a:p>
          <a:p>
            <a:pPr marL="0" indent="0">
              <a:buNone/>
            </a:pPr>
            <a:r>
              <a:rPr lang="en-US" dirty="0"/>
              <a:t> </a:t>
            </a:r>
          </a:p>
          <a:p>
            <a:r>
              <a:rPr lang="en-US" b="1" dirty="0" smtClean="0"/>
              <a:t>Testers</a:t>
            </a:r>
            <a:r>
              <a:rPr lang="en-US" b="1" dirty="0"/>
              <a:t>:</a:t>
            </a:r>
            <a:r>
              <a:rPr lang="en-US" dirty="0"/>
              <a:t> They take the software build and test the software functionality. In case of a failure they report back to the </a:t>
            </a:r>
            <a:r>
              <a:rPr lang="en-US" dirty="0" smtClean="0"/>
              <a:t>developers.</a:t>
            </a:r>
            <a:endParaRPr lang="en-US" dirty="0"/>
          </a:p>
          <a:p>
            <a:pPr marL="0" indent="0">
              <a:buNone/>
            </a:pPr>
            <a:r>
              <a:rPr lang="en-US" dirty="0"/>
              <a:t> </a:t>
            </a:r>
          </a:p>
          <a:p>
            <a:r>
              <a:rPr lang="en-US" b="1" dirty="0"/>
              <a:t>Release Management: </a:t>
            </a:r>
            <a:r>
              <a:rPr lang="en-US" dirty="0"/>
              <a:t>They package the final version of the software along with necessary documents.</a:t>
            </a:r>
          </a:p>
          <a:p>
            <a:endParaRPr lang="en-US" dirty="0"/>
          </a:p>
          <a:p>
            <a:endParaRPr lang="en-US" dirty="0"/>
          </a:p>
        </p:txBody>
      </p:sp>
    </p:spTree>
    <p:extLst>
      <p:ext uri="{BB962C8B-B14F-4D97-AF65-F5344CB8AC3E}">
        <p14:creationId xmlns:p14="http://schemas.microsoft.com/office/powerpoint/2010/main" val="362660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7543800" cy="4873752"/>
          </a:xfrm>
        </p:spPr>
        <p:txBody>
          <a:bodyPr>
            <a:normAutofit/>
          </a:bodyPr>
          <a:lstStyle/>
          <a:p>
            <a:r>
              <a:rPr lang="en-US" dirty="0"/>
              <a:t>It is the process by which open-source software, or similar software whose source code is publicly </a:t>
            </a:r>
            <a:r>
              <a:rPr lang="en-US" dirty="0" smtClean="0"/>
              <a:t>available is </a:t>
            </a:r>
            <a:r>
              <a:rPr lang="en-US" dirty="0"/>
              <a:t>developed</a:t>
            </a:r>
            <a:r>
              <a:rPr lang="en-US" dirty="0" smtClean="0"/>
              <a:t>.</a:t>
            </a:r>
          </a:p>
          <a:p>
            <a:r>
              <a:rPr lang="en-US" dirty="0" smtClean="0"/>
              <a:t>Call for contribution-By Richard Stallman</a:t>
            </a:r>
            <a:endParaRPr lang="en-US" dirty="0"/>
          </a:p>
          <a:p>
            <a:pPr marL="109728" indent="0" algn="just">
              <a:buNone/>
            </a:pPr>
            <a:r>
              <a:rPr lang="en-US" dirty="0">
                <a:solidFill>
                  <a:srgbClr val="00B050"/>
                </a:solidFill>
              </a:rPr>
              <a:t>“Starting this Thanksgiving I am going to write a complete Unix-compatible software system called GNU </a:t>
            </a:r>
            <a:r>
              <a:rPr lang="en-US" dirty="0" smtClean="0">
                <a:solidFill>
                  <a:srgbClr val="00B050"/>
                </a:solidFill>
              </a:rPr>
              <a:t>(Gnu's </a:t>
            </a:r>
            <a:r>
              <a:rPr lang="en-US" dirty="0">
                <a:solidFill>
                  <a:srgbClr val="00B050"/>
                </a:solidFill>
              </a:rPr>
              <a:t>Not Unix), and give it away free to everyone who can use it. Contributions of time, money, programs and equipment are greatly </a:t>
            </a:r>
            <a:r>
              <a:rPr lang="en-US" dirty="0" smtClean="0">
                <a:solidFill>
                  <a:srgbClr val="00B050"/>
                </a:solidFill>
              </a:rPr>
              <a:t>needed.” </a:t>
            </a:r>
            <a:r>
              <a:rPr lang="en-US" dirty="0" smtClean="0"/>
              <a:t>Richard </a:t>
            </a:r>
            <a:r>
              <a:rPr lang="en-US" dirty="0"/>
              <a:t>Stallman wrote this above message which was displayed to user who logged into Usenet </a:t>
            </a:r>
            <a:r>
              <a:rPr lang="en-US" dirty="0" smtClean="0"/>
              <a:t>newsgroup.</a:t>
            </a:r>
            <a:endParaRPr lang="en-US" dirty="0"/>
          </a:p>
        </p:txBody>
      </p:sp>
      <p:sp>
        <p:nvSpPr>
          <p:cNvPr id="3" name="Title 2"/>
          <p:cNvSpPr>
            <a:spLocks noGrp="1"/>
          </p:cNvSpPr>
          <p:nvPr>
            <p:ph type="title"/>
          </p:nvPr>
        </p:nvSpPr>
        <p:spPr>
          <a:xfrm>
            <a:off x="457200" y="76200"/>
            <a:ext cx="8229600" cy="1219200"/>
          </a:xfrm>
        </p:spPr>
        <p:txBody>
          <a:bodyPr>
            <a:normAutofit/>
          </a:bodyPr>
          <a:lstStyle/>
          <a:p>
            <a:r>
              <a:rPr lang="en-US" dirty="0" smtClean="0">
                <a:solidFill>
                  <a:schemeClr val="tx1">
                    <a:lumMod val="75000"/>
                    <a:lumOff val="25000"/>
                  </a:schemeClr>
                </a:solidFill>
              </a:rPr>
              <a:t>Open Source Development Process</a:t>
            </a:r>
            <a:endParaRPr lang="en-US" dirty="0">
              <a:solidFill>
                <a:schemeClr val="tx1">
                  <a:lumMod val="75000"/>
                  <a:lumOff val="25000"/>
                </a:schemeClr>
              </a:solidFill>
            </a:endParaRPr>
          </a:p>
        </p:txBody>
      </p:sp>
    </p:spTree>
    <p:extLst>
      <p:ext uri="{BB962C8B-B14F-4D97-AF65-F5344CB8AC3E}">
        <p14:creationId xmlns:p14="http://schemas.microsoft.com/office/powerpoint/2010/main" val="3276939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Open-source software development can be divided into several phases. </a:t>
            </a:r>
            <a:endParaRPr lang="en-US" dirty="0" smtClean="0"/>
          </a:p>
          <a:p>
            <a:pPr marL="0" indent="0">
              <a:buNone/>
            </a:pPr>
            <a:endParaRPr lang="en-US" dirty="0"/>
          </a:p>
          <a:p>
            <a:r>
              <a:rPr lang="en-US" dirty="0"/>
              <a:t>In the given </a:t>
            </a:r>
            <a:r>
              <a:rPr lang="en-US" dirty="0" smtClean="0"/>
              <a:t>process flow model, </a:t>
            </a:r>
            <a:r>
              <a:rPr lang="en-US" dirty="0"/>
              <a:t>the phases of open-source software development are displayed, along with the corresponding data elements.</a:t>
            </a:r>
          </a:p>
          <a:p>
            <a:pPr marL="0" indent="0">
              <a:buNone/>
            </a:pPr>
            <a:endParaRPr lang="en-US" b="1" dirty="0" smtClean="0"/>
          </a:p>
          <a:p>
            <a:pPr marL="0" indent="0">
              <a:buNone/>
            </a:pPr>
            <a:endParaRPr lang="en-US" dirty="0"/>
          </a:p>
        </p:txBody>
      </p:sp>
      <p:sp>
        <p:nvSpPr>
          <p:cNvPr id="3" name="Title 2"/>
          <p:cNvSpPr>
            <a:spLocks noGrp="1"/>
          </p:cNvSpPr>
          <p:nvPr>
            <p:ph type="title"/>
          </p:nvPr>
        </p:nvSpPr>
        <p:spPr>
          <a:xfrm>
            <a:off x="457200" y="457200"/>
            <a:ext cx="8229600" cy="838200"/>
          </a:xfrm>
        </p:spPr>
        <p:txBody>
          <a:bodyPr>
            <a:normAutofit fontScale="90000"/>
          </a:bodyPr>
          <a:lstStyle/>
          <a:p>
            <a:r>
              <a:rPr lang="en-US" dirty="0" smtClean="0">
                <a:solidFill>
                  <a:schemeClr val="tx1">
                    <a:lumMod val="75000"/>
                    <a:lumOff val="25000"/>
                  </a:schemeClr>
                </a:solidFill>
              </a:rPr>
              <a:t>Open Source Software Development Process Model</a:t>
            </a:r>
            <a:endParaRPr lang="en-US" dirty="0">
              <a:solidFill>
                <a:schemeClr val="tx1">
                  <a:lumMod val="75000"/>
                  <a:lumOff val="25000"/>
                </a:schemeClr>
              </a:solidFill>
            </a:endParaRPr>
          </a:p>
        </p:txBody>
      </p:sp>
    </p:spTree>
    <p:extLst>
      <p:ext uri="{BB962C8B-B14F-4D97-AF65-F5344CB8AC3E}">
        <p14:creationId xmlns:p14="http://schemas.microsoft.com/office/powerpoint/2010/main" val="413718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The License Review Process</a:t>
            </a:r>
            <a:endParaRPr lang="en-US" dirty="0"/>
          </a:p>
        </p:txBody>
      </p:sp>
      <p:sp>
        <p:nvSpPr>
          <p:cNvPr id="3" name="Content Placeholder 2"/>
          <p:cNvSpPr>
            <a:spLocks noGrp="1"/>
          </p:cNvSpPr>
          <p:nvPr>
            <p:ph idx="1"/>
          </p:nvPr>
        </p:nvSpPr>
        <p:spPr>
          <a:xfrm>
            <a:off x="457200" y="1389888"/>
            <a:ext cx="8229600" cy="5010912"/>
          </a:xfrm>
        </p:spPr>
        <p:txBody>
          <a:bodyPr>
            <a:normAutofit/>
          </a:bodyPr>
          <a:lstStyle/>
          <a:p>
            <a:r>
              <a:rPr lang="en-US" dirty="0"/>
              <a:t>The goal of the OSI License Review Process is to ensure that licenses and software labeled as "open source" conforms to existing community norms and expectations. </a:t>
            </a:r>
            <a:endParaRPr lang="en-US" dirty="0" smtClean="0"/>
          </a:p>
          <a:p>
            <a:r>
              <a:rPr lang="en-US" dirty="0" smtClean="0"/>
              <a:t>For </a:t>
            </a:r>
            <a:r>
              <a:rPr lang="en-US" dirty="0"/>
              <a:t>that reason, all licenses must go through a public review </a:t>
            </a:r>
            <a:r>
              <a:rPr lang="en-US" dirty="0" smtClean="0"/>
              <a:t>process. </a:t>
            </a:r>
          </a:p>
        </p:txBody>
      </p:sp>
    </p:spTree>
    <p:extLst>
      <p:ext uri="{BB962C8B-B14F-4D97-AF65-F5344CB8AC3E}">
        <p14:creationId xmlns:p14="http://schemas.microsoft.com/office/powerpoint/2010/main" val="450864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en/6/6b/OSSD_process_data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5486400" cy="599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24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marL="109728" indent="0" algn="just">
              <a:buNone/>
            </a:pPr>
            <a:r>
              <a:rPr lang="en-US" dirty="0"/>
              <a:t>There are several ways in which work on an open-source project can </a:t>
            </a:r>
            <a:r>
              <a:rPr lang="en-US" dirty="0" smtClean="0"/>
              <a:t>start:</a:t>
            </a:r>
            <a:endParaRPr lang="en-US" dirty="0"/>
          </a:p>
          <a:p>
            <a:pPr algn="just"/>
            <a:r>
              <a:rPr lang="en-US" dirty="0"/>
              <a:t>An individual who senses the need for a project announces the intent to develop a project in public.</a:t>
            </a:r>
          </a:p>
          <a:p>
            <a:pPr algn="just"/>
            <a:r>
              <a:rPr lang="en-US" dirty="0"/>
              <a:t>A developer working on a limited but working codebase, releases it to the public as the first version of an open-source program.</a:t>
            </a:r>
          </a:p>
          <a:p>
            <a:pPr algn="just"/>
            <a:r>
              <a:rPr lang="en-US" dirty="0"/>
              <a:t>The source code of a mature project is released to the public.</a:t>
            </a:r>
          </a:p>
          <a:p>
            <a:pPr algn="just"/>
            <a:r>
              <a:rPr lang="en-US" dirty="0"/>
              <a:t>A well-established open-source project can be forked by an interested outside party.</a:t>
            </a:r>
          </a:p>
          <a:p>
            <a:endParaRPr lang="en-US" dirty="0"/>
          </a:p>
        </p:txBody>
      </p:sp>
      <p:sp>
        <p:nvSpPr>
          <p:cNvPr id="3" name="Title 2"/>
          <p:cNvSpPr>
            <a:spLocks noGrp="1"/>
          </p:cNvSpPr>
          <p:nvPr>
            <p:ph type="title"/>
          </p:nvPr>
        </p:nvSpPr>
        <p:spPr>
          <a:xfrm>
            <a:off x="457200" y="228600"/>
            <a:ext cx="8229600" cy="914400"/>
          </a:xfrm>
        </p:spPr>
        <p:txBody>
          <a:bodyPr>
            <a:normAutofit/>
          </a:bodyPr>
          <a:lstStyle/>
          <a:p>
            <a:r>
              <a:rPr lang="en-US" dirty="0">
                <a:solidFill>
                  <a:schemeClr val="tx1">
                    <a:lumMod val="75000"/>
                    <a:lumOff val="25000"/>
                  </a:schemeClr>
                </a:solidFill>
              </a:rPr>
              <a:t>Open Source Development Process</a:t>
            </a:r>
          </a:p>
        </p:txBody>
      </p:sp>
    </p:spTree>
    <p:extLst>
      <p:ext uri="{BB962C8B-B14F-4D97-AF65-F5344CB8AC3E}">
        <p14:creationId xmlns:p14="http://schemas.microsoft.com/office/powerpoint/2010/main" val="4034177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Myth #1: Open Source is unreliable</a:t>
            </a:r>
            <a:r>
              <a:rPr lang="en-US" b="1" dirty="0" smtClean="0"/>
              <a:t>.</a:t>
            </a:r>
          </a:p>
          <a:p>
            <a:endParaRPr lang="en-US" b="1" dirty="0" smtClean="0"/>
          </a:p>
          <a:p>
            <a:r>
              <a:rPr lang="en-US" b="1" dirty="0"/>
              <a:t>Myth #2: </a:t>
            </a:r>
            <a:r>
              <a:rPr lang="en-US" b="1" dirty="0" smtClean="0"/>
              <a:t>Open Source software are not well supported.</a:t>
            </a:r>
          </a:p>
          <a:p>
            <a:endParaRPr lang="en-US" b="1" dirty="0" smtClean="0"/>
          </a:p>
          <a:p>
            <a:r>
              <a:rPr lang="en-US" b="1" dirty="0"/>
              <a:t>Myth #3: Open source is highly insecure, and also bulletproof</a:t>
            </a:r>
            <a:r>
              <a:rPr lang="en-US" b="1" dirty="0" smtClean="0"/>
              <a:t>.</a:t>
            </a:r>
          </a:p>
          <a:p>
            <a:pPr marL="0" indent="0">
              <a:buNone/>
            </a:pPr>
            <a:endParaRPr lang="en-US" b="1" dirty="0" smtClean="0"/>
          </a:p>
          <a:p>
            <a:pPr marL="0" indent="0">
              <a:buNone/>
            </a:pPr>
            <a:r>
              <a:rPr lang="en-US" b="1" u="sng" dirty="0" smtClean="0">
                <a:solidFill>
                  <a:srgbClr val="FF0000"/>
                </a:solidFill>
              </a:rPr>
              <a:t>https</a:t>
            </a:r>
            <a:r>
              <a:rPr lang="en-US" b="1" u="sng" dirty="0">
                <a:solidFill>
                  <a:srgbClr val="FF0000"/>
                </a:solidFill>
              </a:rPr>
              <a:t>://www.universitybusiness.com/article/open-source-myth-busters</a:t>
            </a:r>
          </a:p>
        </p:txBody>
      </p:sp>
      <p:sp>
        <p:nvSpPr>
          <p:cNvPr id="3" name="Title 2"/>
          <p:cNvSpPr>
            <a:spLocks noGrp="1"/>
          </p:cNvSpPr>
          <p:nvPr>
            <p:ph type="title"/>
          </p:nvPr>
        </p:nvSpPr>
        <p:spPr>
          <a:xfrm>
            <a:off x="457200" y="533400"/>
            <a:ext cx="8229600" cy="1066800"/>
          </a:xfrm>
        </p:spPr>
        <p:txBody>
          <a:bodyPr/>
          <a:lstStyle/>
          <a:p>
            <a:r>
              <a:rPr lang="en-US" dirty="0" smtClean="0"/>
              <a:t>Myth Buster</a:t>
            </a:r>
            <a:endParaRPr lang="en-US" dirty="0"/>
          </a:p>
        </p:txBody>
      </p:sp>
    </p:spTree>
    <p:extLst>
      <p:ext uri="{BB962C8B-B14F-4D97-AF65-F5344CB8AC3E}">
        <p14:creationId xmlns:p14="http://schemas.microsoft.com/office/powerpoint/2010/main" val="1545080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325112"/>
          </a:xfrm>
        </p:spPr>
        <p:txBody>
          <a:bodyPr>
            <a:normAutofit fontScale="92500" lnSpcReduction="20000"/>
          </a:bodyPr>
          <a:lstStyle/>
          <a:p>
            <a:pPr algn="just"/>
            <a:r>
              <a:rPr lang="en-US" b="1" dirty="0" smtClean="0"/>
              <a:t>Eric </a:t>
            </a:r>
            <a:r>
              <a:rPr lang="en-US" b="1" dirty="0"/>
              <a:t>S. Raymond </a:t>
            </a:r>
            <a:r>
              <a:rPr lang="en-US" dirty="0"/>
              <a:t>the author of “Cathedral and the Bazaar” pointed 2 kinds of software development. The first is like building a cathedral, with complete planning from start to finish this was followed in closed source development. </a:t>
            </a:r>
            <a:r>
              <a:rPr lang="en-US" dirty="0" smtClean="0"/>
              <a:t>The second is like the model of bazaar. Anyone can buy and sell the things in the market. </a:t>
            </a:r>
            <a:r>
              <a:rPr lang="en-US" dirty="0"/>
              <a:t>Eric also observed in one of the conference delivered by Richard Stallman and Linux Torvalds, where Torvalds had found a way around Brook’s </a:t>
            </a:r>
            <a:r>
              <a:rPr lang="en-US" dirty="0" smtClean="0"/>
              <a:t>Law.</a:t>
            </a:r>
          </a:p>
          <a:p>
            <a:pPr algn="just"/>
            <a:endParaRPr lang="en-US" dirty="0"/>
          </a:p>
          <a:p>
            <a:pPr algn="just"/>
            <a:r>
              <a:rPr lang="en-US" dirty="0" err="1" smtClean="0"/>
              <a:t>CatB</a:t>
            </a:r>
            <a:r>
              <a:rPr lang="en-US" dirty="0" smtClean="0"/>
              <a:t> is </a:t>
            </a:r>
            <a:r>
              <a:rPr lang="en-US" dirty="0"/>
              <a:t>an essay, and later a book, by Eric S. Raymond on software engineering methods, based on his observations of the Linux kernel development process and his experiences managing an open source project, fetchmail.</a:t>
            </a:r>
          </a:p>
        </p:txBody>
      </p:sp>
      <p:sp>
        <p:nvSpPr>
          <p:cNvPr id="3" name="Title 2"/>
          <p:cNvSpPr>
            <a:spLocks noGrp="1"/>
          </p:cNvSpPr>
          <p:nvPr>
            <p:ph type="title"/>
          </p:nvPr>
        </p:nvSpPr>
        <p:spPr>
          <a:xfrm>
            <a:off x="457200" y="762000"/>
            <a:ext cx="8229600" cy="1066800"/>
          </a:xfrm>
        </p:spPr>
        <p:txBody>
          <a:bodyPr>
            <a:normAutofit/>
          </a:bodyPr>
          <a:lstStyle/>
          <a:p>
            <a:r>
              <a:rPr lang="en-US" dirty="0" smtClean="0"/>
              <a:t>Myth Buster</a:t>
            </a:r>
            <a:r>
              <a:rPr lang="en-US" dirty="0"/>
              <a:t/>
            </a:r>
            <a:br>
              <a:rPr lang="en-US" dirty="0"/>
            </a:br>
            <a:endParaRPr lang="en-US" dirty="0"/>
          </a:p>
        </p:txBody>
      </p:sp>
    </p:spTree>
    <p:extLst>
      <p:ext uri="{BB962C8B-B14F-4D97-AF65-F5344CB8AC3E}">
        <p14:creationId xmlns:p14="http://schemas.microsoft.com/office/powerpoint/2010/main" val="2555488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a:t>Brooks</a:t>
            </a:r>
            <a:r>
              <a:rPr lang="en-US" dirty="0"/>
              <a:t>' </a:t>
            </a:r>
            <a:r>
              <a:rPr lang="en-US" b="1" dirty="0"/>
              <a:t>law</a:t>
            </a:r>
            <a:r>
              <a:rPr lang="en-US" dirty="0"/>
              <a:t> is a claim about software project management according to which "adding manpower to a late software project makes it later". It was coined by Fred </a:t>
            </a:r>
            <a:r>
              <a:rPr lang="en-US" b="1" dirty="0"/>
              <a:t>Brooks</a:t>
            </a:r>
            <a:r>
              <a:rPr lang="en-US" dirty="0"/>
              <a:t> in his 1975 book The Mythical Man-Month</a:t>
            </a:r>
            <a:r>
              <a:rPr lang="en-US" dirty="0" smtClean="0"/>
              <a:t>.</a:t>
            </a:r>
          </a:p>
          <a:p>
            <a:pPr algn="just"/>
            <a:endParaRPr lang="en-US" dirty="0"/>
          </a:p>
          <a:p>
            <a:pPr algn="just"/>
            <a:r>
              <a:rPr lang="en-US" dirty="0"/>
              <a:t>According to Brooks, there is an incremental person who, when added to a project, makes it take more, not less time.</a:t>
            </a:r>
          </a:p>
        </p:txBody>
      </p:sp>
      <p:sp>
        <p:nvSpPr>
          <p:cNvPr id="3" name="Title 2"/>
          <p:cNvSpPr>
            <a:spLocks noGrp="1"/>
          </p:cNvSpPr>
          <p:nvPr>
            <p:ph type="title"/>
          </p:nvPr>
        </p:nvSpPr>
        <p:spPr>
          <a:xfrm>
            <a:off x="457200" y="914400"/>
            <a:ext cx="8229600" cy="1066800"/>
          </a:xfrm>
        </p:spPr>
        <p:txBody>
          <a:bodyPr>
            <a:normAutofit/>
          </a:bodyPr>
          <a:lstStyle/>
          <a:p>
            <a:r>
              <a:rPr lang="en-US" dirty="0">
                <a:effectLst/>
              </a:rPr>
              <a:t>Brook’s Law:</a:t>
            </a:r>
            <a:br>
              <a:rPr lang="en-US" dirty="0">
                <a:effectLst/>
              </a:rPr>
            </a:br>
            <a:endParaRPr lang="en-US" dirty="0"/>
          </a:p>
        </p:txBody>
      </p:sp>
    </p:spTree>
    <p:extLst>
      <p:ext uri="{BB962C8B-B14F-4D97-AF65-F5344CB8AC3E}">
        <p14:creationId xmlns:p14="http://schemas.microsoft.com/office/powerpoint/2010/main" val="1405476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00472"/>
          </a:xfrm>
        </p:spPr>
        <p:txBody>
          <a:bodyPr>
            <a:normAutofit fontScale="92500"/>
          </a:bodyPr>
          <a:lstStyle/>
          <a:p>
            <a:pPr marL="0" indent="0">
              <a:buNone/>
            </a:pPr>
            <a:r>
              <a:rPr lang="en-US" dirty="0"/>
              <a:t>Brooks points to the main factors that explain why it works this way:</a:t>
            </a:r>
          </a:p>
          <a:p>
            <a:r>
              <a:rPr lang="en-US" dirty="0"/>
              <a:t>It takes some time for the people added to a project to become </a:t>
            </a:r>
            <a:r>
              <a:rPr lang="en-US" dirty="0" smtClean="0"/>
              <a:t>productive. </a:t>
            </a:r>
            <a:r>
              <a:rPr lang="en-US" dirty="0"/>
              <a:t>Brooks calls this the "</a:t>
            </a:r>
            <a:r>
              <a:rPr lang="en-US" dirty="0">
                <a:hlinkClick r:id="rId2" tooltip="Ramp up"/>
              </a:rPr>
              <a:t>ramp up</a:t>
            </a:r>
            <a:r>
              <a:rPr lang="en-US" dirty="0"/>
              <a:t>" time. </a:t>
            </a:r>
            <a:endParaRPr lang="en-US" dirty="0" smtClean="0"/>
          </a:p>
          <a:p>
            <a:r>
              <a:rPr lang="en-US" dirty="0" smtClean="0"/>
              <a:t>Software </a:t>
            </a:r>
            <a:r>
              <a:rPr lang="en-US" dirty="0"/>
              <a:t>projects are complex engineering endeavors, and new workers on the project must first become educated about the work that has preceded them; this education requires diverting resources already working on the project, temporarily diminishing their productivity while the new workers are not yet contributing meaningfully. </a:t>
            </a:r>
            <a:endParaRPr lang="en-US" dirty="0" smtClean="0"/>
          </a:p>
          <a:p>
            <a:r>
              <a:rPr lang="en-US" dirty="0" smtClean="0"/>
              <a:t>Each </a:t>
            </a:r>
            <a:r>
              <a:rPr lang="en-US" dirty="0"/>
              <a:t>new worker also needs to integrate with a team composed of several engineers who must educate the new worker in their area of expertise in the code base, day by day. </a:t>
            </a:r>
            <a:endParaRPr lang="en-US" dirty="0" smtClean="0"/>
          </a:p>
        </p:txBody>
      </p:sp>
      <p:sp>
        <p:nvSpPr>
          <p:cNvPr id="3" name="Title 2"/>
          <p:cNvSpPr>
            <a:spLocks noGrp="1"/>
          </p:cNvSpPr>
          <p:nvPr>
            <p:ph type="title"/>
          </p:nvPr>
        </p:nvSpPr>
        <p:spPr>
          <a:xfrm>
            <a:off x="457200" y="609600"/>
            <a:ext cx="8229600" cy="1066800"/>
          </a:xfrm>
        </p:spPr>
        <p:txBody>
          <a:bodyPr>
            <a:normAutofit/>
          </a:bodyPr>
          <a:lstStyle/>
          <a:p>
            <a:r>
              <a:rPr lang="en-US" dirty="0">
                <a:effectLst/>
              </a:rPr>
              <a:t>Brook’s Law:</a:t>
            </a:r>
            <a:br>
              <a:rPr lang="en-US" dirty="0">
                <a:effectLst/>
              </a:rPr>
            </a:br>
            <a:endParaRPr lang="en-US" dirty="0"/>
          </a:p>
        </p:txBody>
      </p:sp>
    </p:spTree>
    <p:extLst>
      <p:ext uri="{BB962C8B-B14F-4D97-AF65-F5344CB8AC3E}">
        <p14:creationId xmlns:p14="http://schemas.microsoft.com/office/powerpoint/2010/main" val="152406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Brook’s Law</a:t>
            </a:r>
            <a:endParaRPr lang="en-US" dirty="0"/>
          </a:p>
        </p:txBody>
      </p:sp>
      <p:sp>
        <p:nvSpPr>
          <p:cNvPr id="3" name="Content Placeholder 2"/>
          <p:cNvSpPr>
            <a:spLocks noGrp="1"/>
          </p:cNvSpPr>
          <p:nvPr>
            <p:ph sz="quarter" idx="1"/>
          </p:nvPr>
        </p:nvSpPr>
        <p:spPr/>
        <p:txBody>
          <a:bodyPr>
            <a:normAutofit/>
          </a:bodyPr>
          <a:lstStyle/>
          <a:p>
            <a:r>
              <a:rPr lang="en-US" dirty="0"/>
              <a:t>In addition to reducing the contribution of experienced workers (because of the need to train), new workers may even make negative </a:t>
            </a:r>
            <a:r>
              <a:rPr lang="en-US" dirty="0" smtClean="0"/>
              <a:t>contributions</a:t>
            </a:r>
            <a:r>
              <a:rPr lang="en-US" dirty="0"/>
              <a:t>, for example, if they introduce bugs that move the project </a:t>
            </a:r>
            <a:r>
              <a:rPr lang="en-US" dirty="0" smtClean="0"/>
              <a:t>farther </a:t>
            </a:r>
            <a:r>
              <a:rPr lang="en-US" dirty="0"/>
              <a:t>from completion</a:t>
            </a:r>
            <a:r>
              <a:rPr lang="en-US" dirty="0" smtClean="0"/>
              <a:t>.</a:t>
            </a:r>
            <a:endParaRPr lang="en-US" dirty="0" smtClean="0">
              <a:hlinkClick r:id="rId2" tooltip="Communication overhead (page does not exist)"/>
            </a:endParaRPr>
          </a:p>
          <a:p>
            <a:r>
              <a:rPr lang="en-US" dirty="0" smtClean="0">
                <a:hlinkClick r:id="rId2" tooltip="Communication overhead (page does not exist)"/>
              </a:rPr>
              <a:t>Communication </a:t>
            </a:r>
            <a:r>
              <a:rPr lang="en-US" dirty="0">
                <a:hlinkClick r:id="rId2" tooltip="Communication overhead (page does not exist)"/>
              </a:rPr>
              <a:t>overheads</a:t>
            </a:r>
            <a:r>
              <a:rPr lang="en-US" dirty="0"/>
              <a:t> increase as the number of people </a:t>
            </a:r>
            <a:r>
              <a:rPr lang="en-US" dirty="0" smtClean="0"/>
              <a:t>increases. Everyone </a:t>
            </a:r>
            <a:r>
              <a:rPr lang="en-US" dirty="0"/>
              <a:t>working on the same task needs to keep in </a:t>
            </a:r>
            <a:r>
              <a:rPr lang="en-US" dirty="0" smtClean="0"/>
              <a:t>synchronized, </a:t>
            </a:r>
            <a:r>
              <a:rPr lang="en-US" dirty="0"/>
              <a:t>so as more people are added they spend more time trying to find out what everyone else is doing.</a:t>
            </a:r>
          </a:p>
          <a:p>
            <a:endParaRPr lang="en-US" dirty="0"/>
          </a:p>
          <a:p>
            <a:endParaRPr lang="en-US" dirty="0"/>
          </a:p>
        </p:txBody>
      </p:sp>
    </p:spTree>
    <p:extLst>
      <p:ext uri="{BB962C8B-B14F-4D97-AF65-F5344CB8AC3E}">
        <p14:creationId xmlns:p14="http://schemas.microsoft.com/office/powerpoint/2010/main" val="1112784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305800" cy="5638800"/>
          </a:xfrm>
        </p:spPr>
        <p:txBody>
          <a:bodyPr>
            <a:normAutofit/>
          </a:bodyPr>
          <a:lstStyle/>
          <a:p>
            <a:pPr algn="just"/>
            <a:r>
              <a:rPr lang="en-US" dirty="0"/>
              <a:t>Brooks' law is often cited to justify </a:t>
            </a:r>
            <a:r>
              <a:rPr lang="en-US" b="1" dirty="0"/>
              <a:t>why projects keep being late, despite management efforts</a:t>
            </a:r>
            <a:r>
              <a:rPr lang="en-US" dirty="0"/>
              <a:t>. However, there are some key points in </a:t>
            </a:r>
            <a:r>
              <a:rPr lang="en-US" dirty="0" smtClean="0"/>
              <a:t>Brook's </a:t>
            </a:r>
            <a:r>
              <a:rPr lang="en-US" dirty="0"/>
              <a:t>law that allow exceptions and open the door for possible </a:t>
            </a:r>
            <a:r>
              <a:rPr lang="en-US" dirty="0" smtClean="0"/>
              <a:t>solutions.</a:t>
            </a:r>
          </a:p>
          <a:p>
            <a:pPr marL="624078" indent="-514350" algn="just">
              <a:buFont typeface="+mj-lt"/>
              <a:buAutoNum type="arabicPeriod"/>
            </a:pPr>
            <a:r>
              <a:rPr lang="en-US" dirty="0" smtClean="0"/>
              <a:t>Projects </a:t>
            </a:r>
            <a:r>
              <a:rPr lang="en-US" dirty="0"/>
              <a:t>can be brought back into (or kept in) control if people are added earlier in the </a:t>
            </a:r>
            <a:r>
              <a:rPr lang="en-US" dirty="0" smtClean="0"/>
              <a:t>process</a:t>
            </a:r>
          </a:p>
          <a:p>
            <a:pPr marL="624078" indent="-514350" algn="just">
              <a:buFont typeface="+mj-lt"/>
              <a:buAutoNum type="arabicPeriod"/>
            </a:pPr>
            <a:r>
              <a:rPr lang="en-US" dirty="0"/>
              <a:t>Correcting the schedule is the best way to have a meaningful and reliable time frame for the project's completion</a:t>
            </a:r>
            <a:r>
              <a:rPr lang="en-US" dirty="0" smtClean="0"/>
              <a:t>.</a:t>
            </a:r>
          </a:p>
          <a:p>
            <a:pPr marL="624078" indent="-514350" algn="just">
              <a:buFont typeface="+mj-lt"/>
              <a:buAutoNum type="arabicPeriod"/>
            </a:pPr>
            <a:r>
              <a:rPr lang="en-US" dirty="0"/>
              <a:t>The quantity, quality and role of the people added to the project also must be taken into consideration.</a:t>
            </a:r>
          </a:p>
        </p:txBody>
      </p:sp>
      <p:sp>
        <p:nvSpPr>
          <p:cNvPr id="3" name="Title 2"/>
          <p:cNvSpPr>
            <a:spLocks noGrp="1"/>
          </p:cNvSpPr>
          <p:nvPr>
            <p:ph type="title"/>
          </p:nvPr>
        </p:nvSpPr>
        <p:spPr>
          <a:xfrm>
            <a:off x="457200" y="0"/>
            <a:ext cx="8229600" cy="1295400"/>
          </a:xfrm>
        </p:spPr>
        <p:txBody>
          <a:bodyPr>
            <a:normAutofit/>
          </a:bodyPr>
          <a:lstStyle/>
          <a:p>
            <a:r>
              <a:rPr lang="en-US" dirty="0"/>
              <a:t>Exceptions and possible solutions</a:t>
            </a:r>
            <a:br>
              <a:rPr lang="en-US" dirty="0"/>
            </a:br>
            <a:endParaRPr lang="en-US" dirty="0"/>
          </a:p>
        </p:txBody>
      </p:sp>
    </p:spTree>
    <p:extLst>
      <p:ext uri="{BB962C8B-B14F-4D97-AF65-F5344CB8AC3E}">
        <p14:creationId xmlns:p14="http://schemas.microsoft.com/office/powerpoint/2010/main" val="319110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55509"/>
            <a:ext cx="8458200" cy="5321491"/>
          </a:xfrm>
        </p:spPr>
        <p:txBody>
          <a:bodyPr>
            <a:normAutofit/>
          </a:bodyPr>
          <a:lstStyle/>
          <a:p>
            <a:pPr algn="just"/>
            <a:r>
              <a:rPr lang="en-US" dirty="0"/>
              <a:t>Good programmers or specialists can be added with less overhead </a:t>
            </a:r>
            <a:r>
              <a:rPr lang="en-US" dirty="0" smtClean="0"/>
              <a:t>for </a:t>
            </a:r>
            <a:r>
              <a:rPr lang="en-US" dirty="0"/>
              <a:t>training</a:t>
            </a:r>
            <a:r>
              <a:rPr lang="en-US" dirty="0" smtClean="0"/>
              <a:t>.</a:t>
            </a:r>
          </a:p>
          <a:p>
            <a:pPr algn="just"/>
            <a:r>
              <a:rPr lang="en-US" dirty="0"/>
              <a:t>People can be added to do other tasks related with the project, for example, quality assurance or documentation; given that the task is clear, ramp up time is </a:t>
            </a:r>
            <a:r>
              <a:rPr lang="en-US" dirty="0" smtClean="0"/>
              <a:t>minimized.</a:t>
            </a:r>
          </a:p>
          <a:p>
            <a:pPr algn="just"/>
            <a:r>
              <a:rPr lang="en-US" dirty="0"/>
              <a:t>Good management and development practices also help to minimize the impact of Brooks' law</a:t>
            </a:r>
            <a:r>
              <a:rPr lang="en-US" dirty="0" smtClean="0"/>
              <a:t>.</a:t>
            </a:r>
          </a:p>
          <a:p>
            <a:pPr algn="just"/>
            <a:r>
              <a:rPr lang="en-US" dirty="0"/>
              <a:t>New tools for software development and documentation also help to minimize the ramp up time, making it simpler for new programmers to get involved in the </a:t>
            </a:r>
            <a:r>
              <a:rPr lang="en-US" dirty="0" smtClean="0"/>
              <a:t>work.</a:t>
            </a:r>
            <a:endParaRPr lang="en-US" dirty="0"/>
          </a:p>
          <a:p>
            <a:pPr algn="just"/>
            <a:r>
              <a:rPr lang="en-US" dirty="0"/>
              <a:t>Design patterns simplify the distribution of </a:t>
            </a:r>
            <a:r>
              <a:rPr lang="en-US" dirty="0" smtClean="0"/>
              <a:t>work.</a:t>
            </a:r>
            <a:endParaRPr lang="en-US" dirty="0"/>
          </a:p>
          <a:p>
            <a:pPr algn="just"/>
            <a:endParaRPr lang="en-US" dirty="0" smtClean="0"/>
          </a:p>
        </p:txBody>
      </p:sp>
      <p:sp>
        <p:nvSpPr>
          <p:cNvPr id="3" name="Title 2"/>
          <p:cNvSpPr>
            <a:spLocks noGrp="1"/>
          </p:cNvSpPr>
          <p:nvPr>
            <p:ph type="title"/>
          </p:nvPr>
        </p:nvSpPr>
        <p:spPr>
          <a:xfrm>
            <a:off x="457200" y="533400"/>
            <a:ext cx="8229600" cy="1066800"/>
          </a:xfrm>
        </p:spPr>
        <p:txBody>
          <a:bodyPr>
            <a:normAutofit/>
          </a:bodyPr>
          <a:lstStyle/>
          <a:p>
            <a:r>
              <a:rPr lang="en-US" dirty="0"/>
              <a:t>Exceptions and possible solutions</a:t>
            </a:r>
            <a:br>
              <a:rPr lang="en-US" dirty="0"/>
            </a:br>
            <a:endParaRPr lang="en-US" dirty="0"/>
          </a:p>
        </p:txBody>
      </p:sp>
    </p:spTree>
    <p:extLst>
      <p:ext uri="{BB962C8B-B14F-4D97-AF65-F5344CB8AC3E}">
        <p14:creationId xmlns:p14="http://schemas.microsoft.com/office/powerpoint/2010/main" val="269139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Process</a:t>
            </a:r>
            <a:endParaRPr lang="en-US" dirty="0"/>
          </a:p>
        </p:txBody>
      </p:sp>
      <p:sp>
        <p:nvSpPr>
          <p:cNvPr id="3" name="Content Placeholder 2"/>
          <p:cNvSpPr>
            <a:spLocks noGrp="1"/>
          </p:cNvSpPr>
          <p:nvPr>
            <p:ph sz="quarter" idx="1"/>
          </p:nvPr>
        </p:nvSpPr>
        <p:spPr/>
        <p:txBody>
          <a:bodyPr/>
          <a:lstStyle/>
          <a:p>
            <a:r>
              <a:rPr lang="en-US" dirty="0"/>
              <a:t>Ensure approved licenses conform to the Open Source Definition</a:t>
            </a:r>
          </a:p>
          <a:p>
            <a:r>
              <a:rPr lang="en-US" dirty="0"/>
              <a:t>Identify appropriate License Proliferation Category</a:t>
            </a:r>
          </a:p>
          <a:p>
            <a:r>
              <a:rPr lang="en-US" dirty="0" smtClean="0"/>
              <a:t>Avoid duplicate </a:t>
            </a:r>
            <a:r>
              <a:rPr lang="en-US" dirty="0"/>
              <a:t>Licenses</a:t>
            </a:r>
          </a:p>
          <a:p>
            <a:r>
              <a:rPr lang="en-US" dirty="0"/>
              <a:t>Ensure a thorough, transparent and timely review (e.g. within 60 days</a:t>
            </a:r>
            <a:r>
              <a:rPr lang="en-US" dirty="0" smtClean="0"/>
              <a:t>)</a:t>
            </a:r>
            <a:endParaRPr lang="en-US" dirty="0"/>
          </a:p>
          <a:p>
            <a:endParaRPr lang="en-US" dirty="0"/>
          </a:p>
        </p:txBody>
      </p:sp>
    </p:spTree>
    <p:extLst>
      <p:ext uri="{BB962C8B-B14F-4D97-AF65-F5344CB8AC3E}">
        <p14:creationId xmlns:p14="http://schemas.microsoft.com/office/powerpoint/2010/main" val="270531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Licenses According To OSI</a:t>
            </a:r>
            <a:endParaRPr lang="en-US" dirty="0"/>
          </a:p>
        </p:txBody>
      </p:sp>
      <p:sp>
        <p:nvSpPr>
          <p:cNvPr id="3" name="Content Placeholder 2"/>
          <p:cNvSpPr>
            <a:spLocks noGrp="1"/>
          </p:cNvSpPr>
          <p:nvPr>
            <p:ph sz="quarter" idx="1"/>
          </p:nvPr>
        </p:nvSpPr>
        <p:spPr>
          <a:xfrm>
            <a:off x="457200" y="1371600"/>
            <a:ext cx="8153400" cy="5102352"/>
          </a:xfrm>
        </p:spPr>
        <p:txBody>
          <a:bodyPr>
            <a:noAutofit/>
          </a:bodyPr>
          <a:lstStyle/>
          <a:p>
            <a:r>
              <a:rPr lang="en-US" sz="1800" b="1" dirty="0"/>
              <a:t>Licenses that are popular and widely used or with strong </a:t>
            </a:r>
            <a:r>
              <a:rPr lang="en-US" sz="1800" b="1" dirty="0" smtClean="0"/>
              <a:t>communities</a:t>
            </a:r>
          </a:p>
          <a:p>
            <a:pPr lvl="1"/>
            <a:r>
              <a:rPr lang="en-US" sz="1800" dirty="0" smtClean="0"/>
              <a:t>We </a:t>
            </a:r>
            <a:r>
              <a:rPr lang="en-US" sz="1800" dirty="0"/>
              <a:t>used statistics obtained from public sources to determine which licenses are widely used. We believed that there were a few licenses that, while not the most popular, were widely used within their communities and that these also belonged in this </a:t>
            </a:r>
            <a:r>
              <a:rPr lang="en-US" sz="1800" dirty="0" smtClean="0"/>
              <a:t>group.</a:t>
            </a:r>
          </a:p>
          <a:p>
            <a:r>
              <a:rPr lang="en-US" sz="1800" b="1" dirty="0" smtClean="0"/>
              <a:t>Special </a:t>
            </a:r>
            <a:r>
              <a:rPr lang="en-US" sz="1800" b="1" dirty="0"/>
              <a:t>purpose </a:t>
            </a:r>
            <a:r>
              <a:rPr lang="en-US" sz="1800" b="1" dirty="0" smtClean="0"/>
              <a:t>licenses</a:t>
            </a:r>
          </a:p>
          <a:p>
            <a:pPr lvl="1"/>
            <a:r>
              <a:rPr lang="en-US" sz="1800" dirty="0" smtClean="0"/>
              <a:t>Certain </a:t>
            </a:r>
            <a:r>
              <a:rPr lang="en-US" sz="1800" dirty="0"/>
              <a:t>licensors, such as schools and the US government, have specialized concerns, such as specialized rules for government copyrights. Licenses that were identified as meeting a special need were placed in this group</a:t>
            </a:r>
            <a:r>
              <a:rPr lang="en-US" sz="1800" dirty="0" smtClean="0"/>
              <a:t>.</a:t>
            </a:r>
          </a:p>
          <a:p>
            <a:r>
              <a:rPr lang="en-US" sz="1800" b="1" dirty="0" smtClean="0"/>
              <a:t>Licenses </a:t>
            </a:r>
            <a:r>
              <a:rPr lang="en-US" sz="1800" b="1" dirty="0"/>
              <a:t>that are redundant with more popular </a:t>
            </a:r>
            <a:r>
              <a:rPr lang="en-US" sz="1800" b="1" dirty="0" smtClean="0"/>
              <a:t>licenses</a:t>
            </a:r>
          </a:p>
          <a:p>
            <a:pPr lvl="1"/>
            <a:r>
              <a:rPr lang="en-US" sz="1800" dirty="0" smtClean="0"/>
              <a:t>The </a:t>
            </a:r>
            <a:r>
              <a:rPr lang="en-US" sz="1800" dirty="0"/>
              <a:t>committee struggled with this group, but ultimately decided that if we were to attack the license proliferation problem, we had to prune licenses. Thus, licenses that were perceived as completely or partially redundant with existing licenses were placed in </a:t>
            </a:r>
            <a:r>
              <a:rPr lang="en-US" sz="1800" dirty="0" smtClean="0"/>
              <a:t>this group.</a:t>
            </a:r>
            <a:endParaRPr lang="en-US" sz="1800" dirty="0"/>
          </a:p>
        </p:txBody>
      </p:sp>
    </p:spTree>
    <p:extLst>
      <p:ext uri="{BB962C8B-B14F-4D97-AF65-F5344CB8AC3E}">
        <p14:creationId xmlns:p14="http://schemas.microsoft.com/office/powerpoint/2010/main" val="28756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Licenses According To OSI</a:t>
            </a:r>
          </a:p>
        </p:txBody>
      </p:sp>
      <p:sp>
        <p:nvSpPr>
          <p:cNvPr id="3" name="Content Placeholder 2"/>
          <p:cNvSpPr>
            <a:spLocks noGrp="1"/>
          </p:cNvSpPr>
          <p:nvPr>
            <p:ph sz="quarter" idx="1"/>
          </p:nvPr>
        </p:nvSpPr>
        <p:spPr/>
        <p:txBody>
          <a:bodyPr>
            <a:normAutofit/>
          </a:bodyPr>
          <a:lstStyle/>
          <a:p>
            <a:r>
              <a:rPr lang="en-US" b="1" dirty="0" smtClean="0"/>
              <a:t>Non-reusable licenses</a:t>
            </a:r>
          </a:p>
          <a:p>
            <a:pPr lvl="1"/>
            <a:r>
              <a:rPr lang="en-US" dirty="0" smtClean="0"/>
              <a:t>Licenses </a:t>
            </a:r>
            <a:r>
              <a:rPr lang="en-US" dirty="0"/>
              <a:t>in this group are specific to their authors and cannot be reused by others. </a:t>
            </a:r>
            <a:endParaRPr lang="en-US" dirty="0" smtClean="0"/>
          </a:p>
          <a:p>
            <a:r>
              <a:rPr lang="en-US" b="1" dirty="0" smtClean="0"/>
              <a:t>Superseded licenses</a:t>
            </a:r>
          </a:p>
          <a:p>
            <a:pPr lvl="1"/>
            <a:r>
              <a:rPr lang="en-US" dirty="0" smtClean="0"/>
              <a:t>Licenses </a:t>
            </a:r>
            <a:r>
              <a:rPr lang="en-US" dirty="0"/>
              <a:t>in this category have been superseded by newer versions</a:t>
            </a:r>
            <a:r>
              <a:rPr lang="en-US" dirty="0" smtClean="0"/>
              <a:t>.</a:t>
            </a:r>
          </a:p>
          <a:p>
            <a:r>
              <a:rPr lang="en-US" b="1" dirty="0" smtClean="0"/>
              <a:t>Licenses </a:t>
            </a:r>
            <a:r>
              <a:rPr lang="en-US" b="1" dirty="0"/>
              <a:t>that have been voluntarily </a:t>
            </a:r>
            <a:r>
              <a:rPr lang="en-US" b="1" dirty="0" smtClean="0"/>
              <a:t>retired</a:t>
            </a:r>
          </a:p>
          <a:p>
            <a:pPr lvl="1"/>
            <a:r>
              <a:rPr lang="en-US" dirty="0" smtClean="0"/>
              <a:t>No </a:t>
            </a:r>
            <a:r>
              <a:rPr lang="en-US" dirty="0"/>
              <a:t>one should use these licenses going forward, although we assume that licensors may or may not choose to continue to use them</a:t>
            </a:r>
            <a:r>
              <a:rPr lang="en-US" dirty="0" smtClean="0"/>
              <a:t>.</a:t>
            </a:r>
          </a:p>
          <a:p>
            <a:r>
              <a:rPr lang="en-US" b="1" dirty="0" smtClean="0"/>
              <a:t>Other/Miscellaneous licenses</a:t>
            </a:r>
          </a:p>
          <a:p>
            <a:pPr lvl="1"/>
            <a:r>
              <a:rPr lang="en-US" dirty="0" smtClean="0"/>
              <a:t>These </a:t>
            </a:r>
            <a:r>
              <a:rPr lang="en-US" dirty="0"/>
              <a:t>licenses do not fall neatly into any category.</a:t>
            </a:r>
          </a:p>
          <a:p>
            <a:endParaRPr lang="en-US" dirty="0"/>
          </a:p>
        </p:txBody>
      </p:sp>
    </p:spTree>
    <p:extLst>
      <p:ext uri="{BB962C8B-B14F-4D97-AF65-F5344CB8AC3E}">
        <p14:creationId xmlns:p14="http://schemas.microsoft.com/office/powerpoint/2010/main" val="309726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Licenses According To Their Category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Licenses that are popular and widely used or with strong </a:t>
            </a:r>
            <a:r>
              <a:rPr lang="en-US" b="1" dirty="0" smtClean="0"/>
              <a:t>communities</a:t>
            </a:r>
          </a:p>
          <a:p>
            <a:pPr lvl="1"/>
            <a:r>
              <a:rPr lang="en-US" dirty="0"/>
              <a:t>Apache License, 2.0</a:t>
            </a:r>
          </a:p>
          <a:p>
            <a:pPr lvl="1"/>
            <a:r>
              <a:rPr lang="en-US" dirty="0"/>
              <a:t>New BSD license</a:t>
            </a:r>
          </a:p>
          <a:p>
            <a:pPr lvl="1"/>
            <a:r>
              <a:rPr lang="en-US" dirty="0"/>
              <a:t>GNU General Public License </a:t>
            </a:r>
            <a:endParaRPr lang="en-US" dirty="0" smtClean="0"/>
          </a:p>
          <a:p>
            <a:pPr lvl="1"/>
            <a:r>
              <a:rPr lang="en-US" dirty="0" smtClean="0"/>
              <a:t>GNU </a:t>
            </a:r>
            <a:r>
              <a:rPr lang="en-US" dirty="0"/>
              <a:t>Library or "Lesser" General Public License (LGPL version 2)</a:t>
            </a:r>
          </a:p>
          <a:p>
            <a:pPr lvl="1"/>
            <a:r>
              <a:rPr lang="en-US" dirty="0"/>
              <a:t>MIT license</a:t>
            </a:r>
          </a:p>
          <a:p>
            <a:pPr lvl="1"/>
            <a:r>
              <a:rPr lang="en-US" dirty="0"/>
              <a:t>Mozilla Public License 1.1 (MPL)</a:t>
            </a:r>
          </a:p>
          <a:p>
            <a:r>
              <a:rPr lang="en-US" b="1" dirty="0" smtClean="0"/>
              <a:t>Special </a:t>
            </a:r>
            <a:r>
              <a:rPr lang="en-US" b="1" dirty="0"/>
              <a:t>purpose </a:t>
            </a:r>
            <a:r>
              <a:rPr lang="en-US" b="1" dirty="0" smtClean="0"/>
              <a:t>licenses</a:t>
            </a:r>
          </a:p>
          <a:p>
            <a:pPr lvl="1"/>
            <a:r>
              <a:rPr lang="en-US" dirty="0" smtClean="0"/>
              <a:t>Educational License</a:t>
            </a:r>
          </a:p>
          <a:p>
            <a:pPr lvl="1"/>
            <a:r>
              <a:rPr lang="en-US" dirty="0" smtClean="0"/>
              <a:t>License used in NASA </a:t>
            </a:r>
          </a:p>
          <a:p>
            <a:r>
              <a:rPr lang="en-US" b="1" dirty="0" smtClean="0"/>
              <a:t>Superseded licenses</a:t>
            </a:r>
          </a:p>
          <a:p>
            <a:pPr lvl="1"/>
            <a:r>
              <a:rPr lang="en-US" dirty="0" smtClean="0"/>
              <a:t>Apache License, 1.0</a:t>
            </a:r>
          </a:p>
          <a:p>
            <a:pPr lvl="1"/>
            <a:r>
              <a:rPr lang="en-US" dirty="0" smtClean="0"/>
              <a:t>Mozilla Public License, 1.0</a:t>
            </a:r>
          </a:p>
          <a:p>
            <a:pPr lvl="1"/>
            <a:r>
              <a:rPr lang="en-US" dirty="0" smtClean="0"/>
              <a:t>Mozilla Public License, 1.1</a:t>
            </a:r>
          </a:p>
          <a:p>
            <a:endParaRPr lang="en-US" dirty="0"/>
          </a:p>
          <a:p>
            <a:endParaRPr lang="en-US" dirty="0"/>
          </a:p>
        </p:txBody>
      </p:sp>
    </p:spTree>
    <p:extLst>
      <p:ext uri="{BB962C8B-B14F-4D97-AF65-F5344CB8AC3E}">
        <p14:creationId xmlns:p14="http://schemas.microsoft.com/office/powerpoint/2010/main" val="5562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Licenses According To Their Category</a:t>
            </a:r>
          </a:p>
        </p:txBody>
      </p:sp>
      <p:sp>
        <p:nvSpPr>
          <p:cNvPr id="3" name="Content Placeholder 2"/>
          <p:cNvSpPr>
            <a:spLocks noGrp="1"/>
          </p:cNvSpPr>
          <p:nvPr>
            <p:ph sz="quarter" idx="1"/>
          </p:nvPr>
        </p:nvSpPr>
        <p:spPr/>
        <p:txBody>
          <a:bodyPr>
            <a:normAutofit fontScale="92500" lnSpcReduction="10000"/>
          </a:bodyPr>
          <a:lstStyle/>
          <a:p>
            <a:r>
              <a:rPr lang="en-US" b="1" dirty="0"/>
              <a:t>Licenses that are redundant with more popular </a:t>
            </a:r>
            <a:r>
              <a:rPr lang="en-US" b="1" dirty="0" smtClean="0"/>
              <a:t>licenses</a:t>
            </a:r>
          </a:p>
          <a:p>
            <a:pPr lvl="2"/>
            <a:r>
              <a:rPr lang="en-US" dirty="0"/>
              <a:t>Academic Free License (redundant with Apache 2.0)</a:t>
            </a:r>
          </a:p>
          <a:p>
            <a:pPr lvl="2"/>
            <a:r>
              <a:rPr lang="en-US" dirty="0"/>
              <a:t>Attribution Assurance Licenses (redundant with BSD</a:t>
            </a:r>
            <a:r>
              <a:rPr lang="en-US" dirty="0" smtClean="0"/>
              <a:t>)</a:t>
            </a:r>
            <a:endParaRPr lang="en-US" dirty="0"/>
          </a:p>
          <a:p>
            <a:pPr lvl="2"/>
            <a:r>
              <a:rPr lang="en-US" dirty="0" smtClean="0"/>
              <a:t>University </a:t>
            </a:r>
            <a:r>
              <a:rPr lang="en-US" dirty="0"/>
              <a:t>of Illinois/NCSA Open Source License (redundant with BSD)</a:t>
            </a:r>
          </a:p>
          <a:p>
            <a:pPr lvl="2"/>
            <a:r>
              <a:rPr lang="en-US" dirty="0" err="1"/>
              <a:t>X.Net</a:t>
            </a:r>
            <a:r>
              <a:rPr lang="en-US" dirty="0"/>
              <a:t> License (redundant with MIT</a:t>
            </a:r>
            <a:r>
              <a:rPr lang="en-US" dirty="0" smtClean="0"/>
              <a:t>)</a:t>
            </a:r>
            <a:endParaRPr lang="en-US" dirty="0"/>
          </a:p>
          <a:p>
            <a:r>
              <a:rPr lang="en-US" b="1" dirty="0"/>
              <a:t>Non-reusable </a:t>
            </a:r>
            <a:r>
              <a:rPr lang="en-US" b="1" dirty="0" smtClean="0"/>
              <a:t>licenses</a:t>
            </a:r>
          </a:p>
          <a:p>
            <a:pPr lvl="2"/>
            <a:r>
              <a:rPr lang="en-US" dirty="0"/>
              <a:t>Apple Public Source License</a:t>
            </a:r>
          </a:p>
          <a:p>
            <a:pPr lvl="2"/>
            <a:r>
              <a:rPr lang="en-US" dirty="0"/>
              <a:t>IBM Public License</a:t>
            </a:r>
          </a:p>
          <a:p>
            <a:pPr lvl="2"/>
            <a:r>
              <a:rPr lang="en-US" dirty="0"/>
              <a:t>PHP License</a:t>
            </a:r>
          </a:p>
          <a:p>
            <a:pPr lvl="2"/>
            <a:r>
              <a:rPr lang="en-US" dirty="0"/>
              <a:t>Python license</a:t>
            </a:r>
          </a:p>
          <a:p>
            <a:pPr lvl="2"/>
            <a:r>
              <a:rPr lang="en-US" dirty="0"/>
              <a:t>Nokia Open Source </a:t>
            </a:r>
            <a:r>
              <a:rPr lang="en-US" dirty="0" smtClean="0"/>
              <a:t>License</a:t>
            </a:r>
            <a:endParaRPr lang="en-US" dirty="0"/>
          </a:p>
          <a:p>
            <a:r>
              <a:rPr lang="en-US" b="1" dirty="0"/>
              <a:t>Other/Miscellaneous licenses</a:t>
            </a:r>
          </a:p>
          <a:p>
            <a:pPr lvl="2"/>
            <a:r>
              <a:rPr lang="en-US" dirty="0"/>
              <a:t>Adaptive Public License</a:t>
            </a:r>
          </a:p>
          <a:p>
            <a:pPr lvl="2"/>
            <a:r>
              <a:rPr lang="en-US" dirty="0"/>
              <a:t>Artistic License</a:t>
            </a:r>
          </a:p>
          <a:p>
            <a:endParaRPr lang="en-US" dirty="0"/>
          </a:p>
        </p:txBody>
      </p:sp>
    </p:spTree>
    <p:extLst>
      <p:ext uri="{BB962C8B-B14F-4D97-AF65-F5344CB8AC3E}">
        <p14:creationId xmlns:p14="http://schemas.microsoft.com/office/powerpoint/2010/main" val="28241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Does License Proliferation </a:t>
            </a:r>
            <a:r>
              <a:rPr lang="en-US" b="1" dirty="0" smtClean="0"/>
              <a:t>Mean</a:t>
            </a:r>
            <a:r>
              <a:rPr lang="en-US" b="1" dirty="0"/>
              <a:t>?</a:t>
            </a:r>
            <a:br>
              <a:rPr lang="en-US" b="1" dirty="0"/>
            </a:b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r>
              <a:rPr lang="en-US" b="1" dirty="0"/>
              <a:t>License proliferation</a:t>
            </a:r>
            <a:r>
              <a:rPr lang="en-US" dirty="0"/>
              <a:t> refers to the phenomena of an abundance of already existing and the continued creation of new </a:t>
            </a:r>
            <a:r>
              <a:rPr lang="en-US" dirty="0" smtClean="0"/>
              <a:t>software licenses for software packages in the FOSS (Free Open Source Software) ecosystem. </a:t>
            </a:r>
            <a:endParaRPr lang="en-US" dirty="0"/>
          </a:p>
        </p:txBody>
      </p:sp>
    </p:spTree>
    <p:extLst>
      <p:ext uri="{BB962C8B-B14F-4D97-AF65-F5344CB8AC3E}">
        <p14:creationId xmlns:p14="http://schemas.microsoft.com/office/powerpoint/2010/main" val="373757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Submit A License</a:t>
            </a:r>
            <a:endParaRPr lang="en-US" dirty="0"/>
          </a:p>
        </p:txBody>
      </p:sp>
      <p:sp>
        <p:nvSpPr>
          <p:cNvPr id="3" name="Content Placeholder 2"/>
          <p:cNvSpPr>
            <a:spLocks noGrp="1"/>
          </p:cNvSpPr>
          <p:nvPr>
            <p:ph sz="quarter" idx="1"/>
          </p:nvPr>
        </p:nvSpPr>
        <p:spPr/>
        <p:txBody>
          <a:bodyPr>
            <a:normAutofit lnSpcReduction="10000"/>
          </a:bodyPr>
          <a:lstStyle/>
          <a:p>
            <a:r>
              <a:rPr lang="en-US" dirty="0"/>
              <a:t>Submit the license to the Open Definition forum for discussion. </a:t>
            </a:r>
            <a:r>
              <a:rPr lang="en-US" b="1" dirty="0"/>
              <a:t>For a new license, this should occur before the license is finalized, so that you can revise based on the group’s feedback</a:t>
            </a:r>
            <a:r>
              <a:rPr lang="en-US" b="1" dirty="0" smtClean="0"/>
              <a:t>. </a:t>
            </a:r>
          </a:p>
          <a:p>
            <a:r>
              <a:rPr lang="en-US" dirty="0" smtClean="0"/>
              <a:t>To </a:t>
            </a:r>
            <a:r>
              <a:rPr lang="en-US" dirty="0"/>
              <a:t>do this:</a:t>
            </a:r>
          </a:p>
          <a:p>
            <a:r>
              <a:rPr lang="en-US" dirty="0"/>
              <a:t>Sign up to the forum, so that you can participate in the discussion.</a:t>
            </a:r>
          </a:p>
          <a:p>
            <a:r>
              <a:rPr lang="en-US" dirty="0"/>
              <a:t>Send </a:t>
            </a:r>
            <a:r>
              <a:rPr lang="en-US" b="1" dirty="0"/>
              <a:t>all of the following information</a:t>
            </a:r>
            <a:r>
              <a:rPr lang="en-US" dirty="0"/>
              <a:t> to the forum:</a:t>
            </a:r>
          </a:p>
          <a:p>
            <a:pPr lvl="1"/>
            <a:r>
              <a:rPr lang="en-US" dirty="0"/>
              <a:t>Link to the </a:t>
            </a:r>
            <a:r>
              <a:rPr lang="en-US" b="1" dirty="0"/>
              <a:t>full </a:t>
            </a:r>
            <a:r>
              <a:rPr lang="en-US" b="1" dirty="0" smtClean="0"/>
              <a:t>text of </a:t>
            </a:r>
            <a:r>
              <a:rPr lang="en-US" b="1" dirty="0"/>
              <a:t>the license</a:t>
            </a:r>
            <a:r>
              <a:rPr lang="en-US" dirty="0"/>
              <a:t>. If the license is not in English, also provide a translation to </a:t>
            </a:r>
            <a:r>
              <a:rPr lang="en-US" dirty="0" smtClean="0"/>
              <a:t>English.</a:t>
            </a:r>
            <a:endParaRPr lang="en-US" dirty="0"/>
          </a:p>
          <a:p>
            <a:pPr lvl="1"/>
            <a:r>
              <a:rPr lang="en-US" dirty="0"/>
              <a:t>State the rationale for the new license.</a:t>
            </a:r>
          </a:p>
          <a:p>
            <a:endParaRPr lang="en-US" dirty="0"/>
          </a:p>
        </p:txBody>
      </p:sp>
    </p:spTree>
    <p:extLst>
      <p:ext uri="{BB962C8B-B14F-4D97-AF65-F5344CB8AC3E}">
        <p14:creationId xmlns:p14="http://schemas.microsoft.com/office/powerpoint/2010/main" val="1724427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2094</TotalTime>
  <Words>1401</Words>
  <Application>Microsoft Office PowerPoint</Application>
  <PresentationFormat>On-screen Show (4:3)</PresentationFormat>
  <Paragraphs>162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License Review Process, Open Source Community And Development Process</vt:lpstr>
      <vt:lpstr>The License Review Process</vt:lpstr>
      <vt:lpstr>Purpose Of The Process</vt:lpstr>
      <vt:lpstr>Categories Of Licenses According To OSI</vt:lpstr>
      <vt:lpstr>Categories Of Licenses According To OSI</vt:lpstr>
      <vt:lpstr>Examples Of Licenses According To Their Category</vt:lpstr>
      <vt:lpstr>Examples Of Licenses According To Their Category</vt:lpstr>
      <vt:lpstr>What Does License Proliferation Mean? </vt:lpstr>
      <vt:lpstr>How To Submit A License</vt:lpstr>
      <vt:lpstr>How To Submit A License</vt:lpstr>
      <vt:lpstr>How To Submit A License</vt:lpstr>
      <vt:lpstr>Submission Types And Supporting Data</vt:lpstr>
      <vt:lpstr>Submission Types And Supporting Data</vt:lpstr>
      <vt:lpstr>Submission Types And Supporting Data</vt:lpstr>
      <vt:lpstr>What Will Happen</vt:lpstr>
      <vt:lpstr>Open Source Community</vt:lpstr>
      <vt:lpstr>Open Source Community</vt:lpstr>
      <vt:lpstr>Open Source Development Process</vt:lpstr>
      <vt:lpstr>Open Source Software Development Process Model</vt:lpstr>
      <vt:lpstr>PowerPoint Presentation</vt:lpstr>
      <vt:lpstr>Open Source Development Process</vt:lpstr>
      <vt:lpstr>Myth Buster</vt:lpstr>
      <vt:lpstr>Myth Buster </vt:lpstr>
      <vt:lpstr>Brook’s Law: </vt:lpstr>
      <vt:lpstr>Brook’s Law: </vt:lpstr>
      <vt:lpstr>Brook’s Law</vt:lpstr>
      <vt:lpstr>Exceptions and possible solutions </vt:lpstr>
      <vt:lpstr>Exceptions and possible solutions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 Anwarul</dc:creator>
  <cp:lastModifiedBy>Shahina Anwarul</cp:lastModifiedBy>
  <cp:revision>49</cp:revision>
  <dcterms:created xsi:type="dcterms:W3CDTF">2016-09-26T08:37:52Z</dcterms:created>
  <dcterms:modified xsi:type="dcterms:W3CDTF">2016-10-17T07:48:58Z</dcterms:modified>
</cp:coreProperties>
</file>