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67" r:id="rId3"/>
    <p:sldId id="257" r:id="rId4"/>
    <p:sldId id="270" r:id="rId5"/>
    <p:sldId id="258" r:id="rId6"/>
    <p:sldId id="259" r:id="rId7"/>
    <p:sldId id="260" r:id="rId8"/>
    <p:sldId id="261" r:id="rId9"/>
    <p:sldId id="268" r:id="rId10"/>
    <p:sldId id="269" r:id="rId11"/>
    <p:sldId id="262" r:id="rId12"/>
    <p:sldId id="263" r:id="rId13"/>
    <p:sldId id="264" r:id="rId14"/>
    <p:sldId id="265" r:id="rId15"/>
    <p:sldId id="2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C2E005-58D1-40D4-82A0-86C18EEB46A6}" type="datetimeFigureOut">
              <a:rPr lang="en-US" smtClean="0"/>
              <a:t>9/14/2016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1FC00B-29F7-46FA-A040-D8D7CE0BADC5}" type="slidenum">
              <a:rPr lang="en-US" smtClean="0"/>
              <a:t>‹#›</a:t>
            </a:fld>
            <a:endParaRPr lang="en-US"/>
          </a:p>
        </p:txBody>
      </p:sp>
    </p:spTree>
    <p:extLst>
      <p:ext uri="{BB962C8B-B14F-4D97-AF65-F5344CB8AC3E}">
        <p14:creationId xmlns:p14="http://schemas.microsoft.com/office/powerpoint/2010/main" val="419647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1FC00B-29F7-46FA-A040-D8D7CE0BADC5}" type="slidenum">
              <a:rPr lang="en-US" smtClean="0"/>
              <a:t>8</a:t>
            </a:fld>
            <a:endParaRPr lang="en-US"/>
          </a:p>
        </p:txBody>
      </p:sp>
    </p:spTree>
    <p:extLst>
      <p:ext uri="{BB962C8B-B14F-4D97-AF65-F5344CB8AC3E}">
        <p14:creationId xmlns:p14="http://schemas.microsoft.com/office/powerpoint/2010/main" val="357575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B3A550-450A-4C41-9C75-B5B3BD8BFEC7}"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1541872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solidFill>
                  <a:srgbClr val="F96A1B"/>
                </a:solidFill>
              </a:rPr>
              <a:pPr/>
              <a:t>9/14/2016</a:t>
            </a:fld>
            <a:endParaRPr lang="en-US">
              <a:solidFill>
                <a:srgbClr val="F96A1B"/>
              </a:solidFill>
            </a:endParaRPr>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solidFill>
                <a:srgbClr val="F96A1B"/>
              </a:solidFill>
            </a:endParaRP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solidFill>
                  <a:srgbClr val="FFFFFF"/>
                </a:solidFill>
              </a:rPr>
              <a:pPr/>
              <a:t>‹#›</a:t>
            </a:fld>
            <a:endParaRPr lang="en-US"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srgbClr val="F96A1B"/>
                </a:solidFill>
              </a:rPr>
              <a:pPr/>
              <a:t>9/14/2016</a:t>
            </a:fld>
            <a:endParaRPr lang="en-US">
              <a:solidFill>
                <a:srgbClr val="F96A1B"/>
              </a:solidFill>
            </a:endParaRPr>
          </a:p>
        </p:txBody>
      </p:sp>
      <p:sp>
        <p:nvSpPr>
          <p:cNvPr id="5" name="Footer Placeholder 4"/>
          <p:cNvSpPr>
            <a:spLocks noGrp="1"/>
          </p:cNvSpPr>
          <p:nvPr>
            <p:ph type="ftr" sz="quarter" idx="11"/>
          </p:nvPr>
        </p:nvSpPr>
        <p:spPr/>
        <p:txBody>
          <a:bodyPr/>
          <a:lstStyle/>
          <a:p>
            <a:endParaRPr lang="en-US">
              <a:solidFill>
                <a:srgbClr val="F96A1B"/>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srgbClr val="F96A1B"/>
                </a:solidFill>
              </a:rPr>
              <a:pPr/>
              <a:t>9/14/2016</a:t>
            </a:fld>
            <a:endParaRPr lang="en-US">
              <a:solidFill>
                <a:srgbClr val="F96A1B"/>
              </a:solidFill>
            </a:endParaRPr>
          </a:p>
        </p:txBody>
      </p:sp>
      <p:sp>
        <p:nvSpPr>
          <p:cNvPr id="5" name="Footer Placeholder 4"/>
          <p:cNvSpPr>
            <a:spLocks noGrp="1"/>
          </p:cNvSpPr>
          <p:nvPr>
            <p:ph type="ftr" sz="quarter" idx="11"/>
          </p:nvPr>
        </p:nvSpPr>
        <p:spPr/>
        <p:txBody>
          <a:bodyPr/>
          <a:lstStyle/>
          <a:p>
            <a:endParaRPr lang="en-US">
              <a:solidFill>
                <a:srgbClr val="F96A1B"/>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solidFill>
                  <a:srgbClr val="F96A1B"/>
                </a:solidFill>
              </a:rPr>
              <a:pPr/>
              <a:t>9/14/2016</a:t>
            </a:fld>
            <a:endParaRPr lang="en-US">
              <a:solidFill>
                <a:srgbClr val="F96A1B"/>
              </a:solidFill>
            </a:endParaRPr>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solidFill>
                <a:srgbClr val="F96A1B"/>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solidFill>
                  <a:srgbClr val="F96A1B"/>
                </a:solidFill>
              </a:rPr>
              <a:pPr/>
              <a:t>9/14/2016</a:t>
            </a:fld>
            <a:endParaRPr lang="en-US">
              <a:solidFill>
                <a:srgbClr val="F96A1B"/>
              </a:solidFill>
            </a:endParaRPr>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solidFill>
                <a:srgbClr val="F96A1B"/>
              </a:solidFill>
            </a:endParaRP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srgbClr val="F96A1B"/>
                </a:solidFill>
              </a:rPr>
              <a:pPr/>
              <a:t>9/14/2016</a:t>
            </a:fld>
            <a:endParaRPr lang="en-US">
              <a:solidFill>
                <a:srgbClr val="F96A1B"/>
              </a:solidFill>
            </a:endParaRPr>
          </a:p>
        </p:txBody>
      </p:sp>
      <p:sp>
        <p:nvSpPr>
          <p:cNvPr id="6" name="Footer Placeholder 5"/>
          <p:cNvSpPr>
            <a:spLocks noGrp="1"/>
          </p:cNvSpPr>
          <p:nvPr>
            <p:ph type="ftr" sz="quarter" idx="11"/>
          </p:nvPr>
        </p:nvSpPr>
        <p:spPr/>
        <p:txBody>
          <a:bodyPr/>
          <a:lstStyle/>
          <a:p>
            <a:endParaRPr lang="en-US">
              <a:solidFill>
                <a:srgbClr val="F96A1B"/>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srgbClr val="F96A1B"/>
                </a:solidFill>
              </a:rPr>
              <a:pPr/>
              <a:t>9/14/2016</a:t>
            </a:fld>
            <a:endParaRPr lang="en-US">
              <a:solidFill>
                <a:srgbClr val="F96A1B"/>
              </a:solidFill>
            </a:endParaRPr>
          </a:p>
        </p:txBody>
      </p:sp>
      <p:sp>
        <p:nvSpPr>
          <p:cNvPr id="8" name="Footer Placeholder 7"/>
          <p:cNvSpPr>
            <a:spLocks noGrp="1"/>
          </p:cNvSpPr>
          <p:nvPr>
            <p:ph type="ftr" sz="quarter" idx="11"/>
          </p:nvPr>
        </p:nvSpPr>
        <p:spPr/>
        <p:txBody>
          <a:bodyPr/>
          <a:lstStyle/>
          <a:p>
            <a:endParaRPr lang="en-US">
              <a:solidFill>
                <a:srgbClr val="F96A1B"/>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solidFill>
                  <a:srgbClr val="F96A1B"/>
                </a:solidFill>
              </a:rPr>
              <a:pPr/>
              <a:t>9/14/2016</a:t>
            </a:fld>
            <a:endParaRPr lang="en-US">
              <a:solidFill>
                <a:srgbClr val="F96A1B"/>
              </a:solidFill>
            </a:endParaRPr>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solidFill>
                <a:srgbClr val="F96A1B"/>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srgbClr val="F96A1B"/>
                </a:solidFill>
              </a:rPr>
              <a:pPr/>
              <a:t>9/14/2016</a:t>
            </a:fld>
            <a:endParaRPr lang="en-US">
              <a:solidFill>
                <a:srgbClr val="F96A1B"/>
              </a:solidFill>
            </a:endParaRPr>
          </a:p>
        </p:txBody>
      </p:sp>
      <p:sp>
        <p:nvSpPr>
          <p:cNvPr id="3" name="Footer Placeholder 2"/>
          <p:cNvSpPr>
            <a:spLocks noGrp="1"/>
          </p:cNvSpPr>
          <p:nvPr>
            <p:ph type="ftr" sz="quarter" idx="11"/>
          </p:nvPr>
        </p:nvSpPr>
        <p:spPr/>
        <p:txBody>
          <a:bodyPr/>
          <a:lstStyle/>
          <a:p>
            <a:endParaRPr lang="en-US">
              <a:solidFill>
                <a:srgbClr val="F96A1B"/>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solidFill>
                  <a:srgbClr val="F96A1B"/>
                </a:solidFill>
              </a:rPr>
              <a:pPr/>
              <a:t>9/14/2016</a:t>
            </a:fld>
            <a:endParaRPr lang="en-US">
              <a:solidFill>
                <a:srgbClr val="F96A1B"/>
              </a:solidFill>
            </a:endParaRPr>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solidFill>
                <a:srgbClr val="F96A1B"/>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solidFill>
                  <a:srgbClr val="F96A1B"/>
                </a:solidFill>
              </a:rPr>
              <a:pPr/>
              <a:t>9/14/2016</a:t>
            </a:fld>
            <a:endParaRPr lang="en-US">
              <a:solidFill>
                <a:srgbClr val="F96A1B"/>
              </a:solidFill>
            </a:endParaRPr>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solidFill>
                <a:srgbClr val="F96A1B"/>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F48883FC-44E9-418C-A0CC-D23F7ADC37D5}" type="datetimeFigureOut">
              <a:rPr lang="en-US" smtClean="0"/>
              <a:t>9/14/2016</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B329329-667E-49B0-9991-09E75FEA059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295400"/>
            <a:ext cx="6172200" cy="2590800"/>
          </a:xfrm>
        </p:spPr>
        <p:txBody>
          <a:bodyPr>
            <a:normAutofit fontScale="90000"/>
          </a:bodyPr>
          <a:lstStyle/>
          <a:p>
            <a:r>
              <a:rPr lang="en-US" sz="4400" dirty="0" smtClean="0"/>
              <a:t>Open Source Initiative, Open Source Definition,</a:t>
            </a:r>
            <a:br>
              <a:rPr lang="en-US" sz="4400" dirty="0" smtClean="0"/>
            </a:br>
            <a:r>
              <a:rPr lang="en-US" sz="4400" dirty="0" smtClean="0"/>
              <a:t>Free Software Foundation</a:t>
            </a:r>
            <a:endParaRPr lang="en-US" sz="4400" dirty="0"/>
          </a:p>
        </p:txBody>
      </p:sp>
      <p:sp>
        <p:nvSpPr>
          <p:cNvPr id="3" name="Subtitle 2"/>
          <p:cNvSpPr>
            <a:spLocks noGrp="1"/>
          </p:cNvSpPr>
          <p:nvPr>
            <p:ph type="subTitle" idx="1"/>
          </p:nvPr>
        </p:nvSpPr>
        <p:spPr/>
        <p:txBody>
          <a:bodyPr/>
          <a:lstStyle/>
          <a:p>
            <a:r>
              <a:rPr lang="en-US" dirty="0" smtClean="0"/>
              <a:t>Shahina Anwarul</a:t>
            </a:r>
          </a:p>
          <a:p>
            <a:r>
              <a:rPr lang="en-US" dirty="0" smtClean="0"/>
              <a:t>sanwarul@ddn.upes.ac.in</a:t>
            </a:r>
            <a:endParaRPr lang="en-US" dirty="0"/>
          </a:p>
        </p:txBody>
      </p:sp>
    </p:spTree>
    <p:extLst>
      <p:ext uri="{BB962C8B-B14F-4D97-AF65-F5344CB8AC3E}">
        <p14:creationId xmlns:p14="http://schemas.microsoft.com/office/powerpoint/2010/main" val="3010664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 Software Definition</a:t>
            </a:r>
            <a:endParaRPr lang="en-US" dirty="0"/>
          </a:p>
        </p:txBody>
      </p:sp>
      <p:sp>
        <p:nvSpPr>
          <p:cNvPr id="3" name="Content Placeholder 2"/>
          <p:cNvSpPr>
            <a:spLocks noGrp="1"/>
          </p:cNvSpPr>
          <p:nvPr>
            <p:ph sz="quarter" idx="1"/>
          </p:nvPr>
        </p:nvSpPr>
        <p:spPr/>
        <p:txBody>
          <a:bodyPr>
            <a:normAutofit/>
          </a:bodyPr>
          <a:lstStyle/>
          <a:p>
            <a:r>
              <a:rPr lang="en-US" dirty="0"/>
              <a:t>Stallman specified four </a:t>
            </a:r>
            <a:r>
              <a:rPr lang="en-US" dirty="0" smtClean="0"/>
              <a:t>freedoms: </a:t>
            </a:r>
            <a:r>
              <a:rPr lang="en-US" dirty="0"/>
              <a:t> </a:t>
            </a:r>
          </a:p>
          <a:p>
            <a:r>
              <a:rPr lang="en-US" u="sng" dirty="0" smtClean="0"/>
              <a:t>Freedom 0</a:t>
            </a:r>
            <a:r>
              <a:rPr lang="en-US" dirty="0" smtClean="0"/>
              <a:t>: To </a:t>
            </a:r>
            <a:r>
              <a:rPr lang="en-US" dirty="0"/>
              <a:t>use program for any </a:t>
            </a:r>
            <a:r>
              <a:rPr lang="en-US" dirty="0" smtClean="0"/>
              <a:t>purpose.</a:t>
            </a:r>
            <a:endParaRPr lang="en-US" dirty="0"/>
          </a:p>
          <a:p>
            <a:r>
              <a:rPr lang="en-US" u="sng" dirty="0" smtClean="0"/>
              <a:t>Freedom 1:</a:t>
            </a:r>
            <a:r>
              <a:rPr lang="en-US" dirty="0" smtClean="0"/>
              <a:t> To </a:t>
            </a:r>
            <a:r>
              <a:rPr lang="en-US" dirty="0"/>
              <a:t>study how the program works and to modify it to suit your </a:t>
            </a:r>
            <a:r>
              <a:rPr lang="en-US" dirty="0" smtClean="0"/>
              <a:t>needs.</a:t>
            </a:r>
            <a:endParaRPr lang="en-US" dirty="0"/>
          </a:p>
          <a:p>
            <a:r>
              <a:rPr lang="en-US" u="sng" dirty="0" smtClean="0"/>
              <a:t>Freedom 2:</a:t>
            </a:r>
            <a:r>
              <a:rPr lang="en-US" dirty="0" smtClean="0"/>
              <a:t> To </a:t>
            </a:r>
            <a:r>
              <a:rPr lang="en-US" dirty="0"/>
              <a:t>redistribute </a:t>
            </a:r>
            <a:r>
              <a:rPr lang="en-US" dirty="0" smtClean="0"/>
              <a:t>copies.</a:t>
            </a:r>
            <a:endParaRPr lang="en-US" dirty="0"/>
          </a:p>
          <a:p>
            <a:r>
              <a:rPr lang="en-US" u="sng" dirty="0" smtClean="0"/>
              <a:t>Freedom 3:</a:t>
            </a:r>
            <a:r>
              <a:rPr lang="en-US" dirty="0" smtClean="0"/>
              <a:t> To </a:t>
            </a:r>
            <a:r>
              <a:rPr lang="en-US" dirty="0"/>
              <a:t>change and improve the program and to redistribute modified versions </a:t>
            </a:r>
            <a:r>
              <a:rPr lang="en-US" dirty="0" smtClean="0"/>
              <a:t>of </a:t>
            </a:r>
            <a:r>
              <a:rPr lang="en-US" dirty="0"/>
              <a:t>the program to the public so others can benefit from your </a:t>
            </a:r>
            <a:r>
              <a:rPr lang="en-US" dirty="0" smtClean="0"/>
              <a:t>improvements</a:t>
            </a:r>
            <a:r>
              <a:rPr lang="en-US" dirty="0"/>
              <a:t>.</a:t>
            </a:r>
          </a:p>
          <a:p>
            <a:endParaRPr lang="en-US" dirty="0"/>
          </a:p>
        </p:txBody>
      </p:sp>
    </p:spTree>
    <p:extLst>
      <p:ext uri="{BB962C8B-B14F-4D97-AF65-F5344CB8AC3E}">
        <p14:creationId xmlns:p14="http://schemas.microsoft.com/office/powerpoint/2010/main" val="15502777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8229600" cy="685800"/>
          </a:xfrm>
        </p:spPr>
        <p:txBody>
          <a:bodyPr/>
          <a:lstStyle/>
          <a:p>
            <a:r>
              <a:rPr lang="en-US" dirty="0" smtClean="0">
                <a:solidFill>
                  <a:schemeClr val="tx1">
                    <a:lumMod val="75000"/>
                    <a:lumOff val="25000"/>
                  </a:schemeClr>
                </a:solidFill>
              </a:rPr>
              <a:t>Free Software Foundation (FSF)</a:t>
            </a:r>
            <a:endParaRPr lang="en-US" dirty="0">
              <a:solidFill>
                <a:schemeClr val="tx1">
                  <a:lumMod val="75000"/>
                  <a:lumOff val="25000"/>
                </a:schemeClr>
              </a:solidFill>
            </a:endParaRPr>
          </a:p>
        </p:txBody>
      </p:sp>
      <p:sp>
        <p:nvSpPr>
          <p:cNvPr id="2" name="Content Placeholder 1"/>
          <p:cNvSpPr>
            <a:spLocks noGrp="1"/>
          </p:cNvSpPr>
          <p:nvPr>
            <p:ph sz="quarter" idx="1"/>
          </p:nvPr>
        </p:nvSpPr>
        <p:spPr>
          <a:xfrm>
            <a:off x="457200" y="1481328"/>
            <a:ext cx="8229600" cy="5224272"/>
          </a:xfrm>
        </p:spPr>
        <p:txBody>
          <a:bodyPr>
            <a:normAutofit lnSpcReduction="10000"/>
          </a:bodyPr>
          <a:lstStyle/>
          <a:p>
            <a:pPr algn="just"/>
            <a:r>
              <a:rPr lang="en-US" b="1" dirty="0">
                <a:solidFill>
                  <a:schemeClr val="accent3">
                    <a:lumMod val="75000"/>
                  </a:schemeClr>
                </a:solidFill>
              </a:rPr>
              <a:t>N</a:t>
            </a:r>
            <a:r>
              <a:rPr lang="en-US" b="1" dirty="0" smtClean="0">
                <a:solidFill>
                  <a:schemeClr val="accent3">
                    <a:lumMod val="75000"/>
                  </a:schemeClr>
                </a:solidFill>
              </a:rPr>
              <a:t>on-profitable</a:t>
            </a:r>
            <a:r>
              <a:rPr lang="en-US" dirty="0" smtClean="0">
                <a:solidFill>
                  <a:schemeClr val="accent3">
                    <a:lumMod val="75000"/>
                  </a:schemeClr>
                </a:solidFill>
              </a:rPr>
              <a:t> </a:t>
            </a:r>
            <a:r>
              <a:rPr lang="en-US" dirty="0"/>
              <a:t>organization founded in </a:t>
            </a:r>
            <a:r>
              <a:rPr lang="en-US" b="1" dirty="0">
                <a:solidFill>
                  <a:schemeClr val="accent3">
                    <a:lumMod val="75000"/>
                  </a:schemeClr>
                </a:solidFill>
              </a:rPr>
              <a:t>1985 by Richard Stallman. </a:t>
            </a:r>
            <a:endParaRPr lang="en-US" b="1" dirty="0" smtClean="0">
              <a:solidFill>
                <a:schemeClr val="accent3">
                  <a:lumMod val="75000"/>
                </a:schemeClr>
              </a:solidFill>
            </a:endParaRPr>
          </a:p>
          <a:p>
            <a:pPr algn="just"/>
            <a:endParaRPr lang="en-US" b="1" dirty="0" smtClean="0">
              <a:solidFill>
                <a:schemeClr val="accent3">
                  <a:lumMod val="75000"/>
                </a:schemeClr>
              </a:solidFill>
            </a:endParaRPr>
          </a:p>
          <a:p>
            <a:pPr algn="just"/>
            <a:r>
              <a:rPr lang="en-US" dirty="0" smtClean="0"/>
              <a:t>The </a:t>
            </a:r>
            <a:r>
              <a:rPr lang="en-US" dirty="0"/>
              <a:t>primary motive is to promote </a:t>
            </a:r>
            <a:r>
              <a:rPr lang="en-US" b="1" dirty="0">
                <a:solidFill>
                  <a:schemeClr val="accent3">
                    <a:lumMod val="75000"/>
                  </a:schemeClr>
                </a:solidFill>
              </a:rPr>
              <a:t>freedom to use, modify and distribute software. </a:t>
            </a:r>
            <a:endParaRPr lang="en-US" b="1" dirty="0" smtClean="0">
              <a:solidFill>
                <a:schemeClr val="accent3">
                  <a:lumMod val="75000"/>
                </a:schemeClr>
              </a:solidFill>
            </a:endParaRPr>
          </a:p>
          <a:p>
            <a:pPr algn="just"/>
            <a:endParaRPr lang="en-US" b="1" dirty="0" smtClean="0">
              <a:solidFill>
                <a:schemeClr val="accent3">
                  <a:lumMod val="75000"/>
                </a:schemeClr>
              </a:solidFill>
            </a:endParaRPr>
          </a:p>
          <a:p>
            <a:pPr algn="just"/>
            <a:r>
              <a:rPr lang="en-US" dirty="0" smtClean="0"/>
              <a:t>FSF </a:t>
            </a:r>
            <a:r>
              <a:rPr lang="en-US" dirty="0"/>
              <a:t>management consist of, </a:t>
            </a:r>
            <a:r>
              <a:rPr lang="en-US" b="1" dirty="0">
                <a:solidFill>
                  <a:schemeClr val="accent3">
                    <a:lumMod val="75000"/>
                  </a:schemeClr>
                </a:solidFill>
              </a:rPr>
              <a:t>Richard Stallman as President, John Sullivan, Executive Director and Ward </a:t>
            </a:r>
            <a:r>
              <a:rPr lang="en-US" b="1" dirty="0" err="1">
                <a:solidFill>
                  <a:schemeClr val="accent3">
                    <a:lumMod val="75000"/>
                  </a:schemeClr>
                </a:solidFill>
              </a:rPr>
              <a:t>Vandewege</a:t>
            </a:r>
            <a:r>
              <a:rPr lang="en-US" b="1" dirty="0">
                <a:solidFill>
                  <a:schemeClr val="accent3">
                    <a:lumMod val="75000"/>
                  </a:schemeClr>
                </a:solidFill>
              </a:rPr>
              <a:t>, Chief </a:t>
            </a:r>
            <a:r>
              <a:rPr lang="en-US" b="1" dirty="0" smtClean="0">
                <a:solidFill>
                  <a:schemeClr val="accent3">
                    <a:lumMod val="75000"/>
                  </a:schemeClr>
                </a:solidFill>
              </a:rPr>
              <a:t>Technology Officer</a:t>
            </a:r>
            <a:r>
              <a:rPr lang="en-US" dirty="0" smtClean="0">
                <a:solidFill>
                  <a:schemeClr val="accent3">
                    <a:lumMod val="75000"/>
                  </a:schemeClr>
                </a:solidFill>
              </a:rPr>
              <a:t>.</a:t>
            </a:r>
          </a:p>
          <a:p>
            <a:pPr algn="just"/>
            <a:endParaRPr lang="en-US" dirty="0" smtClean="0">
              <a:solidFill>
                <a:schemeClr val="accent3">
                  <a:lumMod val="75000"/>
                </a:schemeClr>
              </a:solidFill>
            </a:endParaRPr>
          </a:p>
          <a:p>
            <a:pPr algn="just"/>
            <a:r>
              <a:rPr lang="en-US" dirty="0" smtClean="0"/>
              <a:t>FSF </a:t>
            </a:r>
            <a:r>
              <a:rPr lang="en-US" dirty="0"/>
              <a:t>has over 3,000 active members in 48 countries, representing a diverse membership of computer users, artists, software engineers, hackers</a:t>
            </a:r>
            <a:r>
              <a:rPr lang="en-US" dirty="0" smtClean="0"/>
              <a:t>, and students.</a:t>
            </a:r>
            <a:endParaRPr lang="en-US" dirty="0"/>
          </a:p>
          <a:p>
            <a:pPr algn="just"/>
            <a:endParaRPr lang="en-US" dirty="0"/>
          </a:p>
        </p:txBody>
      </p:sp>
      <p:pic>
        <p:nvPicPr>
          <p:cNvPr id="1026" name="Picture 2" descr="C:\Users\sanwarul\Desktop\FS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48490"/>
            <a:ext cx="3733800" cy="484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3750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81000"/>
            <a:ext cx="8229600" cy="838200"/>
          </a:xfrm>
        </p:spPr>
        <p:txBody>
          <a:bodyPr/>
          <a:lstStyle/>
          <a:p>
            <a:r>
              <a:rPr lang="en-US" dirty="0" smtClean="0">
                <a:solidFill>
                  <a:schemeClr val="tx1">
                    <a:lumMod val="75000"/>
                    <a:lumOff val="25000"/>
                  </a:schemeClr>
                </a:solidFill>
              </a:rPr>
              <a:t>FSF Contd...</a:t>
            </a:r>
            <a:endParaRPr lang="en-US" dirty="0">
              <a:solidFill>
                <a:schemeClr val="tx1">
                  <a:lumMod val="75000"/>
                  <a:lumOff val="25000"/>
                </a:schemeClr>
              </a:solidFill>
            </a:endParaRPr>
          </a:p>
        </p:txBody>
      </p:sp>
      <p:sp>
        <p:nvSpPr>
          <p:cNvPr id="2" name="Content Placeholder 1"/>
          <p:cNvSpPr>
            <a:spLocks noGrp="1"/>
          </p:cNvSpPr>
          <p:nvPr>
            <p:ph sz="quarter" idx="1"/>
          </p:nvPr>
        </p:nvSpPr>
        <p:spPr>
          <a:xfrm>
            <a:off x="457200" y="1481328"/>
            <a:ext cx="8229600" cy="5148072"/>
          </a:xfrm>
        </p:spPr>
        <p:txBody>
          <a:bodyPr>
            <a:normAutofit/>
          </a:bodyPr>
          <a:lstStyle/>
          <a:p>
            <a:pPr algn="just"/>
            <a:r>
              <a:rPr lang="en-US" dirty="0"/>
              <a:t>The FSF sponsors the </a:t>
            </a:r>
            <a:r>
              <a:rPr lang="en-US" b="1" dirty="0">
                <a:solidFill>
                  <a:schemeClr val="accent3">
                    <a:lumMod val="75000"/>
                  </a:schemeClr>
                </a:solidFill>
              </a:rPr>
              <a:t>GNU project. </a:t>
            </a:r>
            <a:endParaRPr lang="en-US" dirty="0" smtClean="0"/>
          </a:p>
          <a:p>
            <a:pPr algn="just"/>
            <a:r>
              <a:rPr lang="en-US" dirty="0" smtClean="0"/>
              <a:t>In </a:t>
            </a:r>
            <a:r>
              <a:rPr lang="en-US" dirty="0"/>
              <a:t>particular, FSF promotes the GNU operating system, used widely today in its GNU/Linux variant, based on the Linux kernel developed by Linus Torvalds. These systems are often mistakenly called just `Linux'; calling them `GNU/Linux' corrects this confusion</a:t>
            </a:r>
            <a:r>
              <a:rPr lang="en-US" dirty="0" smtClean="0"/>
              <a:t>.</a:t>
            </a:r>
          </a:p>
          <a:p>
            <a:pPr algn="just"/>
            <a:r>
              <a:rPr lang="en-US" dirty="0" smtClean="0"/>
              <a:t>They </a:t>
            </a:r>
            <a:r>
              <a:rPr lang="en-US" dirty="0"/>
              <a:t>work around </a:t>
            </a:r>
            <a:r>
              <a:rPr lang="en-US" b="1" dirty="0">
                <a:solidFill>
                  <a:schemeClr val="accent3">
                    <a:lumMod val="75000"/>
                  </a:schemeClr>
                </a:solidFill>
              </a:rPr>
              <a:t>GNU GPL and free software </a:t>
            </a:r>
            <a:r>
              <a:rPr lang="en-US" b="1" dirty="0" smtClean="0">
                <a:solidFill>
                  <a:schemeClr val="accent3">
                    <a:lumMod val="75000"/>
                  </a:schemeClr>
                </a:solidFill>
              </a:rPr>
              <a:t>licensing</a:t>
            </a:r>
            <a:r>
              <a:rPr lang="en-US" dirty="0" smtClean="0"/>
              <a:t>.</a:t>
            </a:r>
          </a:p>
          <a:p>
            <a:pPr algn="just"/>
            <a:r>
              <a:rPr lang="en-US" dirty="0" smtClean="0"/>
              <a:t>The </a:t>
            </a:r>
            <a:r>
              <a:rPr lang="en-US" dirty="0"/>
              <a:t>FSF publishes the GNU General Public License (GNU GPL), widely used free software license. </a:t>
            </a:r>
            <a:endParaRPr lang="en-US" dirty="0" smtClean="0"/>
          </a:p>
          <a:p>
            <a:pPr algn="just"/>
            <a:r>
              <a:rPr lang="en-US" dirty="0" smtClean="0"/>
              <a:t>FSF </a:t>
            </a:r>
            <a:r>
              <a:rPr lang="en-US" dirty="0"/>
              <a:t>is </a:t>
            </a:r>
            <a:r>
              <a:rPr lang="en-US" b="1" dirty="0">
                <a:solidFill>
                  <a:schemeClr val="accent3">
                    <a:lumMod val="75000"/>
                  </a:schemeClr>
                </a:solidFill>
              </a:rPr>
              <a:t>copy-left based movement. </a:t>
            </a:r>
          </a:p>
        </p:txBody>
      </p:sp>
    </p:spTree>
    <p:extLst>
      <p:ext uri="{BB962C8B-B14F-4D97-AF65-F5344CB8AC3E}">
        <p14:creationId xmlns:p14="http://schemas.microsoft.com/office/powerpoint/2010/main" val="2304879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0"/>
            <a:ext cx="8229600" cy="1066800"/>
          </a:xfrm>
        </p:spPr>
        <p:txBody>
          <a:bodyPr>
            <a:normAutofit/>
          </a:bodyPr>
          <a:lstStyle/>
          <a:p>
            <a:r>
              <a:rPr lang="en-US" dirty="0">
                <a:solidFill>
                  <a:schemeClr val="tx1">
                    <a:lumMod val="75000"/>
                    <a:lumOff val="25000"/>
                  </a:schemeClr>
                </a:solidFill>
                <a:effectLst/>
              </a:rPr>
              <a:t>Free Software Foundation of India</a:t>
            </a:r>
            <a:br>
              <a:rPr lang="en-US" dirty="0">
                <a:solidFill>
                  <a:schemeClr val="tx1">
                    <a:lumMod val="75000"/>
                    <a:lumOff val="25000"/>
                  </a:schemeClr>
                </a:solidFill>
                <a:effectLst/>
              </a:rPr>
            </a:br>
            <a:endParaRPr lang="en-US" dirty="0">
              <a:solidFill>
                <a:schemeClr val="tx1">
                  <a:lumMod val="75000"/>
                  <a:lumOff val="25000"/>
                </a:schemeClr>
              </a:solidFill>
            </a:endParaRPr>
          </a:p>
        </p:txBody>
      </p:sp>
      <p:sp>
        <p:nvSpPr>
          <p:cNvPr id="2" name="Content Placeholder 1"/>
          <p:cNvSpPr>
            <a:spLocks noGrp="1"/>
          </p:cNvSpPr>
          <p:nvPr>
            <p:ph sz="quarter" idx="1"/>
          </p:nvPr>
        </p:nvSpPr>
        <p:spPr/>
        <p:txBody>
          <a:bodyPr/>
          <a:lstStyle/>
          <a:p>
            <a:r>
              <a:rPr lang="en-US" dirty="0" smtClean="0"/>
              <a:t>It is </a:t>
            </a:r>
            <a:r>
              <a:rPr lang="en-US" dirty="0"/>
              <a:t>an </a:t>
            </a:r>
            <a:r>
              <a:rPr lang="en-US" b="1" dirty="0">
                <a:solidFill>
                  <a:schemeClr val="accent3">
                    <a:lumMod val="75000"/>
                  </a:schemeClr>
                </a:solidFill>
              </a:rPr>
              <a:t>Indian sister organization</a:t>
            </a:r>
            <a:r>
              <a:rPr lang="en-US" dirty="0"/>
              <a:t> to the US-based Free Software Foundation. </a:t>
            </a:r>
            <a:endParaRPr lang="en-US" dirty="0" smtClean="0"/>
          </a:p>
          <a:p>
            <a:endParaRPr lang="en-US" dirty="0" smtClean="0"/>
          </a:p>
          <a:p>
            <a:r>
              <a:rPr lang="en-US" dirty="0" smtClean="0"/>
              <a:t>FSFI </a:t>
            </a:r>
            <a:r>
              <a:rPr lang="en-US" dirty="0"/>
              <a:t>was founded in </a:t>
            </a:r>
            <a:r>
              <a:rPr lang="en-US" b="1" dirty="0">
                <a:solidFill>
                  <a:schemeClr val="accent3">
                    <a:lumMod val="75000"/>
                  </a:schemeClr>
                </a:solidFill>
              </a:rPr>
              <a:t>Thiruvananthapuram</a:t>
            </a:r>
            <a:r>
              <a:rPr lang="en-US" dirty="0"/>
              <a:t>, Kerala in 2001. </a:t>
            </a:r>
            <a:endParaRPr lang="en-US" dirty="0" smtClean="0"/>
          </a:p>
          <a:p>
            <a:endParaRPr lang="en-US" dirty="0"/>
          </a:p>
          <a:p>
            <a:r>
              <a:rPr lang="en-US" dirty="0" smtClean="0"/>
              <a:t>They </a:t>
            </a:r>
            <a:r>
              <a:rPr lang="en-US" dirty="0"/>
              <a:t>have been working with many scientist and professionals to promote open source software.</a:t>
            </a:r>
          </a:p>
          <a:p>
            <a:endParaRPr lang="en-US" dirty="0"/>
          </a:p>
        </p:txBody>
      </p:sp>
    </p:spTree>
    <p:extLst>
      <p:ext uri="{BB962C8B-B14F-4D97-AF65-F5344CB8AC3E}">
        <p14:creationId xmlns:p14="http://schemas.microsoft.com/office/powerpoint/2010/main" val="28366051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81000"/>
            <a:ext cx="8229600" cy="762000"/>
          </a:xfrm>
        </p:spPr>
        <p:txBody>
          <a:bodyPr/>
          <a:lstStyle/>
          <a:p>
            <a:r>
              <a:rPr lang="en-US" dirty="0">
                <a:solidFill>
                  <a:schemeClr val="tx1">
                    <a:lumMod val="75000"/>
                    <a:lumOff val="25000"/>
                  </a:schemeClr>
                </a:solidFill>
                <a:effectLst/>
              </a:rPr>
              <a:t>Vision of FSF India</a:t>
            </a:r>
            <a:endParaRPr lang="en-US" dirty="0">
              <a:solidFill>
                <a:schemeClr val="tx1">
                  <a:lumMod val="75000"/>
                  <a:lumOff val="25000"/>
                </a:schemeClr>
              </a:solidFill>
            </a:endParaRPr>
          </a:p>
        </p:txBody>
      </p:sp>
      <p:sp>
        <p:nvSpPr>
          <p:cNvPr id="2" name="Content Placeholder 1"/>
          <p:cNvSpPr>
            <a:spLocks noGrp="1"/>
          </p:cNvSpPr>
          <p:nvPr>
            <p:ph sz="quarter" idx="1"/>
          </p:nvPr>
        </p:nvSpPr>
        <p:spPr>
          <a:xfrm>
            <a:off x="457200" y="1481328"/>
            <a:ext cx="8229600" cy="5224272"/>
          </a:xfrm>
        </p:spPr>
        <p:txBody>
          <a:bodyPr>
            <a:normAutofit fontScale="92500" lnSpcReduction="20000"/>
          </a:bodyPr>
          <a:lstStyle/>
          <a:p>
            <a:pPr lvl="0" algn="just"/>
            <a:r>
              <a:rPr lang="en-US" b="1" dirty="0"/>
              <a:t>Promote awareness</a:t>
            </a:r>
            <a:r>
              <a:rPr lang="en-US" dirty="0"/>
              <a:t> about free software among the general public and, specifically, among programmers and students</a:t>
            </a:r>
            <a:r>
              <a:rPr lang="en-US" dirty="0" smtClean="0"/>
              <a:t>.</a:t>
            </a:r>
          </a:p>
          <a:p>
            <a:pPr lvl="0" algn="just"/>
            <a:endParaRPr lang="en-US" dirty="0"/>
          </a:p>
          <a:p>
            <a:pPr lvl="0" algn="just"/>
            <a:r>
              <a:rPr lang="en-US" b="1" dirty="0"/>
              <a:t>Increase access</a:t>
            </a:r>
            <a:r>
              <a:rPr lang="en-US" dirty="0"/>
              <a:t> to free software by users in India</a:t>
            </a:r>
            <a:r>
              <a:rPr lang="en-US" dirty="0" smtClean="0"/>
              <a:t>.</a:t>
            </a:r>
          </a:p>
          <a:p>
            <a:pPr lvl="0" algn="just"/>
            <a:endParaRPr lang="en-US" dirty="0"/>
          </a:p>
          <a:p>
            <a:pPr lvl="0" algn="just"/>
            <a:r>
              <a:rPr lang="en-US" b="1" dirty="0"/>
              <a:t>Promote the development</a:t>
            </a:r>
            <a:r>
              <a:rPr lang="en-US" dirty="0"/>
              <a:t> </a:t>
            </a:r>
            <a:r>
              <a:rPr lang="en-US" dirty="0" smtClean="0"/>
              <a:t>of solutions to problems </a:t>
            </a:r>
            <a:r>
              <a:rPr lang="en-US" dirty="0"/>
              <a:t>by </a:t>
            </a:r>
            <a:r>
              <a:rPr lang="en-US" dirty="0" smtClean="0"/>
              <a:t>empowering programmers </a:t>
            </a:r>
            <a:r>
              <a:rPr lang="en-US" dirty="0"/>
              <a:t>in the use of </a:t>
            </a:r>
            <a:r>
              <a:rPr lang="en-US" b="1" dirty="0"/>
              <a:t>free platforms, tools and technologies</a:t>
            </a:r>
            <a:r>
              <a:rPr lang="en-US" b="1" dirty="0" smtClean="0"/>
              <a:t>.</a:t>
            </a:r>
          </a:p>
          <a:p>
            <a:pPr lvl="0" algn="just"/>
            <a:endParaRPr lang="en-US" dirty="0"/>
          </a:p>
          <a:p>
            <a:pPr lvl="0" algn="just"/>
            <a:r>
              <a:rPr lang="en-US" b="1" dirty="0"/>
              <a:t>Provide support</a:t>
            </a:r>
            <a:r>
              <a:rPr lang="en-US" dirty="0"/>
              <a:t> to free software by way of documentation, expert help or any other means</a:t>
            </a:r>
            <a:r>
              <a:rPr lang="en-US" dirty="0" smtClean="0"/>
              <a:t>.</a:t>
            </a:r>
          </a:p>
          <a:p>
            <a:pPr lvl="0" algn="just"/>
            <a:endParaRPr lang="en-US" dirty="0"/>
          </a:p>
          <a:p>
            <a:pPr lvl="0" algn="just"/>
            <a:r>
              <a:rPr lang="en-US" b="1" dirty="0" smtClean="0"/>
              <a:t>Help to </a:t>
            </a:r>
            <a:r>
              <a:rPr lang="en-US" b="1" dirty="0"/>
              <a:t>organize training</a:t>
            </a:r>
            <a:r>
              <a:rPr lang="en-US" dirty="0"/>
              <a:t> for programmers and users of free software platforms and software.</a:t>
            </a:r>
          </a:p>
          <a:p>
            <a:pPr algn="just"/>
            <a:endParaRPr lang="en-US" dirty="0"/>
          </a:p>
        </p:txBody>
      </p:sp>
    </p:spTree>
    <p:extLst>
      <p:ext uri="{BB962C8B-B14F-4D97-AF65-F5344CB8AC3E}">
        <p14:creationId xmlns:p14="http://schemas.microsoft.com/office/powerpoint/2010/main" val="4776566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8600"/>
            <a:ext cx="8229600" cy="1066800"/>
          </a:xfrm>
        </p:spPr>
        <p:txBody>
          <a:bodyPr/>
          <a:lstStyle/>
          <a:p>
            <a:r>
              <a:rPr lang="en-US" dirty="0">
                <a:solidFill>
                  <a:schemeClr val="tx1">
                    <a:lumMod val="75000"/>
                    <a:lumOff val="25000"/>
                  </a:schemeClr>
                </a:solidFill>
                <a:effectLst/>
              </a:rPr>
              <a:t>Vision of FSF India</a:t>
            </a:r>
            <a:endParaRPr lang="en-US" dirty="0">
              <a:solidFill>
                <a:schemeClr val="tx1">
                  <a:lumMod val="75000"/>
                  <a:lumOff val="25000"/>
                </a:schemeClr>
              </a:solidFill>
            </a:endParaRPr>
          </a:p>
        </p:txBody>
      </p:sp>
      <p:sp>
        <p:nvSpPr>
          <p:cNvPr id="2" name="Content Placeholder 1"/>
          <p:cNvSpPr>
            <a:spLocks noGrp="1"/>
          </p:cNvSpPr>
          <p:nvPr>
            <p:ph sz="quarter" idx="1"/>
          </p:nvPr>
        </p:nvSpPr>
        <p:spPr>
          <a:xfrm>
            <a:off x="457200" y="1481328"/>
            <a:ext cx="8229600" cy="5224272"/>
          </a:xfrm>
        </p:spPr>
        <p:txBody>
          <a:bodyPr>
            <a:normAutofit fontScale="92500" lnSpcReduction="10000"/>
          </a:bodyPr>
          <a:lstStyle/>
          <a:p>
            <a:pPr lvl="0" algn="just"/>
            <a:r>
              <a:rPr lang="en-US" b="1" dirty="0" smtClean="0"/>
              <a:t>Carry </a:t>
            </a:r>
            <a:r>
              <a:rPr lang="en-US" b="1" dirty="0"/>
              <a:t>out R&amp;D work</a:t>
            </a:r>
            <a:r>
              <a:rPr lang="en-US" dirty="0"/>
              <a:t> for free software solutions to suit local requirements</a:t>
            </a:r>
            <a:r>
              <a:rPr lang="en-US" dirty="0" smtClean="0"/>
              <a:t>.</a:t>
            </a:r>
          </a:p>
          <a:p>
            <a:pPr lvl="0" algn="just"/>
            <a:endParaRPr lang="en-US" dirty="0"/>
          </a:p>
          <a:p>
            <a:pPr lvl="0" algn="just"/>
            <a:r>
              <a:rPr lang="en-US" b="1" dirty="0"/>
              <a:t>Provide services</a:t>
            </a:r>
            <a:r>
              <a:rPr lang="en-US" dirty="0"/>
              <a:t> for the free software programmer </a:t>
            </a:r>
            <a:r>
              <a:rPr lang="en-US" dirty="0" smtClean="0"/>
              <a:t>community </a:t>
            </a:r>
            <a:r>
              <a:rPr lang="en-US" dirty="0" smtClean="0"/>
              <a:t>by locating </a:t>
            </a:r>
            <a:r>
              <a:rPr lang="en-US" dirty="0"/>
              <a:t>and distributing jobs</a:t>
            </a:r>
            <a:r>
              <a:rPr lang="en-US" dirty="0" smtClean="0"/>
              <a:t>.</a:t>
            </a:r>
          </a:p>
          <a:p>
            <a:pPr marL="0" lvl="0" indent="0" algn="just">
              <a:buNone/>
            </a:pPr>
            <a:endParaRPr lang="en-US" dirty="0"/>
          </a:p>
          <a:p>
            <a:pPr lvl="0" algn="just"/>
            <a:r>
              <a:rPr lang="en-US" b="1" dirty="0"/>
              <a:t>Assist the </a:t>
            </a:r>
            <a:r>
              <a:rPr lang="en-US" b="1" dirty="0" smtClean="0"/>
              <a:t>National </a:t>
            </a:r>
            <a:r>
              <a:rPr lang="en-US" b="1" dirty="0"/>
              <a:t>and State governments</a:t>
            </a:r>
            <a:r>
              <a:rPr lang="en-US" dirty="0"/>
              <a:t> in all aspects relating to free software, such as evolving and maintaining standards; </a:t>
            </a:r>
            <a:r>
              <a:rPr lang="en-US" dirty="0" smtClean="0"/>
              <a:t>and </a:t>
            </a:r>
            <a:r>
              <a:rPr lang="en-US" dirty="0"/>
              <a:t>ensuring the use of free software in government and quasi-government </a:t>
            </a:r>
            <a:r>
              <a:rPr lang="en-US" dirty="0" smtClean="0"/>
              <a:t>environment.</a:t>
            </a:r>
          </a:p>
          <a:p>
            <a:pPr lvl="0" algn="just"/>
            <a:endParaRPr lang="en-US" dirty="0"/>
          </a:p>
          <a:p>
            <a:pPr lvl="0" algn="just"/>
            <a:r>
              <a:rPr lang="en-US" dirty="0"/>
              <a:t>Provide </a:t>
            </a:r>
            <a:r>
              <a:rPr lang="en-US" b="1" dirty="0"/>
              <a:t>services such as adjudication and conflict redressal</a:t>
            </a:r>
            <a:r>
              <a:rPr lang="en-US" dirty="0"/>
              <a:t> within the free software domain.</a:t>
            </a:r>
          </a:p>
          <a:p>
            <a:pPr algn="just"/>
            <a:endParaRPr lang="en-US" dirty="0"/>
          </a:p>
        </p:txBody>
      </p:sp>
    </p:spTree>
    <p:extLst>
      <p:ext uri="{BB962C8B-B14F-4D97-AF65-F5344CB8AC3E}">
        <p14:creationId xmlns:p14="http://schemas.microsoft.com/office/powerpoint/2010/main" val="1090039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Initiative </a:t>
            </a:r>
          </a:p>
        </p:txBody>
      </p:sp>
      <p:sp>
        <p:nvSpPr>
          <p:cNvPr id="3" name="Content Placeholder 2"/>
          <p:cNvSpPr>
            <a:spLocks noGrp="1"/>
          </p:cNvSpPr>
          <p:nvPr>
            <p:ph sz="quarter" idx="1"/>
          </p:nvPr>
        </p:nvSpPr>
        <p:spPr/>
        <p:txBody>
          <a:bodyPr/>
          <a:lstStyle/>
          <a:p>
            <a:r>
              <a:rPr lang="en-US" dirty="0"/>
              <a:t>The Open Source Initiative (OSI) is a </a:t>
            </a:r>
            <a:r>
              <a:rPr lang="en-US" dirty="0" smtClean="0"/>
              <a:t>public </a:t>
            </a:r>
            <a:r>
              <a:rPr lang="en-US" dirty="0"/>
              <a:t>benefit </a:t>
            </a:r>
            <a:r>
              <a:rPr lang="en-US" dirty="0" smtClean="0"/>
              <a:t>corporation in California.</a:t>
            </a:r>
          </a:p>
          <a:p>
            <a:r>
              <a:rPr lang="en-US" dirty="0" smtClean="0"/>
              <a:t>Founded in 1998.</a:t>
            </a:r>
          </a:p>
          <a:p>
            <a:endParaRPr lang="en-US" dirty="0"/>
          </a:p>
          <a:p>
            <a:r>
              <a:rPr lang="en-US" dirty="0" smtClean="0"/>
              <a:t>Mission</a:t>
            </a:r>
          </a:p>
          <a:p>
            <a:pPr lvl="1"/>
            <a:r>
              <a:rPr lang="en-US" dirty="0"/>
              <a:t>The Open Source Initiative (OSI) is a non-profit corporation with global scope formed to educate about and advocate for the benefits of open source and to build bridges among different constituencies in the open source community.</a:t>
            </a:r>
          </a:p>
        </p:txBody>
      </p:sp>
    </p:spTree>
    <p:extLst>
      <p:ext uri="{BB962C8B-B14F-4D97-AF65-F5344CB8AC3E}">
        <p14:creationId xmlns:p14="http://schemas.microsoft.com/office/powerpoint/2010/main" val="18459119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US" dirty="0" smtClean="0"/>
              <a:t>Open Source Initiative </a:t>
            </a:r>
            <a:endParaRPr lang="en-US" dirty="0"/>
          </a:p>
        </p:txBody>
      </p:sp>
      <p:sp>
        <p:nvSpPr>
          <p:cNvPr id="3" name="Content Placeholder 2"/>
          <p:cNvSpPr>
            <a:spLocks noGrp="1"/>
          </p:cNvSpPr>
          <p:nvPr>
            <p:ph sz="quarter" idx="1"/>
          </p:nvPr>
        </p:nvSpPr>
        <p:spPr>
          <a:xfrm>
            <a:off x="457200" y="1389888"/>
            <a:ext cx="8229600" cy="5010912"/>
          </a:xfrm>
        </p:spPr>
        <p:txBody>
          <a:bodyPr>
            <a:normAutofit fontScale="92500" lnSpcReduction="10000"/>
          </a:bodyPr>
          <a:lstStyle/>
          <a:p>
            <a:r>
              <a:rPr lang="en-US" dirty="0"/>
              <a:t>Eric S. Raymond paper “The Cathedral and the Bazaar” had a galvanizing effect because it articulated a clear technical and behavioral logic with which the open source community could identify. </a:t>
            </a:r>
            <a:endParaRPr lang="en-US" dirty="0" smtClean="0"/>
          </a:p>
          <a:p>
            <a:r>
              <a:rPr lang="en-US" dirty="0"/>
              <a:t>The "cathedral" refers to the traditional engineering approach, and the "bazaar" refers to the "open source" approach. </a:t>
            </a:r>
            <a:endParaRPr lang="en-US" dirty="0" smtClean="0"/>
          </a:p>
          <a:p>
            <a:r>
              <a:rPr lang="en-US" dirty="0" smtClean="0"/>
              <a:t>When </a:t>
            </a:r>
            <a:r>
              <a:rPr lang="en-US" dirty="0"/>
              <a:t>a cathedral is built, the church oversees the workers who each build a piece of the cathedral according to a master plan. One group, management, oversees the programmers who each build pieces of the program according to the plan. In the bazaar, there is no single group who is in charge. Each person can barter and take parts from anyone else in the market. In the open source model of software development, anyone can start a project.</a:t>
            </a:r>
            <a:endParaRPr lang="en-US" dirty="0" smtClean="0"/>
          </a:p>
          <a:p>
            <a:endParaRPr lang="en-US" dirty="0"/>
          </a:p>
          <a:p>
            <a:endParaRPr lang="en-US" dirty="0"/>
          </a:p>
        </p:txBody>
      </p:sp>
    </p:spTree>
    <p:extLst>
      <p:ext uri="{BB962C8B-B14F-4D97-AF65-F5344CB8AC3E}">
        <p14:creationId xmlns:p14="http://schemas.microsoft.com/office/powerpoint/2010/main" val="28919713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Initiative </a:t>
            </a:r>
          </a:p>
        </p:txBody>
      </p:sp>
      <p:sp>
        <p:nvSpPr>
          <p:cNvPr id="3" name="Content Placeholder 2"/>
          <p:cNvSpPr>
            <a:spLocks noGrp="1"/>
          </p:cNvSpPr>
          <p:nvPr>
            <p:ph sz="quarter" idx="1"/>
          </p:nvPr>
        </p:nvSpPr>
        <p:spPr/>
        <p:txBody>
          <a:bodyPr>
            <a:normAutofit lnSpcReduction="10000"/>
          </a:bodyPr>
          <a:lstStyle/>
          <a:p>
            <a:r>
              <a:rPr lang="en-US" dirty="0"/>
              <a:t>And his subsequent presentation at O'Reilly Perl Conference which triggered Netscape the popular web browser to release the source code. </a:t>
            </a:r>
          </a:p>
          <a:p>
            <a:endParaRPr lang="en-US" dirty="0"/>
          </a:p>
          <a:p>
            <a:r>
              <a:rPr lang="en-US" dirty="0"/>
              <a:t>OSI was jointly founded by Eric Raymond and Bruce </a:t>
            </a:r>
            <a:r>
              <a:rPr lang="en-US" dirty="0" err="1"/>
              <a:t>Perens</a:t>
            </a:r>
            <a:r>
              <a:rPr lang="en-US" dirty="0"/>
              <a:t> in late February 1998.</a:t>
            </a:r>
          </a:p>
          <a:p>
            <a:endParaRPr lang="en-US" dirty="0"/>
          </a:p>
          <a:p>
            <a:r>
              <a:rPr lang="en-US" dirty="0"/>
              <a:t>The Open Source Definition was derived from the </a:t>
            </a:r>
            <a:r>
              <a:rPr lang="en-US" dirty="0" err="1"/>
              <a:t>Debian</a:t>
            </a:r>
            <a:r>
              <a:rPr lang="en-US" dirty="0"/>
              <a:t> Free Software Guidelines. </a:t>
            </a:r>
          </a:p>
          <a:p>
            <a:endParaRPr lang="en-US" dirty="0"/>
          </a:p>
          <a:p>
            <a:r>
              <a:rPr lang="en-US" dirty="0"/>
              <a:t>Bruce </a:t>
            </a:r>
            <a:r>
              <a:rPr lang="en-US" dirty="0" err="1"/>
              <a:t>Perens</a:t>
            </a:r>
            <a:r>
              <a:rPr lang="en-US" dirty="0"/>
              <a:t> had initially drafted it and was refined using suggestions of the </a:t>
            </a:r>
            <a:r>
              <a:rPr lang="en-US" dirty="0" err="1"/>
              <a:t>Debian</a:t>
            </a:r>
            <a:r>
              <a:rPr lang="en-US" dirty="0"/>
              <a:t> GNU/Linux Distribution developers.</a:t>
            </a:r>
          </a:p>
          <a:p>
            <a:endParaRPr lang="en-US" dirty="0"/>
          </a:p>
        </p:txBody>
      </p:sp>
    </p:spTree>
    <p:extLst>
      <p:ext uri="{BB962C8B-B14F-4D97-AF65-F5344CB8AC3E}">
        <p14:creationId xmlns:p14="http://schemas.microsoft.com/office/powerpoint/2010/main" val="3542858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Open Source Definition</a:t>
            </a:r>
            <a:endParaRPr lang="en-US" dirty="0"/>
          </a:p>
        </p:txBody>
      </p:sp>
      <p:sp>
        <p:nvSpPr>
          <p:cNvPr id="3" name="Content Placeholder 2"/>
          <p:cNvSpPr>
            <a:spLocks noGrp="1"/>
          </p:cNvSpPr>
          <p:nvPr>
            <p:ph sz="quarter" idx="1"/>
          </p:nvPr>
        </p:nvSpPr>
        <p:spPr>
          <a:xfrm>
            <a:off x="457200" y="1389888"/>
            <a:ext cx="8229600" cy="5010912"/>
          </a:xfrm>
        </p:spPr>
        <p:txBody>
          <a:bodyPr>
            <a:normAutofit fontScale="55000" lnSpcReduction="20000"/>
          </a:bodyPr>
          <a:lstStyle/>
          <a:p>
            <a:r>
              <a:rPr lang="en-US" sz="4400" dirty="0"/>
              <a:t>The Open Source </a:t>
            </a:r>
            <a:r>
              <a:rPr lang="en-US" sz="4400" dirty="0" smtClean="0"/>
              <a:t>Definition includes:</a:t>
            </a:r>
          </a:p>
          <a:p>
            <a:pPr marL="109728" indent="0">
              <a:buNone/>
            </a:pPr>
            <a:endParaRPr lang="en-US" dirty="0" smtClean="0"/>
          </a:p>
          <a:p>
            <a:r>
              <a:rPr lang="en-US" sz="4400" dirty="0"/>
              <a:t>1. Free Redistribution</a:t>
            </a:r>
          </a:p>
          <a:p>
            <a:pPr lvl="1" algn="just"/>
            <a:r>
              <a:rPr lang="en-US" sz="3400" dirty="0"/>
              <a:t>The license shall not restrict any party from selling or giving away the software as a component of an aggregate software distribution containing programs from several different sources. The license shall not require a </a:t>
            </a:r>
            <a:r>
              <a:rPr lang="en-US" sz="3400" dirty="0" smtClean="0"/>
              <a:t>royalty fee </a:t>
            </a:r>
            <a:r>
              <a:rPr lang="en-US" sz="3400" dirty="0"/>
              <a:t>for such sale</a:t>
            </a:r>
            <a:r>
              <a:rPr lang="en-US" sz="3400" dirty="0" smtClean="0"/>
              <a:t>.</a:t>
            </a:r>
          </a:p>
          <a:p>
            <a:pPr lvl="1" algn="just"/>
            <a:endParaRPr lang="en-US" sz="3400" dirty="0" smtClean="0"/>
          </a:p>
          <a:p>
            <a:pPr algn="just"/>
            <a:r>
              <a:rPr lang="en-US" sz="4400" dirty="0"/>
              <a:t>2. Source Code</a:t>
            </a:r>
          </a:p>
          <a:p>
            <a:pPr lvl="1" algn="just"/>
            <a:r>
              <a:rPr lang="en-US" sz="3400" dirty="0"/>
              <a:t>The program must include source code, and must allow distribution in source code as well as compiled form. </a:t>
            </a:r>
            <a:r>
              <a:rPr lang="en-US" sz="3400" dirty="0" smtClean="0"/>
              <a:t>The </a:t>
            </a:r>
            <a:r>
              <a:rPr lang="en-US" sz="3400" dirty="0"/>
              <a:t>source code must be the preferred form in which a programmer would modify the program. Deliberately obfuscated source code is not allowed. Intermediate forms such as the output of a preprocessor or translator are not allowed</a:t>
            </a:r>
            <a:r>
              <a:rPr lang="en-US" sz="3400" dirty="0" smtClean="0"/>
              <a:t>.</a:t>
            </a:r>
            <a:endParaRPr lang="en-US" sz="3400" dirty="0"/>
          </a:p>
          <a:p>
            <a:pPr algn="just"/>
            <a:endParaRPr lang="en-US" dirty="0"/>
          </a:p>
        </p:txBody>
      </p:sp>
    </p:spTree>
    <p:extLst>
      <p:ext uri="{BB962C8B-B14F-4D97-AF65-F5344CB8AC3E}">
        <p14:creationId xmlns:p14="http://schemas.microsoft.com/office/powerpoint/2010/main" val="33377477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a:t>Open Source Definition</a:t>
            </a:r>
          </a:p>
        </p:txBody>
      </p:sp>
      <p:sp>
        <p:nvSpPr>
          <p:cNvPr id="3" name="Content Placeholder 2"/>
          <p:cNvSpPr>
            <a:spLocks noGrp="1"/>
          </p:cNvSpPr>
          <p:nvPr>
            <p:ph sz="quarter" idx="1"/>
          </p:nvPr>
        </p:nvSpPr>
        <p:spPr>
          <a:xfrm>
            <a:off x="457200" y="1389888"/>
            <a:ext cx="8229600" cy="5010912"/>
          </a:xfrm>
        </p:spPr>
        <p:txBody>
          <a:bodyPr>
            <a:normAutofit/>
          </a:bodyPr>
          <a:lstStyle/>
          <a:p>
            <a:pPr algn="just"/>
            <a:r>
              <a:rPr lang="en-US" dirty="0"/>
              <a:t>3. Derived Works</a:t>
            </a:r>
          </a:p>
          <a:p>
            <a:pPr lvl="1" algn="just"/>
            <a:r>
              <a:rPr lang="en-US" sz="2100" dirty="0"/>
              <a:t>The license must allow modifications and derived works, and must allow them to be </a:t>
            </a:r>
            <a:r>
              <a:rPr lang="en-US" sz="2100" dirty="0" smtClean="0"/>
              <a:t>distribute.</a:t>
            </a:r>
          </a:p>
          <a:p>
            <a:pPr lvl="1" algn="just"/>
            <a:endParaRPr lang="en-US" sz="2100" dirty="0"/>
          </a:p>
          <a:p>
            <a:pPr algn="just"/>
            <a:r>
              <a:rPr lang="en-US" dirty="0"/>
              <a:t>4. Integrity of The Author's Source Code</a:t>
            </a:r>
          </a:p>
          <a:p>
            <a:pPr lvl="1" algn="just"/>
            <a:r>
              <a:rPr lang="en-US" sz="2100" dirty="0"/>
              <a:t>The license may restrict source-code from being distributed in modified form </a:t>
            </a:r>
            <a:r>
              <a:rPr lang="en-US" sz="2100" i="1" dirty="0"/>
              <a:t>only</a:t>
            </a:r>
            <a:r>
              <a:rPr lang="en-US" sz="2100" dirty="0"/>
              <a:t> if the license allows the distribution of "patch files" with the source code for the purpose of modifying the program at build time. The license must explicitly permit distribution of software built from modified source code. </a:t>
            </a:r>
            <a:endParaRPr lang="en-US" dirty="0"/>
          </a:p>
        </p:txBody>
      </p:sp>
    </p:spTree>
    <p:extLst>
      <p:ext uri="{BB962C8B-B14F-4D97-AF65-F5344CB8AC3E}">
        <p14:creationId xmlns:p14="http://schemas.microsoft.com/office/powerpoint/2010/main" val="19991873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lstStyle/>
          <a:p>
            <a:r>
              <a:rPr lang="en-US" dirty="0"/>
              <a:t>Open Source Definition</a:t>
            </a:r>
          </a:p>
        </p:txBody>
      </p:sp>
      <p:sp>
        <p:nvSpPr>
          <p:cNvPr id="3" name="Content Placeholder 2"/>
          <p:cNvSpPr>
            <a:spLocks noGrp="1"/>
          </p:cNvSpPr>
          <p:nvPr>
            <p:ph sz="quarter" idx="1"/>
          </p:nvPr>
        </p:nvSpPr>
        <p:spPr>
          <a:xfrm>
            <a:off x="457200" y="1389888"/>
            <a:ext cx="8229600" cy="5010912"/>
          </a:xfrm>
        </p:spPr>
        <p:txBody>
          <a:bodyPr>
            <a:normAutofit/>
          </a:bodyPr>
          <a:lstStyle/>
          <a:p>
            <a:pPr algn="just"/>
            <a:r>
              <a:rPr lang="en-US" dirty="0"/>
              <a:t>5. No Discrimination Against Persons or Groups</a:t>
            </a:r>
          </a:p>
          <a:p>
            <a:pPr lvl="1" algn="just"/>
            <a:r>
              <a:rPr lang="en-US" sz="1900" dirty="0"/>
              <a:t>The license must not discriminate against any person or group of persons</a:t>
            </a:r>
            <a:r>
              <a:rPr lang="en-US" sz="1900" dirty="0" smtClean="0"/>
              <a:t>.</a:t>
            </a:r>
          </a:p>
          <a:p>
            <a:pPr lvl="1" algn="just"/>
            <a:endParaRPr lang="en-US" sz="1900" dirty="0"/>
          </a:p>
          <a:p>
            <a:pPr algn="just"/>
            <a:r>
              <a:rPr lang="en-US" dirty="0"/>
              <a:t>6. No Discrimination Against </a:t>
            </a:r>
            <a:r>
              <a:rPr lang="en-US" dirty="0" smtClean="0"/>
              <a:t>Fields</a:t>
            </a:r>
            <a:endParaRPr lang="en-US" dirty="0"/>
          </a:p>
          <a:p>
            <a:pPr lvl="1" algn="just"/>
            <a:r>
              <a:rPr lang="en-US" sz="1900" dirty="0"/>
              <a:t>The license must not restrict anyone from making use of the program in a specific field of endeavor. For example, it may not restrict the program from being used in a business, or from being used for genetic research</a:t>
            </a:r>
            <a:r>
              <a:rPr lang="en-US" sz="1900" dirty="0" smtClean="0"/>
              <a:t>.</a:t>
            </a:r>
          </a:p>
          <a:p>
            <a:pPr lvl="1" algn="just"/>
            <a:endParaRPr lang="en-US" sz="1900" dirty="0"/>
          </a:p>
          <a:p>
            <a:pPr algn="just"/>
            <a:r>
              <a:rPr lang="en-US" dirty="0"/>
              <a:t>7. Distribution of License</a:t>
            </a:r>
          </a:p>
          <a:p>
            <a:pPr lvl="1" algn="just"/>
            <a:r>
              <a:rPr lang="en-US" sz="1900" dirty="0"/>
              <a:t>The rights attached to the program must apply to all to whom the program is </a:t>
            </a:r>
            <a:r>
              <a:rPr lang="en-US" sz="1900" dirty="0" smtClean="0"/>
              <a:t>redistributed.</a:t>
            </a:r>
            <a:endParaRPr lang="en-US" sz="1900" dirty="0"/>
          </a:p>
          <a:p>
            <a:pPr lvl="1"/>
            <a:endParaRPr lang="en-US" dirty="0"/>
          </a:p>
          <a:p>
            <a:endParaRPr lang="en-US" dirty="0"/>
          </a:p>
        </p:txBody>
      </p:sp>
    </p:spTree>
    <p:extLst>
      <p:ext uri="{BB962C8B-B14F-4D97-AF65-F5344CB8AC3E}">
        <p14:creationId xmlns:p14="http://schemas.microsoft.com/office/powerpoint/2010/main" val="28359156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dirty="0"/>
              <a:t>Open Source Definition</a:t>
            </a:r>
          </a:p>
        </p:txBody>
      </p:sp>
      <p:sp>
        <p:nvSpPr>
          <p:cNvPr id="3" name="Content Placeholder 2"/>
          <p:cNvSpPr>
            <a:spLocks noGrp="1"/>
          </p:cNvSpPr>
          <p:nvPr>
            <p:ph sz="quarter" idx="1"/>
          </p:nvPr>
        </p:nvSpPr>
        <p:spPr>
          <a:xfrm>
            <a:off x="457200" y="1389888"/>
            <a:ext cx="8229600" cy="5010912"/>
          </a:xfrm>
        </p:spPr>
        <p:txBody>
          <a:bodyPr>
            <a:normAutofit fontScale="85000" lnSpcReduction="20000"/>
          </a:bodyPr>
          <a:lstStyle/>
          <a:p>
            <a:pPr algn="just"/>
            <a:r>
              <a:rPr lang="en-US" sz="2800" dirty="0" smtClean="0"/>
              <a:t>8</a:t>
            </a:r>
            <a:r>
              <a:rPr lang="en-US" sz="2800" dirty="0"/>
              <a:t>. License Must Not Be Specific to a Product</a:t>
            </a:r>
          </a:p>
          <a:p>
            <a:pPr lvl="1" algn="just"/>
            <a:r>
              <a:rPr lang="en-US" sz="2200" dirty="0"/>
              <a:t>The rights attached to the program must not depend on the program's being part of a particular software distribution. If the program is extracted from that distribution and used or distributed within the terms of the program's license, all parties to whom the program is redistributed should have the same rights as those that are granted in conjunction with the original software distribution</a:t>
            </a:r>
            <a:r>
              <a:rPr lang="en-US" sz="2200" dirty="0" smtClean="0"/>
              <a:t>.</a:t>
            </a:r>
          </a:p>
          <a:p>
            <a:pPr lvl="1" algn="just"/>
            <a:endParaRPr lang="en-US" sz="2200" dirty="0"/>
          </a:p>
          <a:p>
            <a:pPr algn="just"/>
            <a:r>
              <a:rPr lang="en-US" sz="2800" dirty="0"/>
              <a:t>9. License Must Not Restrict Other Software</a:t>
            </a:r>
          </a:p>
          <a:p>
            <a:pPr lvl="1" algn="just"/>
            <a:r>
              <a:rPr lang="en-US" sz="2200" dirty="0"/>
              <a:t>The license must not place restrictions on other software that is distributed along with the licensed software. For example, the license must not insist that all other programs distributed on the same medium must be open-source software.</a:t>
            </a:r>
          </a:p>
          <a:p>
            <a:pPr lvl="1" algn="just"/>
            <a:endParaRPr lang="en-US" sz="2200" dirty="0"/>
          </a:p>
          <a:p>
            <a:pPr algn="just"/>
            <a:r>
              <a:rPr lang="en-US" sz="2800" dirty="0"/>
              <a:t>10. License Must Be Technology-Neutral</a:t>
            </a:r>
          </a:p>
          <a:p>
            <a:pPr lvl="1" algn="just"/>
            <a:r>
              <a:rPr lang="en-US" sz="2200" dirty="0"/>
              <a:t>No provision of the license may be predicated on any individual technology or style of interface.</a:t>
            </a:r>
          </a:p>
          <a:p>
            <a:pPr lvl="1" algn="just"/>
            <a:endParaRPr lang="en-US" sz="1900" dirty="0"/>
          </a:p>
          <a:p>
            <a:pPr lvl="1"/>
            <a:endParaRPr lang="en-US" dirty="0"/>
          </a:p>
          <a:p>
            <a:endParaRPr lang="en-US" dirty="0"/>
          </a:p>
        </p:txBody>
      </p:sp>
    </p:spTree>
    <p:extLst>
      <p:ext uri="{BB962C8B-B14F-4D97-AF65-F5344CB8AC3E}">
        <p14:creationId xmlns:p14="http://schemas.microsoft.com/office/powerpoint/2010/main" val="32404629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75000"/>
                    <a:lumOff val="25000"/>
                  </a:schemeClr>
                </a:solidFill>
              </a:rPr>
              <a:t>Free Software Foundation (FSF)</a:t>
            </a:r>
            <a:endParaRPr lang="en-US" dirty="0"/>
          </a:p>
        </p:txBody>
      </p:sp>
      <p:sp>
        <p:nvSpPr>
          <p:cNvPr id="3" name="Content Placeholder 2"/>
          <p:cNvSpPr>
            <a:spLocks noGrp="1"/>
          </p:cNvSpPr>
          <p:nvPr>
            <p:ph sz="quarter" idx="1"/>
          </p:nvPr>
        </p:nvSpPr>
        <p:spPr/>
        <p:txBody>
          <a:bodyPr>
            <a:normAutofit/>
          </a:bodyPr>
          <a:lstStyle/>
          <a:p>
            <a:r>
              <a:rPr lang="en-US" dirty="0"/>
              <a:t>In 1984, Stallman resigned from his position in MIT to pursue to create what he called “Free Software”. </a:t>
            </a:r>
            <a:endParaRPr lang="en-US" dirty="0" smtClean="0"/>
          </a:p>
          <a:p>
            <a:r>
              <a:rPr lang="en-US" dirty="0" smtClean="0"/>
              <a:t>Stallman </a:t>
            </a:r>
            <a:r>
              <a:rPr lang="en-US" dirty="0"/>
              <a:t>began by outlining the objective and goals for his endeavor in providing free software. </a:t>
            </a:r>
            <a:endParaRPr lang="en-US" dirty="0" smtClean="0"/>
          </a:p>
          <a:p>
            <a:r>
              <a:rPr lang="en-US" dirty="0" smtClean="0"/>
              <a:t>This </a:t>
            </a:r>
            <a:r>
              <a:rPr lang="en-US" dirty="0"/>
              <a:t>was called GNU Manifesto. </a:t>
            </a:r>
            <a:endParaRPr lang="en-US" dirty="0" smtClean="0"/>
          </a:p>
          <a:p>
            <a:r>
              <a:rPr lang="en-US" dirty="0" smtClean="0"/>
              <a:t>This </a:t>
            </a:r>
            <a:r>
              <a:rPr lang="en-US" dirty="0"/>
              <a:t>motivated him to start a non-profitable corporation called “Fee software foundation”. </a:t>
            </a:r>
            <a:endParaRPr lang="en-US" dirty="0" smtClean="0"/>
          </a:p>
          <a:p>
            <a:r>
              <a:rPr lang="en-US" dirty="0" smtClean="0"/>
              <a:t>He </a:t>
            </a:r>
            <a:r>
              <a:rPr lang="en-US" dirty="0"/>
              <a:t>emphasized </a:t>
            </a:r>
            <a:r>
              <a:rPr lang="en-US" dirty="0" smtClean="0"/>
              <a:t>freedom </a:t>
            </a:r>
            <a:r>
              <a:rPr lang="en-US" dirty="0"/>
              <a:t>and again free does not and never mean, “No price”. It is </a:t>
            </a:r>
            <a:r>
              <a:rPr lang="en-US" dirty="0" err="1" smtClean="0"/>
              <a:t>libre</a:t>
            </a:r>
            <a:r>
              <a:rPr lang="en-US" dirty="0" smtClean="0"/>
              <a:t> (freedom), </a:t>
            </a:r>
            <a:r>
              <a:rPr lang="en-US" dirty="0"/>
              <a:t>not </a:t>
            </a:r>
            <a:r>
              <a:rPr lang="en-US" dirty="0" smtClean="0"/>
              <a:t>gratis (free of cost).</a:t>
            </a:r>
            <a:r>
              <a:rPr lang="en-US" dirty="0"/>
              <a:t> </a:t>
            </a:r>
          </a:p>
          <a:p>
            <a:endParaRPr lang="en-US" dirty="0"/>
          </a:p>
        </p:txBody>
      </p:sp>
      <p:pic>
        <p:nvPicPr>
          <p:cNvPr id="4" name="Picture 2" descr="C:\Users\sanwarul\Desktop\FS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48490"/>
            <a:ext cx="4038600" cy="789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0938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850</TotalTime>
  <Words>1102</Words>
  <Application>Microsoft Office PowerPoint</Application>
  <PresentationFormat>On-screen Show (4:3)</PresentationFormat>
  <Paragraphs>106</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Oriel</vt:lpstr>
      <vt:lpstr>Open Source Initiative, Open Source Definition, Free Software Foundation</vt:lpstr>
      <vt:lpstr>Open Source Initiative </vt:lpstr>
      <vt:lpstr>Open Source Initiative </vt:lpstr>
      <vt:lpstr>Open Source Initiative </vt:lpstr>
      <vt:lpstr>Open Source Definition</vt:lpstr>
      <vt:lpstr>Open Source Definition</vt:lpstr>
      <vt:lpstr>Open Source Definition</vt:lpstr>
      <vt:lpstr>Open Source Definition</vt:lpstr>
      <vt:lpstr>Free Software Foundation (FSF)</vt:lpstr>
      <vt:lpstr>Free Software Definition</vt:lpstr>
      <vt:lpstr>Free Software Foundation (FSF)</vt:lpstr>
      <vt:lpstr>FSF Contd...</vt:lpstr>
      <vt:lpstr>Free Software Foundation of India </vt:lpstr>
      <vt:lpstr>Vision of FSF India</vt:lpstr>
      <vt:lpstr>Vision of FSF India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Source Initiative, Open Source Definition, Free Software Foundation</dc:title>
  <dc:creator>Shahina Anwarul</dc:creator>
  <cp:lastModifiedBy>Shahina Anwarul</cp:lastModifiedBy>
  <cp:revision>25</cp:revision>
  <dcterms:created xsi:type="dcterms:W3CDTF">2016-09-04T08:31:04Z</dcterms:created>
  <dcterms:modified xsi:type="dcterms:W3CDTF">2016-09-14T08:29:20Z</dcterms:modified>
</cp:coreProperties>
</file>