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4" r:id="rId3"/>
    <p:sldId id="285" r:id="rId4"/>
    <p:sldId id="286" r:id="rId5"/>
    <p:sldId id="287" r:id="rId6"/>
    <p:sldId id="289" r:id="rId7"/>
    <p:sldId id="300" r:id="rId8"/>
    <p:sldId id="301" r:id="rId9"/>
    <p:sldId id="302" r:id="rId10"/>
    <p:sldId id="293" r:id="rId11"/>
    <p:sldId id="294" r:id="rId12"/>
    <p:sldId id="297" r:id="rId13"/>
    <p:sldId id="299" r:id="rId14"/>
    <p:sldId id="304"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AAB00-B367-4391-90E2-1FDCBD4E5B68}" type="datetimeFigureOut">
              <a:rPr lang="en-US" smtClean="0"/>
              <a:t>9/13/2016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35895-061D-456A-BBA2-11D54E05ACB9}" type="slidenum">
              <a:rPr lang="en-US" smtClean="0"/>
              <a:t>‹#›</a:t>
            </a:fld>
            <a:endParaRPr lang="en-US"/>
          </a:p>
        </p:txBody>
      </p:sp>
    </p:spTree>
    <p:extLst>
      <p:ext uri="{BB962C8B-B14F-4D97-AF65-F5344CB8AC3E}">
        <p14:creationId xmlns:p14="http://schemas.microsoft.com/office/powerpoint/2010/main" val="196454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43D406-9F9C-48B3-9396-9C3AFB880148}" type="datetimeFigureOut">
              <a:rPr lang="en-US" smtClean="0"/>
              <a:t>9/13/2016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7667E2B-C012-44F4-BE5B-538BD5DFC52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3D406-9F9C-48B3-9396-9C3AFB880148}"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67E2B-C012-44F4-BE5B-538BD5DFC5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3D406-9F9C-48B3-9396-9C3AFB880148}" type="datetimeFigureOut">
              <a:rPr lang="en-US" smtClean="0"/>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67E2B-C012-44F4-BE5B-538BD5DFC5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43D406-9F9C-48B3-9396-9C3AFB880148}" type="datetimeFigureOut">
              <a:rPr lang="en-US" smtClean="0"/>
              <a:t>9/13/2016</a:t>
            </a:fld>
            <a:endParaRPr lang="en-US"/>
          </a:p>
        </p:txBody>
      </p:sp>
      <p:sp>
        <p:nvSpPr>
          <p:cNvPr id="9" name="Slide Number Placeholder 8"/>
          <p:cNvSpPr>
            <a:spLocks noGrp="1"/>
          </p:cNvSpPr>
          <p:nvPr>
            <p:ph type="sldNum" sz="quarter" idx="15"/>
          </p:nvPr>
        </p:nvSpPr>
        <p:spPr/>
        <p:txBody>
          <a:bodyPr rtlCol="0"/>
          <a:lstStyle/>
          <a:p>
            <a:fld id="{E7667E2B-C012-44F4-BE5B-538BD5DFC52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43D406-9F9C-48B3-9396-9C3AFB880148}" type="datetimeFigureOut">
              <a:rPr lang="en-US" smtClean="0"/>
              <a:t>9/13/2016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7667E2B-C012-44F4-BE5B-538BD5DFC5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43D406-9F9C-48B3-9396-9C3AFB880148}" type="datetimeFigureOut">
              <a:rPr lang="en-US" smtClean="0"/>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67E2B-C012-44F4-BE5B-538BD5DFC52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43D406-9F9C-48B3-9396-9C3AFB880148}" type="datetimeFigureOut">
              <a:rPr lang="en-US" smtClean="0"/>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67E2B-C012-44F4-BE5B-538BD5DFC52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43D406-9F9C-48B3-9396-9C3AFB880148}" type="datetimeFigureOut">
              <a:rPr lang="en-US" smtClean="0"/>
              <a:t>9/13/2016</a:t>
            </a:fld>
            <a:endParaRPr lang="en-US"/>
          </a:p>
        </p:txBody>
      </p:sp>
      <p:sp>
        <p:nvSpPr>
          <p:cNvPr id="7" name="Slide Number Placeholder 6"/>
          <p:cNvSpPr>
            <a:spLocks noGrp="1"/>
          </p:cNvSpPr>
          <p:nvPr>
            <p:ph type="sldNum" sz="quarter" idx="11"/>
          </p:nvPr>
        </p:nvSpPr>
        <p:spPr/>
        <p:txBody>
          <a:bodyPr rtlCol="0"/>
          <a:lstStyle/>
          <a:p>
            <a:fld id="{E7667E2B-C012-44F4-BE5B-538BD5DFC52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3D406-9F9C-48B3-9396-9C3AFB880148}" type="datetimeFigureOut">
              <a:rPr lang="en-US" smtClean="0"/>
              <a:t>9/13/2016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67E2B-C012-44F4-BE5B-538BD5DFC5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43D406-9F9C-48B3-9396-9C3AFB880148}" type="datetimeFigureOut">
              <a:rPr lang="en-US" smtClean="0"/>
              <a:t>9/13/2016</a:t>
            </a:fld>
            <a:endParaRPr lang="en-US"/>
          </a:p>
        </p:txBody>
      </p:sp>
      <p:sp>
        <p:nvSpPr>
          <p:cNvPr id="22" name="Slide Number Placeholder 21"/>
          <p:cNvSpPr>
            <a:spLocks noGrp="1"/>
          </p:cNvSpPr>
          <p:nvPr>
            <p:ph type="sldNum" sz="quarter" idx="15"/>
          </p:nvPr>
        </p:nvSpPr>
        <p:spPr/>
        <p:txBody>
          <a:bodyPr rtlCol="0"/>
          <a:lstStyle/>
          <a:p>
            <a:fld id="{E7667E2B-C012-44F4-BE5B-538BD5DFC52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43D406-9F9C-48B3-9396-9C3AFB880148}" type="datetimeFigureOut">
              <a:rPr lang="en-US" smtClean="0"/>
              <a:t>9/13/2016</a:t>
            </a:fld>
            <a:endParaRPr lang="en-US"/>
          </a:p>
        </p:txBody>
      </p:sp>
      <p:sp>
        <p:nvSpPr>
          <p:cNvPr id="18" name="Slide Number Placeholder 17"/>
          <p:cNvSpPr>
            <a:spLocks noGrp="1"/>
          </p:cNvSpPr>
          <p:nvPr>
            <p:ph type="sldNum" sz="quarter" idx="11"/>
          </p:nvPr>
        </p:nvSpPr>
        <p:spPr/>
        <p:txBody>
          <a:bodyPr rtlCol="0"/>
          <a:lstStyle/>
          <a:p>
            <a:fld id="{E7667E2B-C012-44F4-BE5B-538BD5DFC52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43D406-9F9C-48B3-9396-9C3AFB880148}" type="datetimeFigureOut">
              <a:rPr lang="en-US" smtClean="0"/>
              <a:t>9/13/2016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667E2B-C012-44F4-BE5B-538BD5DFC5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pensource.org/licen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opensource.org/licenses/GPL-3.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pensource.org/licenses/BSD-2-Clau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00200"/>
            <a:ext cx="6400800" cy="2209800"/>
          </a:xfrm>
        </p:spPr>
        <p:txBody>
          <a:bodyPr>
            <a:noAutofit/>
          </a:bodyPr>
          <a:lstStyle/>
          <a:p>
            <a:r>
              <a:rPr lang="en-US" sz="4400" dirty="0" smtClean="0"/>
              <a:t>Open Source Software Assessment</a:t>
            </a:r>
            <a:endParaRPr lang="en-US" sz="44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3540449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Which Open Source license should I choose to release my software under?</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dirty="0" smtClean="0"/>
              <a:t>You can choose any license from the open source licenses listed starting here: </a:t>
            </a:r>
            <a:r>
              <a:rPr lang="en-US" dirty="0" smtClean="0">
                <a:hlinkClick r:id="rId2"/>
              </a:rPr>
              <a:t>opensource.org/licenses</a:t>
            </a:r>
            <a:r>
              <a:rPr lang="en-US" dirty="0" smtClean="0"/>
              <a:t>. Most people select one from the "popular" category, but you are free to choose any listed license.</a:t>
            </a:r>
          </a:p>
          <a:p>
            <a:pPr algn="just"/>
            <a:r>
              <a:rPr lang="en-US" dirty="0" smtClean="0"/>
              <a:t>If this is your first time choosing an open source license, we recommend that you find someone who has experience with open source licensing and talk to them about your project — that will help you choose the most appropriate license. </a:t>
            </a:r>
            <a:endParaRPr lang="en-US" dirty="0"/>
          </a:p>
        </p:txBody>
      </p:sp>
    </p:spTree>
    <p:extLst>
      <p:ext uri="{BB962C8B-B14F-4D97-AF65-F5344CB8AC3E}">
        <p14:creationId xmlns:p14="http://schemas.microsoft.com/office/powerpoint/2010/main" val="106068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Can I strip out the copyrights on Open Source code and put in my own?</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Definitely not! This isn't even about Open Source, really: in general, you should not remove a valid copyright notice, no matter what license it specifies. Copyright notices are legal notices; they are also a source of information about the provenance of source code</a:t>
            </a:r>
            <a:r>
              <a:rPr lang="en-US" dirty="0"/>
              <a:t>.</a:t>
            </a:r>
          </a:p>
        </p:txBody>
      </p:sp>
    </p:spTree>
    <p:extLst>
      <p:ext uri="{BB962C8B-B14F-4D97-AF65-F5344CB8AC3E}">
        <p14:creationId xmlns:p14="http://schemas.microsoft.com/office/powerpoint/2010/main" val="308281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Can I sell Open Source programs? Even if I haven't written it?</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p:txBody>
          <a:bodyPr/>
          <a:lstStyle/>
          <a:p>
            <a:pPr algn="just"/>
            <a:r>
              <a:rPr lang="en-US" dirty="0" smtClean="0"/>
              <a:t>Yes, you can. But depending on the license, you probably can't stop your customers from selling it in the same manner as you. </a:t>
            </a:r>
            <a:endParaRPr lang="en-US" dirty="0"/>
          </a:p>
        </p:txBody>
      </p:sp>
    </p:spTree>
    <p:extLst>
      <p:ext uri="{BB962C8B-B14F-4D97-AF65-F5344CB8AC3E}">
        <p14:creationId xmlns:p14="http://schemas.microsoft.com/office/powerpoint/2010/main" val="3005432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Does Open Source mean anybody else can use my name and logo?</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p:txBody>
          <a:bodyPr>
            <a:normAutofit/>
          </a:bodyPr>
          <a:lstStyle/>
          <a:p>
            <a:pPr algn="just"/>
            <a:r>
              <a:rPr lang="en-US" dirty="0" smtClean="0"/>
              <a:t>No, Open Source is about software source code, </a:t>
            </a:r>
            <a:r>
              <a:rPr lang="en-US" i="1" dirty="0" smtClean="0"/>
              <a:t>not</a:t>
            </a:r>
            <a:r>
              <a:rPr lang="en-US" dirty="0" smtClean="0"/>
              <a:t> about identity. That is, letting people use your code under an Open Source license is not the same as letting them use your trademarks or other identifying attributes.</a:t>
            </a:r>
          </a:p>
          <a:p>
            <a:pPr algn="just"/>
            <a:r>
              <a:rPr lang="en-US" dirty="0" smtClean="0"/>
              <a:t>There are many companies and other organizations that release open source code while exercising tight control over their trademarks.</a:t>
            </a:r>
          </a:p>
          <a:p>
            <a:pPr algn="just"/>
            <a:r>
              <a:rPr lang="en-US" dirty="0" smtClean="0"/>
              <a:t>Trademarks and other marks of attribution are primarily about preventing public confusion over identity and provenance.</a:t>
            </a:r>
            <a:endParaRPr lang="en-US" dirty="0"/>
          </a:p>
        </p:txBody>
      </p:sp>
    </p:spTree>
    <p:extLst>
      <p:ext uri="{BB962C8B-B14F-4D97-AF65-F5344CB8AC3E}">
        <p14:creationId xmlns:p14="http://schemas.microsoft.com/office/powerpoint/2010/main" val="327889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Patent &amp; Copyright</a:t>
            </a:r>
            <a:endParaRPr lang="en-US" dirty="0"/>
          </a:p>
        </p:txBody>
      </p:sp>
      <p:sp>
        <p:nvSpPr>
          <p:cNvPr id="3" name="Content Placeholder 2"/>
          <p:cNvSpPr>
            <a:spLocks noGrp="1"/>
          </p:cNvSpPr>
          <p:nvPr>
            <p:ph sz="quarter" idx="1"/>
          </p:nvPr>
        </p:nvSpPr>
        <p:spPr/>
        <p:txBody>
          <a:bodyPr>
            <a:normAutofit lnSpcReduction="10000"/>
          </a:bodyPr>
          <a:lstStyle/>
          <a:p>
            <a:r>
              <a:rPr lang="en-US" dirty="0"/>
              <a:t>The difference between copyrights and patents is the type of property they protect</a:t>
            </a:r>
            <a:r>
              <a:rPr lang="en-US" dirty="0" smtClean="0"/>
              <a:t>.</a:t>
            </a:r>
          </a:p>
          <a:p>
            <a:r>
              <a:rPr lang="en-US" dirty="0"/>
              <a:t>A </a:t>
            </a:r>
            <a:r>
              <a:rPr lang="en-US" b="1" dirty="0"/>
              <a:t>patent </a:t>
            </a:r>
            <a:r>
              <a:rPr lang="en-US" dirty="0"/>
              <a:t>is a limited duration property right relating to an </a:t>
            </a:r>
            <a:r>
              <a:rPr lang="en-US" dirty="0" smtClean="0"/>
              <a:t>invention or </a:t>
            </a:r>
            <a:r>
              <a:rPr lang="en-US" dirty="0"/>
              <a:t>certain types of discoveries (mathematical equations and product formulas for example)</a:t>
            </a:r>
            <a:r>
              <a:rPr lang="en-US" dirty="0" smtClean="0"/>
              <a:t>, </a:t>
            </a:r>
            <a:r>
              <a:rPr lang="en-US" dirty="0"/>
              <a:t>granted by the United States </a:t>
            </a:r>
            <a:r>
              <a:rPr lang="en-US" dirty="0" smtClean="0"/>
              <a:t>Patent.</a:t>
            </a:r>
            <a:r>
              <a:rPr lang="en-US" dirty="0"/>
              <a:t> A patent protects an invention for 20 </a:t>
            </a:r>
            <a:r>
              <a:rPr lang="en-US" dirty="0" smtClean="0"/>
              <a:t>years.</a:t>
            </a:r>
          </a:p>
          <a:p>
            <a:r>
              <a:rPr lang="en-US" dirty="0"/>
              <a:t>A</a:t>
            </a:r>
            <a:r>
              <a:rPr lang="en-US" b="1" dirty="0"/>
              <a:t> copyright</a:t>
            </a:r>
            <a:r>
              <a:rPr lang="en-US" dirty="0"/>
              <a:t> protects original works of authorship including literary, dramatic, musical, and artistic works, such as poetry, novels, movies, songs, computer software, and architecture. A copyright is valid for a lifetime.</a:t>
            </a:r>
          </a:p>
        </p:txBody>
      </p:sp>
    </p:spTree>
    <p:extLst>
      <p:ext uri="{BB962C8B-B14F-4D97-AF65-F5344CB8AC3E}">
        <p14:creationId xmlns:p14="http://schemas.microsoft.com/office/powerpoint/2010/main" val="68145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Software Assessment</a:t>
            </a:r>
            <a:endParaRPr lang="en-US" dirty="0"/>
          </a:p>
        </p:txBody>
      </p:sp>
      <p:sp>
        <p:nvSpPr>
          <p:cNvPr id="3" name="Content Placeholder 2"/>
          <p:cNvSpPr>
            <a:spLocks noGrp="1"/>
          </p:cNvSpPr>
          <p:nvPr>
            <p:ph sz="quarter" idx="1"/>
          </p:nvPr>
        </p:nvSpPr>
        <p:spPr/>
        <p:txBody>
          <a:bodyPr/>
          <a:lstStyle/>
          <a:p>
            <a:r>
              <a:rPr lang="en-US" dirty="0" smtClean="0"/>
              <a:t>“Open source is a market”- </a:t>
            </a:r>
            <a:r>
              <a:rPr lang="en-US" b="1" dirty="0" smtClean="0"/>
              <a:t>Raymond</a:t>
            </a:r>
          </a:p>
          <a:p>
            <a:r>
              <a:rPr lang="en-GB" dirty="0"/>
              <a:t>When anyone enters a market and </a:t>
            </a:r>
            <a:r>
              <a:rPr lang="en-GB" b="1" dirty="0"/>
              <a:t>strolls</a:t>
            </a:r>
            <a:r>
              <a:rPr lang="en-GB" dirty="0"/>
              <a:t> </a:t>
            </a:r>
            <a:r>
              <a:rPr lang="en-GB" b="1" dirty="0"/>
              <a:t>around the</a:t>
            </a:r>
            <a:r>
              <a:rPr lang="en-GB" dirty="0"/>
              <a:t> </a:t>
            </a:r>
            <a:r>
              <a:rPr lang="en-GB" b="1" dirty="0"/>
              <a:t>vicinity</a:t>
            </a:r>
            <a:r>
              <a:rPr lang="en-GB" dirty="0"/>
              <a:t> looks for many things which he wants to buy. </a:t>
            </a:r>
            <a:endParaRPr lang="en-GB" dirty="0" smtClean="0"/>
          </a:p>
          <a:p>
            <a:r>
              <a:rPr lang="en-GB" dirty="0"/>
              <a:t>But the question is, do you need it? Is it of good quality? Is it reliable? There are many questions one should answer to wisely </a:t>
            </a:r>
            <a:r>
              <a:rPr lang="en-GB" dirty="0" smtClean="0"/>
              <a:t>choose </a:t>
            </a:r>
            <a:r>
              <a:rPr lang="en-GB" dirty="0"/>
              <a:t>a product to meet the requirement</a:t>
            </a:r>
            <a:r>
              <a:rPr lang="en-GB" dirty="0" smtClean="0"/>
              <a:t>.</a:t>
            </a:r>
          </a:p>
          <a:p>
            <a:r>
              <a:rPr lang="en-GB" dirty="0"/>
              <a:t>When it comes to choosing open source </a:t>
            </a:r>
            <a:r>
              <a:rPr lang="en-GB" dirty="0" smtClean="0"/>
              <a:t>software, </a:t>
            </a:r>
            <a:r>
              <a:rPr lang="en-GB" dirty="0"/>
              <a:t>one must do a detailed assessment before using open source software. </a:t>
            </a:r>
            <a:endParaRPr lang="en-US" dirty="0"/>
          </a:p>
          <a:p>
            <a:pPr marL="0" indent="0">
              <a:buNone/>
            </a:pPr>
            <a:endParaRPr lang="en-US" dirty="0"/>
          </a:p>
        </p:txBody>
      </p:sp>
    </p:spTree>
    <p:extLst>
      <p:ext uri="{BB962C8B-B14F-4D97-AF65-F5344CB8AC3E}">
        <p14:creationId xmlns:p14="http://schemas.microsoft.com/office/powerpoint/2010/main" val="3092813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Open Source Software Assessment</a:t>
            </a: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a:t>Business </a:t>
            </a:r>
            <a:r>
              <a:rPr lang="en-GB" dirty="0" smtClean="0"/>
              <a:t>Requirement</a:t>
            </a:r>
          </a:p>
          <a:p>
            <a:r>
              <a:rPr lang="en-GB" dirty="0" smtClean="0"/>
              <a:t>Functionality</a:t>
            </a:r>
          </a:p>
          <a:p>
            <a:r>
              <a:rPr lang="en-GB" dirty="0" smtClean="0"/>
              <a:t>Cost </a:t>
            </a:r>
          </a:p>
          <a:p>
            <a:r>
              <a:rPr lang="en-GB" dirty="0" smtClean="0"/>
              <a:t>Support</a:t>
            </a:r>
          </a:p>
          <a:p>
            <a:r>
              <a:rPr lang="en-GB" dirty="0" smtClean="0"/>
              <a:t>Software Development</a:t>
            </a:r>
          </a:p>
          <a:p>
            <a:r>
              <a:rPr lang="en-GB" dirty="0" smtClean="0"/>
              <a:t>Reliability </a:t>
            </a:r>
          </a:p>
          <a:p>
            <a:r>
              <a:rPr lang="en-GB" dirty="0" smtClean="0"/>
              <a:t>Performance</a:t>
            </a:r>
          </a:p>
          <a:p>
            <a:r>
              <a:rPr lang="en-GB" dirty="0" smtClean="0"/>
              <a:t>Scalability</a:t>
            </a:r>
          </a:p>
          <a:p>
            <a:r>
              <a:rPr lang="en-GB" dirty="0" smtClean="0"/>
              <a:t>Security</a:t>
            </a:r>
          </a:p>
          <a:p>
            <a:r>
              <a:rPr lang="en-GB" dirty="0" smtClean="0"/>
              <a:t>Interoperability</a:t>
            </a:r>
          </a:p>
          <a:p>
            <a:r>
              <a:rPr lang="en-GB" dirty="0" smtClean="0"/>
              <a:t>Proven</a:t>
            </a:r>
          </a:p>
          <a:p>
            <a:r>
              <a:rPr lang="en-GB" dirty="0" smtClean="0"/>
              <a:t>IT Integrator</a:t>
            </a:r>
          </a:p>
          <a:p>
            <a:r>
              <a:rPr lang="en-GB" dirty="0" smtClean="0"/>
              <a:t>License</a:t>
            </a:r>
          </a:p>
          <a:p>
            <a:pPr marL="0" indent="0">
              <a:buNone/>
            </a:pPr>
            <a:endParaRPr lang="en-US" dirty="0"/>
          </a:p>
        </p:txBody>
      </p:sp>
    </p:spTree>
    <p:extLst>
      <p:ext uri="{BB962C8B-B14F-4D97-AF65-F5344CB8AC3E}">
        <p14:creationId xmlns:p14="http://schemas.microsoft.com/office/powerpoint/2010/main" val="346604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a:t>
            </a:r>
            <a:endParaRPr lang="en-US" dirty="0"/>
          </a:p>
        </p:txBody>
      </p:sp>
      <p:sp>
        <p:nvSpPr>
          <p:cNvPr id="3" name="Content Placeholder 2"/>
          <p:cNvSpPr>
            <a:spLocks noGrp="1"/>
          </p:cNvSpPr>
          <p:nvPr>
            <p:ph sz="quarter" idx="1"/>
          </p:nvPr>
        </p:nvSpPr>
        <p:spPr/>
        <p:txBody>
          <a:bodyPr>
            <a:normAutofit/>
          </a:bodyPr>
          <a:lstStyle/>
          <a:p>
            <a:r>
              <a:rPr lang="en-GB" dirty="0"/>
              <a:t>Assessment should first start with understanding the business requirement. </a:t>
            </a:r>
            <a:endParaRPr lang="en-GB" dirty="0" smtClean="0"/>
          </a:p>
          <a:p>
            <a:r>
              <a:rPr lang="en-GB" dirty="0" smtClean="0"/>
              <a:t>During business requirement gathering, these points should be noted down:</a:t>
            </a:r>
          </a:p>
          <a:p>
            <a:pPr lvl="1"/>
            <a:r>
              <a:rPr lang="en-GB" sz="2400" dirty="0"/>
              <a:t>C</a:t>
            </a:r>
            <a:r>
              <a:rPr lang="en-GB" sz="2400" dirty="0" smtClean="0"/>
              <a:t>onsider </a:t>
            </a:r>
            <a:r>
              <a:rPr lang="en-GB" sz="2400" dirty="0"/>
              <a:t>budget allocation for procuring hardware and </a:t>
            </a:r>
            <a:r>
              <a:rPr lang="en-GB" sz="2400" dirty="0" smtClean="0"/>
              <a:t>software.</a:t>
            </a:r>
          </a:p>
          <a:p>
            <a:pPr lvl="1"/>
            <a:r>
              <a:rPr lang="en-GB" sz="2400" dirty="0" smtClean="0"/>
              <a:t>Is </a:t>
            </a:r>
            <a:r>
              <a:rPr lang="en-GB" sz="2400" dirty="0"/>
              <a:t>the application business </a:t>
            </a:r>
            <a:r>
              <a:rPr lang="en-GB" sz="2400" dirty="0" smtClean="0"/>
              <a:t>critical?</a:t>
            </a:r>
          </a:p>
          <a:p>
            <a:pPr lvl="1"/>
            <a:r>
              <a:rPr lang="en-GB" sz="2400" dirty="0" smtClean="0"/>
              <a:t>Number </a:t>
            </a:r>
            <a:r>
              <a:rPr lang="en-GB" sz="2400" dirty="0"/>
              <a:t>of users year on </a:t>
            </a:r>
            <a:r>
              <a:rPr lang="en-GB" sz="2400" dirty="0" smtClean="0"/>
              <a:t>year.</a:t>
            </a:r>
          </a:p>
          <a:p>
            <a:r>
              <a:rPr lang="en-GB" dirty="0"/>
              <a:t>A well understood business requirement will help in choosing the right product. </a:t>
            </a:r>
            <a:endParaRPr lang="en-US" dirty="0"/>
          </a:p>
          <a:p>
            <a:pPr lvl="1"/>
            <a:endParaRPr lang="en-GB" dirty="0" smtClean="0"/>
          </a:p>
          <a:p>
            <a:pPr marL="0" indent="0">
              <a:buNone/>
            </a:pPr>
            <a:endParaRPr lang="en-US" dirty="0"/>
          </a:p>
        </p:txBody>
      </p:sp>
    </p:spTree>
    <p:extLst>
      <p:ext uri="{BB962C8B-B14F-4D97-AF65-F5344CB8AC3E}">
        <p14:creationId xmlns:p14="http://schemas.microsoft.com/office/powerpoint/2010/main" val="1768406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sz="quarter" idx="1"/>
          </p:nvPr>
        </p:nvSpPr>
        <p:spPr/>
        <p:txBody>
          <a:bodyPr/>
          <a:lstStyle/>
          <a:p>
            <a:r>
              <a:rPr lang="en-GB" dirty="0"/>
              <a:t>List down all the application functionality needed. </a:t>
            </a:r>
            <a:endParaRPr lang="en-GB" dirty="0" smtClean="0"/>
          </a:p>
          <a:p>
            <a:r>
              <a:rPr lang="en-GB" dirty="0" smtClean="0"/>
              <a:t>Sometimes </a:t>
            </a:r>
            <a:r>
              <a:rPr lang="en-GB" dirty="0"/>
              <a:t>we might have to forego few functionality due to various reasons, for example support might be good. </a:t>
            </a:r>
            <a:endParaRPr lang="en-GB" dirty="0" smtClean="0"/>
          </a:p>
          <a:p>
            <a:r>
              <a:rPr lang="en-GB" dirty="0" smtClean="0"/>
              <a:t>To </a:t>
            </a:r>
            <a:r>
              <a:rPr lang="en-GB" dirty="0"/>
              <a:t>fill in the missing functionality we may have to look for alternate program or use your developer to write a code. </a:t>
            </a:r>
            <a:endParaRPr lang="en-GB" dirty="0" smtClean="0"/>
          </a:p>
          <a:p>
            <a:r>
              <a:rPr lang="en-GB" dirty="0" smtClean="0"/>
              <a:t>Also</a:t>
            </a:r>
            <a:r>
              <a:rPr lang="en-GB" dirty="0"/>
              <a:t>, consider how well it integrates and is compatible with the existing components you already have. </a:t>
            </a:r>
            <a:endParaRPr lang="en-US" dirty="0"/>
          </a:p>
          <a:p>
            <a:endParaRPr lang="en-US" dirty="0"/>
          </a:p>
        </p:txBody>
      </p:sp>
    </p:spTree>
    <p:extLst>
      <p:ext uri="{BB962C8B-B14F-4D97-AF65-F5344CB8AC3E}">
        <p14:creationId xmlns:p14="http://schemas.microsoft.com/office/powerpoint/2010/main" val="3017614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Content Placeholder 2"/>
          <p:cNvSpPr>
            <a:spLocks noGrp="1"/>
          </p:cNvSpPr>
          <p:nvPr>
            <p:ph sz="quarter" idx="1"/>
          </p:nvPr>
        </p:nvSpPr>
        <p:spPr/>
        <p:txBody>
          <a:bodyPr/>
          <a:lstStyle/>
          <a:p>
            <a:r>
              <a:rPr lang="en-GB" dirty="0"/>
              <a:t>Lesser cost is one of the primary drivers for adopting open source. </a:t>
            </a:r>
            <a:endParaRPr lang="en-GB" dirty="0" smtClean="0"/>
          </a:p>
          <a:p>
            <a:r>
              <a:rPr lang="en-GB" dirty="0" smtClean="0"/>
              <a:t>Open </a:t>
            </a:r>
            <a:r>
              <a:rPr lang="en-GB" dirty="0"/>
              <a:t>source software </a:t>
            </a:r>
            <a:r>
              <a:rPr lang="en-GB" dirty="0" smtClean="0"/>
              <a:t>require no cost to </a:t>
            </a:r>
            <a:r>
              <a:rPr lang="en-GB" dirty="0"/>
              <a:t>get the software but there will be other cost like support, </a:t>
            </a:r>
            <a:r>
              <a:rPr lang="en-GB" dirty="0" smtClean="0"/>
              <a:t>staffing</a:t>
            </a:r>
            <a:r>
              <a:rPr lang="en-GB" dirty="0"/>
              <a:t>, indirect costs (such as </a:t>
            </a:r>
            <a:r>
              <a:rPr lang="en-GB" dirty="0" smtClean="0"/>
              <a:t>testing </a:t>
            </a:r>
            <a:r>
              <a:rPr lang="en-GB" dirty="0"/>
              <a:t>and training</a:t>
            </a:r>
            <a:r>
              <a:rPr lang="en-GB" dirty="0" smtClean="0"/>
              <a:t>). </a:t>
            </a:r>
            <a:r>
              <a:rPr lang="en-GB" dirty="0"/>
              <a:t>All this should be included in total cost of ownership (TOC) and return of investment (ROI) calculation.</a:t>
            </a:r>
            <a:endParaRPr lang="en-US" dirty="0"/>
          </a:p>
          <a:p>
            <a:pPr marL="0" indent="0">
              <a:buNone/>
            </a:pPr>
            <a:endParaRPr lang="en-US" dirty="0"/>
          </a:p>
        </p:txBody>
      </p:sp>
    </p:spTree>
    <p:extLst>
      <p:ext uri="{BB962C8B-B14F-4D97-AF65-F5344CB8AC3E}">
        <p14:creationId xmlns:p14="http://schemas.microsoft.com/office/powerpoint/2010/main" val="115548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Open Source Efforts</a:t>
            </a:r>
            <a:endParaRPr lang="en-US" dirty="0"/>
          </a:p>
        </p:txBody>
      </p:sp>
      <p:sp>
        <p:nvSpPr>
          <p:cNvPr id="5" name="Content Placeholder 4"/>
          <p:cNvSpPr>
            <a:spLocks noGrp="1"/>
          </p:cNvSpPr>
          <p:nvPr>
            <p:ph sz="quarter" idx="1"/>
          </p:nvPr>
        </p:nvSpPr>
        <p:spPr/>
        <p:txBody>
          <a:bodyPr/>
          <a:lstStyle/>
          <a:p>
            <a:r>
              <a:rPr lang="en-US" dirty="0" smtClean="0"/>
              <a:t>Operating System- Linux, Darwin, Open Solaris</a:t>
            </a:r>
          </a:p>
          <a:p>
            <a:r>
              <a:rPr lang="en-US" dirty="0" smtClean="0"/>
              <a:t>Servers- BIND, </a:t>
            </a:r>
            <a:r>
              <a:rPr lang="en-US" dirty="0" err="1" smtClean="0"/>
              <a:t>Sendmail</a:t>
            </a:r>
            <a:r>
              <a:rPr lang="en-US" dirty="0" smtClean="0"/>
              <a:t>, Apache, Samba,       Tomcat</a:t>
            </a:r>
          </a:p>
          <a:p>
            <a:r>
              <a:rPr lang="en-US" dirty="0" smtClean="0"/>
              <a:t>Databases- MySQL, </a:t>
            </a:r>
            <a:r>
              <a:rPr lang="en-US" dirty="0" err="1" smtClean="0"/>
              <a:t>PostgreSQL</a:t>
            </a:r>
            <a:endParaRPr lang="en-US" dirty="0" smtClean="0"/>
          </a:p>
          <a:p>
            <a:r>
              <a:rPr lang="en-US" dirty="0" smtClean="0"/>
              <a:t>Language- Java, PHP, Python, </a:t>
            </a:r>
            <a:r>
              <a:rPr lang="en-US" dirty="0" err="1" smtClean="0"/>
              <a:t>Lua</a:t>
            </a:r>
            <a:r>
              <a:rPr lang="en-US" dirty="0" smtClean="0"/>
              <a:t>, Ruby, Tel</a:t>
            </a:r>
          </a:p>
          <a:p>
            <a:r>
              <a:rPr lang="en-US" dirty="0" smtClean="0"/>
              <a:t>GUIs- GNOME, KDE, </a:t>
            </a:r>
            <a:r>
              <a:rPr lang="en-US" dirty="0" err="1" smtClean="0"/>
              <a:t>Xfce</a:t>
            </a:r>
            <a:r>
              <a:rPr lang="en-US" dirty="0" smtClean="0"/>
              <a:t>, LXDE</a:t>
            </a:r>
          </a:p>
          <a:p>
            <a:r>
              <a:rPr lang="en-US" dirty="0" smtClean="0"/>
              <a:t>Applications- Open Office, Mozilla Firefox, GIMP</a:t>
            </a:r>
          </a:p>
          <a:p>
            <a:r>
              <a:rPr lang="en-US" dirty="0" smtClean="0"/>
              <a:t>Typesetting- Tex, </a:t>
            </a:r>
            <a:r>
              <a:rPr lang="en-US" dirty="0" err="1" smtClean="0"/>
              <a:t>LaTex</a:t>
            </a:r>
            <a:endParaRPr lang="en-US" dirty="0" smtClean="0"/>
          </a:p>
          <a:p>
            <a:r>
              <a:rPr lang="en-US" dirty="0" smtClean="0"/>
              <a:t>Multimedia- OGG: OGG </a:t>
            </a:r>
            <a:r>
              <a:rPr lang="en-US" dirty="0" err="1" smtClean="0"/>
              <a:t>Vorbis</a:t>
            </a:r>
            <a:r>
              <a:rPr lang="en-US" dirty="0" smtClean="0"/>
              <a:t>, OGG </a:t>
            </a:r>
            <a:r>
              <a:rPr lang="en-US" dirty="0" err="1" smtClean="0"/>
              <a:t>Theora</a:t>
            </a:r>
            <a:endParaRPr lang="en-US" dirty="0" smtClean="0"/>
          </a:p>
          <a:p>
            <a:r>
              <a:rPr lang="en-US" dirty="0" smtClean="0"/>
              <a:t>Text editors- EMACS, Vi, g-editor</a:t>
            </a:r>
          </a:p>
          <a:p>
            <a:r>
              <a:rPr lang="en-US" dirty="0" smtClean="0"/>
              <a:t>Development- </a:t>
            </a:r>
            <a:r>
              <a:rPr lang="en-US" dirty="0" err="1" smtClean="0"/>
              <a:t>Bugzilla</a:t>
            </a:r>
            <a:r>
              <a:rPr lang="en-US" dirty="0" smtClean="0"/>
              <a:t>, Eclipse</a:t>
            </a:r>
            <a:endParaRPr lang="en-US" dirty="0"/>
          </a:p>
        </p:txBody>
      </p:sp>
    </p:spTree>
    <p:extLst>
      <p:ext uri="{BB962C8B-B14F-4D97-AF65-F5344CB8AC3E}">
        <p14:creationId xmlns:p14="http://schemas.microsoft.com/office/powerpoint/2010/main" val="2595511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3" name="Content Placeholder 2"/>
          <p:cNvSpPr>
            <a:spLocks noGrp="1"/>
          </p:cNvSpPr>
          <p:nvPr>
            <p:ph sz="quarter" idx="1"/>
          </p:nvPr>
        </p:nvSpPr>
        <p:spPr/>
        <p:txBody>
          <a:bodyPr/>
          <a:lstStyle/>
          <a:p>
            <a:r>
              <a:rPr lang="en-GB" dirty="0" smtClean="0"/>
              <a:t>“Support </a:t>
            </a:r>
            <a:r>
              <a:rPr lang="en-GB" dirty="0"/>
              <a:t>is paramount for good </a:t>
            </a:r>
            <a:r>
              <a:rPr lang="en-GB" dirty="0" smtClean="0"/>
              <a:t>sustenance”. </a:t>
            </a:r>
          </a:p>
          <a:p>
            <a:r>
              <a:rPr lang="en-GB" dirty="0" smtClean="0"/>
              <a:t>Look </a:t>
            </a:r>
            <a:r>
              <a:rPr lang="en-GB" dirty="0"/>
              <a:t>for different levels of support. Many divide support into Silver, Gold and Platinum support levels. </a:t>
            </a:r>
            <a:endParaRPr lang="en-GB" dirty="0" smtClean="0"/>
          </a:p>
          <a:p>
            <a:r>
              <a:rPr lang="en-GB" dirty="0" smtClean="0"/>
              <a:t>Apart </a:t>
            </a:r>
            <a:r>
              <a:rPr lang="en-GB" dirty="0"/>
              <a:t>from vendor support also evaluate how active and responsive the communities and support groups are.</a:t>
            </a:r>
            <a:endParaRPr lang="en-US" dirty="0"/>
          </a:p>
          <a:p>
            <a:endParaRPr lang="en-US" dirty="0"/>
          </a:p>
        </p:txBody>
      </p:sp>
    </p:spTree>
    <p:extLst>
      <p:ext uri="{BB962C8B-B14F-4D97-AF65-F5344CB8AC3E}">
        <p14:creationId xmlns:p14="http://schemas.microsoft.com/office/powerpoint/2010/main" val="988737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a:t>
            </a:r>
            <a:endParaRPr lang="en-US" dirty="0"/>
          </a:p>
        </p:txBody>
      </p:sp>
      <p:sp>
        <p:nvSpPr>
          <p:cNvPr id="3" name="Content Placeholder 2"/>
          <p:cNvSpPr>
            <a:spLocks noGrp="1"/>
          </p:cNvSpPr>
          <p:nvPr>
            <p:ph sz="quarter" idx="1"/>
          </p:nvPr>
        </p:nvSpPr>
        <p:spPr/>
        <p:txBody>
          <a:bodyPr/>
          <a:lstStyle/>
          <a:p>
            <a:r>
              <a:rPr lang="en-GB" dirty="0"/>
              <a:t>Open source software development methodology is different from proprietary software development. </a:t>
            </a:r>
            <a:endParaRPr lang="en-GB" dirty="0" smtClean="0"/>
          </a:p>
          <a:p>
            <a:r>
              <a:rPr lang="en-GB" dirty="0" smtClean="0"/>
              <a:t>Open </a:t>
            </a:r>
            <a:r>
              <a:rPr lang="en-GB" dirty="0"/>
              <a:t>source needs a very well collaborated effort to develop a product. </a:t>
            </a:r>
            <a:endParaRPr lang="en-GB" dirty="0" smtClean="0"/>
          </a:p>
          <a:p>
            <a:r>
              <a:rPr lang="en-GB" dirty="0" smtClean="0"/>
              <a:t>Software </a:t>
            </a:r>
            <a:r>
              <a:rPr lang="en-GB" dirty="0"/>
              <a:t>development should be well managed and governed, defects should be available for anyone to view and version changes should be properly tracked. </a:t>
            </a:r>
            <a:endParaRPr lang="en-US" dirty="0"/>
          </a:p>
          <a:p>
            <a:endParaRPr lang="en-US" dirty="0"/>
          </a:p>
        </p:txBody>
      </p:sp>
    </p:spTree>
    <p:extLst>
      <p:ext uri="{BB962C8B-B14F-4D97-AF65-F5344CB8AC3E}">
        <p14:creationId xmlns:p14="http://schemas.microsoft.com/office/powerpoint/2010/main" val="3697161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sz="quarter" idx="1"/>
          </p:nvPr>
        </p:nvSpPr>
        <p:spPr/>
        <p:txBody>
          <a:bodyPr/>
          <a:lstStyle/>
          <a:p>
            <a:r>
              <a:rPr lang="en-GB" dirty="0"/>
              <a:t>Generally, developer </a:t>
            </a:r>
            <a:r>
              <a:rPr lang="en-GB" dirty="0" smtClean="0"/>
              <a:t>are </a:t>
            </a:r>
            <a:r>
              <a:rPr lang="en-GB" dirty="0"/>
              <a:t>involved in fixing defects. </a:t>
            </a:r>
            <a:endParaRPr lang="en-GB" dirty="0" smtClean="0"/>
          </a:p>
          <a:p>
            <a:r>
              <a:rPr lang="en-GB" dirty="0" smtClean="0"/>
              <a:t>Developers </a:t>
            </a:r>
            <a:r>
              <a:rPr lang="en-GB" dirty="0"/>
              <a:t>really care about reliability, when the product is more reliable their meritocracy soars.  </a:t>
            </a:r>
            <a:endParaRPr lang="en-US" dirty="0"/>
          </a:p>
          <a:p>
            <a:endParaRPr lang="en-US" dirty="0"/>
          </a:p>
        </p:txBody>
      </p:sp>
    </p:spTree>
    <p:extLst>
      <p:ext uri="{BB962C8B-B14F-4D97-AF65-F5344CB8AC3E}">
        <p14:creationId xmlns:p14="http://schemas.microsoft.com/office/powerpoint/2010/main" val="2094696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sz="quarter" idx="1"/>
          </p:nvPr>
        </p:nvSpPr>
        <p:spPr/>
        <p:txBody>
          <a:bodyPr/>
          <a:lstStyle/>
          <a:p>
            <a:r>
              <a:rPr lang="en-GB" dirty="0"/>
              <a:t>Open source project websites generally contains performance data. </a:t>
            </a:r>
            <a:endParaRPr lang="en-GB" dirty="0" smtClean="0"/>
          </a:p>
          <a:p>
            <a:r>
              <a:rPr lang="en-GB" dirty="0" smtClean="0"/>
              <a:t>Some </a:t>
            </a:r>
            <a:r>
              <a:rPr lang="en-GB" dirty="0"/>
              <a:t>tweak the parameters to show good performance</a:t>
            </a:r>
            <a:r>
              <a:rPr lang="en-GB" dirty="0" smtClean="0"/>
              <a:t>.</a:t>
            </a:r>
          </a:p>
          <a:p>
            <a:r>
              <a:rPr lang="en-GB" dirty="0" smtClean="0"/>
              <a:t>Visit </a:t>
            </a:r>
            <a:r>
              <a:rPr lang="en-GB" dirty="0"/>
              <a:t>their forum and read through discussions to get a realistic performance data put </a:t>
            </a:r>
            <a:r>
              <a:rPr lang="en-GB" dirty="0" smtClean="0"/>
              <a:t>by </a:t>
            </a:r>
            <a:r>
              <a:rPr lang="en-GB" dirty="0"/>
              <a:t>users.</a:t>
            </a:r>
            <a:endParaRPr lang="en-US" dirty="0"/>
          </a:p>
          <a:p>
            <a:endParaRPr lang="en-US" dirty="0"/>
          </a:p>
        </p:txBody>
      </p:sp>
    </p:spTree>
    <p:extLst>
      <p:ext uri="{BB962C8B-B14F-4D97-AF65-F5344CB8AC3E}">
        <p14:creationId xmlns:p14="http://schemas.microsoft.com/office/powerpoint/2010/main" val="140083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sz="quarter" idx="1"/>
          </p:nvPr>
        </p:nvSpPr>
        <p:spPr/>
        <p:txBody>
          <a:bodyPr/>
          <a:lstStyle/>
          <a:p>
            <a:r>
              <a:rPr lang="en-GB" dirty="0"/>
              <a:t>This is usually measured by the following parameters – maximum data size </a:t>
            </a:r>
            <a:r>
              <a:rPr lang="en-GB" dirty="0" smtClean="0"/>
              <a:t>supported, </a:t>
            </a:r>
            <a:r>
              <a:rPr lang="en-GB" dirty="0"/>
              <a:t>number of users, number of nodes (servers), memory and CPU. </a:t>
            </a:r>
            <a:endParaRPr lang="en-GB" dirty="0" smtClean="0"/>
          </a:p>
          <a:p>
            <a:r>
              <a:rPr lang="en-GB" dirty="0" smtClean="0"/>
              <a:t>Compare </a:t>
            </a:r>
            <a:r>
              <a:rPr lang="en-GB" dirty="0"/>
              <a:t>this with business requirement year on year. </a:t>
            </a:r>
            <a:endParaRPr lang="en-GB" dirty="0" smtClean="0"/>
          </a:p>
          <a:p>
            <a:r>
              <a:rPr lang="en-GB" dirty="0" smtClean="0"/>
              <a:t>Do </a:t>
            </a:r>
            <a:r>
              <a:rPr lang="en-GB" dirty="0"/>
              <a:t>not rely on theoretical limit instead look for benchmark data to get much pragmatic numbers.</a:t>
            </a:r>
            <a:endParaRPr lang="en-US" dirty="0"/>
          </a:p>
          <a:p>
            <a:endParaRPr lang="en-US" dirty="0"/>
          </a:p>
        </p:txBody>
      </p:sp>
    </p:spTree>
    <p:extLst>
      <p:ext uri="{BB962C8B-B14F-4D97-AF65-F5344CB8AC3E}">
        <p14:creationId xmlns:p14="http://schemas.microsoft.com/office/powerpoint/2010/main" val="172344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quarter" idx="1"/>
          </p:nvPr>
        </p:nvSpPr>
        <p:spPr/>
        <p:txBody>
          <a:bodyPr/>
          <a:lstStyle/>
          <a:p>
            <a:r>
              <a:rPr lang="en-GB" dirty="0"/>
              <a:t>Check for the penetration testing results</a:t>
            </a:r>
            <a:r>
              <a:rPr lang="en-GB" dirty="0" smtClean="0"/>
              <a:t>.</a:t>
            </a:r>
          </a:p>
          <a:p>
            <a:r>
              <a:rPr lang="en-GB" dirty="0" smtClean="0"/>
              <a:t> </a:t>
            </a:r>
            <a:r>
              <a:rPr lang="en-GB" dirty="0"/>
              <a:t>Have the developers identify any vulnerability and are the fixed</a:t>
            </a:r>
            <a:r>
              <a:rPr lang="en-GB" dirty="0" smtClean="0"/>
              <a:t>.</a:t>
            </a:r>
          </a:p>
          <a:p>
            <a:r>
              <a:rPr lang="en-GB" dirty="0" smtClean="0"/>
              <a:t> </a:t>
            </a:r>
            <a:r>
              <a:rPr lang="en-GB" dirty="0"/>
              <a:t>Also, check against your own security requirement.</a:t>
            </a:r>
            <a:endParaRPr lang="en-US" dirty="0"/>
          </a:p>
          <a:p>
            <a:endParaRPr lang="en-US" dirty="0"/>
          </a:p>
        </p:txBody>
      </p:sp>
    </p:spTree>
    <p:extLst>
      <p:ext uri="{BB962C8B-B14F-4D97-AF65-F5344CB8AC3E}">
        <p14:creationId xmlns:p14="http://schemas.microsoft.com/office/powerpoint/2010/main" val="258305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a:t>
            </a:r>
            <a:endParaRPr lang="en-US" dirty="0"/>
          </a:p>
        </p:txBody>
      </p:sp>
      <p:sp>
        <p:nvSpPr>
          <p:cNvPr id="3" name="Content Placeholder 2"/>
          <p:cNvSpPr>
            <a:spLocks noGrp="1"/>
          </p:cNvSpPr>
          <p:nvPr>
            <p:ph sz="quarter" idx="1"/>
          </p:nvPr>
        </p:nvSpPr>
        <p:spPr/>
        <p:txBody>
          <a:bodyPr/>
          <a:lstStyle/>
          <a:p>
            <a:r>
              <a:rPr lang="en-GB" dirty="0"/>
              <a:t>Open source gives freedom to build your own solution. Therefore, we have the option of using different products to build a suitable solution. But check if the product works well with other products used in the solution.</a:t>
            </a:r>
            <a:endParaRPr lang="en-US" dirty="0"/>
          </a:p>
          <a:p>
            <a:endParaRPr lang="en-US" dirty="0"/>
          </a:p>
        </p:txBody>
      </p:sp>
    </p:spTree>
    <p:extLst>
      <p:ext uri="{BB962C8B-B14F-4D97-AF65-F5344CB8AC3E}">
        <p14:creationId xmlns:p14="http://schemas.microsoft.com/office/powerpoint/2010/main" val="4210773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a:t>
            </a:r>
            <a:endParaRPr lang="en-US" dirty="0"/>
          </a:p>
        </p:txBody>
      </p:sp>
      <p:sp>
        <p:nvSpPr>
          <p:cNvPr id="3" name="Content Placeholder 2"/>
          <p:cNvSpPr>
            <a:spLocks noGrp="1"/>
          </p:cNvSpPr>
          <p:nvPr>
            <p:ph sz="quarter" idx="1"/>
          </p:nvPr>
        </p:nvSpPr>
        <p:spPr/>
        <p:txBody>
          <a:bodyPr/>
          <a:lstStyle/>
          <a:p>
            <a:r>
              <a:rPr lang="en-GB" dirty="0"/>
              <a:t>Is the product widely used? </a:t>
            </a:r>
            <a:endParaRPr lang="en-GB" dirty="0" smtClean="0"/>
          </a:p>
          <a:p>
            <a:r>
              <a:rPr lang="en-GB" dirty="0" smtClean="0"/>
              <a:t>How </a:t>
            </a:r>
            <a:r>
              <a:rPr lang="en-GB" dirty="0"/>
              <a:t>many years the product is being used and is it popular within the same domain of your business.</a:t>
            </a:r>
            <a:endParaRPr lang="en-US" dirty="0"/>
          </a:p>
          <a:p>
            <a:endParaRPr lang="en-US" dirty="0"/>
          </a:p>
        </p:txBody>
      </p:sp>
    </p:spTree>
    <p:extLst>
      <p:ext uri="{BB962C8B-B14F-4D97-AF65-F5344CB8AC3E}">
        <p14:creationId xmlns:p14="http://schemas.microsoft.com/office/powerpoint/2010/main" val="765782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Integrator</a:t>
            </a:r>
            <a:endParaRPr lang="en-US" dirty="0"/>
          </a:p>
        </p:txBody>
      </p:sp>
      <p:sp>
        <p:nvSpPr>
          <p:cNvPr id="3" name="Content Placeholder 2"/>
          <p:cNvSpPr>
            <a:spLocks noGrp="1"/>
          </p:cNvSpPr>
          <p:nvPr>
            <p:ph sz="quarter" idx="1"/>
          </p:nvPr>
        </p:nvSpPr>
        <p:spPr/>
        <p:txBody>
          <a:bodyPr/>
          <a:lstStyle/>
          <a:p>
            <a:r>
              <a:rPr lang="en-GB" dirty="0"/>
              <a:t>If there are no skilled in-house resources you might have to rely on IT integrators. </a:t>
            </a:r>
            <a:endParaRPr lang="en-GB" dirty="0" smtClean="0"/>
          </a:p>
          <a:p>
            <a:r>
              <a:rPr lang="en-GB" dirty="0" smtClean="0"/>
              <a:t>Therefore</a:t>
            </a:r>
            <a:r>
              <a:rPr lang="en-GB" dirty="0"/>
              <a:t>, check how many integrators can implement the product.  </a:t>
            </a:r>
            <a:endParaRPr lang="en-GB" dirty="0" smtClean="0"/>
          </a:p>
          <a:p>
            <a:pPr marL="0" indent="0">
              <a:buNone/>
            </a:pPr>
            <a:endParaRPr lang="en-US" dirty="0"/>
          </a:p>
          <a:p>
            <a:endParaRPr lang="en-US" dirty="0"/>
          </a:p>
        </p:txBody>
      </p:sp>
    </p:spTree>
    <p:extLst>
      <p:ext uri="{BB962C8B-B14F-4D97-AF65-F5344CB8AC3E}">
        <p14:creationId xmlns:p14="http://schemas.microsoft.com/office/powerpoint/2010/main" val="3838137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sz="quarter" idx="1"/>
          </p:nvPr>
        </p:nvSpPr>
        <p:spPr/>
        <p:txBody>
          <a:bodyPr/>
          <a:lstStyle/>
          <a:p>
            <a:r>
              <a:rPr lang="en-GB" dirty="0"/>
              <a:t>Read the fine print of the license document.  Are they any caveats for number of copies, or users?  Look under which licensing scheme they fall under– GPL, BSD..</a:t>
            </a:r>
            <a:r>
              <a:rPr lang="en-GB" dirty="0" err="1"/>
              <a:t>etc</a:t>
            </a:r>
            <a:r>
              <a:rPr lang="en-GB" dirty="0"/>
              <a:t>.</a:t>
            </a:r>
            <a:endParaRPr lang="en-US" dirty="0"/>
          </a:p>
          <a:p>
            <a:r>
              <a:rPr lang="en-GB" dirty="0"/>
              <a:t>As mentioned in the </a:t>
            </a:r>
            <a:r>
              <a:rPr lang="en-GB" dirty="0" smtClean="0"/>
              <a:t>earlier, </a:t>
            </a:r>
            <a:r>
              <a:rPr lang="en-GB" dirty="0"/>
              <a:t>the GPL license prohibits the use of open source with the closed source code to be sold as proprietary software. However, the open source with commercial license can be used with the closed source code and sold as proprietary software.</a:t>
            </a:r>
            <a:endParaRPr lang="en-US" b="1" dirty="0"/>
          </a:p>
          <a:p>
            <a:endParaRPr lang="en-US" dirty="0"/>
          </a:p>
        </p:txBody>
      </p:sp>
    </p:spTree>
    <p:extLst>
      <p:ext uri="{BB962C8B-B14F-4D97-AF65-F5344CB8AC3E}">
        <p14:creationId xmlns:p14="http://schemas.microsoft.com/office/powerpoint/2010/main" val="32222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regarding GNU Rights Conflict</a:t>
            </a:r>
            <a:endParaRPr lang="en-US" dirty="0"/>
          </a:p>
        </p:txBody>
      </p:sp>
      <p:sp>
        <p:nvSpPr>
          <p:cNvPr id="3" name="Content Placeholder 2"/>
          <p:cNvSpPr>
            <a:spLocks noGrp="1"/>
          </p:cNvSpPr>
          <p:nvPr>
            <p:ph sz="quarter" idx="1"/>
          </p:nvPr>
        </p:nvSpPr>
        <p:spPr/>
        <p:txBody>
          <a:bodyPr/>
          <a:lstStyle/>
          <a:p>
            <a:r>
              <a:rPr lang="en-US" altLang="en-US" dirty="0">
                <a:ea typeface="Calibri" pitchFamily="34" charset="0"/>
                <a:cs typeface="Arial" pitchFamily="34" charset="0"/>
              </a:rPr>
              <a:t>An interesting licensing violation is the case between the Free Software Foundation (FSF) and Cisco. In 2004 a German court ordered Cisco to stop selling its wireless routers because it was in violation of the terms and conditions of the GPL license - Cisco’s products were using GPL-licensed software in their code, but not providing free availability of their source code.</a:t>
            </a:r>
          </a:p>
          <a:p>
            <a:endParaRPr lang="en-US" dirty="0"/>
          </a:p>
        </p:txBody>
      </p:sp>
    </p:spTree>
    <p:extLst>
      <p:ext uri="{BB962C8B-B14F-4D97-AF65-F5344CB8AC3E}">
        <p14:creationId xmlns:p14="http://schemas.microsoft.com/office/powerpoint/2010/main" val="2764894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icos.ddn.upes.ac.in/contentviewer/lessons/770/Adoption%20ofOpen%20Source/img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325008"/>
            <a:ext cx="7467600" cy="342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79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Can Open Source software be used for commercial purposes?</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a:xfrm>
            <a:off x="457200" y="990600"/>
            <a:ext cx="7772400" cy="5029200"/>
          </a:xfrm>
        </p:spPr>
        <p:txBody>
          <a:bodyPr>
            <a:normAutofit fontScale="92500" lnSpcReduction="20000"/>
          </a:bodyPr>
          <a:lstStyle/>
          <a:p>
            <a:pPr algn="just"/>
            <a:endParaRPr lang="en-US" dirty="0" smtClean="0"/>
          </a:p>
          <a:p>
            <a:pPr algn="just"/>
            <a:endParaRPr lang="en-US" dirty="0"/>
          </a:p>
          <a:p>
            <a:pPr algn="just"/>
            <a:r>
              <a:rPr lang="en-US" dirty="0" smtClean="0"/>
              <a:t>Absolutely. All Open Source software can be used for commercial purpose; the Open Source Definition guarantees this. You can even sell Open Source software</a:t>
            </a:r>
            <a:r>
              <a:rPr lang="en-US" dirty="0"/>
              <a:t>. You can sell services based on the </a:t>
            </a:r>
            <a:r>
              <a:rPr lang="en-US" dirty="0" smtClean="0"/>
              <a:t>code i.e. sell </a:t>
            </a:r>
            <a:r>
              <a:rPr lang="en-US" dirty="0"/>
              <a:t>warranties and other assurances, sell customization and maintenance </a:t>
            </a:r>
            <a:r>
              <a:rPr lang="en-US" dirty="0" smtClean="0"/>
              <a:t>work, </a:t>
            </a:r>
            <a:r>
              <a:rPr lang="en-US" dirty="0"/>
              <a:t>etc. The only kind of profit strategy that is incompatible with Open Source is monopoly-based sales, also known as "royalties". </a:t>
            </a:r>
            <a:endParaRPr lang="en-US" dirty="0" smtClean="0"/>
          </a:p>
          <a:p>
            <a:pPr marL="0" indent="0" algn="just">
              <a:buNone/>
            </a:pPr>
            <a:endParaRPr lang="en-US" dirty="0" smtClean="0"/>
          </a:p>
          <a:p>
            <a:pPr algn="just"/>
            <a:r>
              <a:rPr lang="en-US" dirty="0" smtClean="0"/>
              <a:t>However, note that </a:t>
            </a:r>
            <a:r>
              <a:rPr lang="en-US" i="1" dirty="0" smtClean="0"/>
              <a:t>commercial</a:t>
            </a:r>
            <a:r>
              <a:rPr lang="en-US" dirty="0" smtClean="0"/>
              <a:t> is not the same as </a:t>
            </a:r>
            <a:r>
              <a:rPr lang="en-US" i="1" dirty="0" smtClean="0"/>
              <a:t>proprietary</a:t>
            </a:r>
            <a:r>
              <a:rPr lang="en-US" dirty="0" smtClean="0"/>
              <a:t>. If you receive software under an Open Source license, you can always use that software for commercial purposes, but that doesn't mean you can place further restrictions on people who receive the software from you. </a:t>
            </a:r>
          </a:p>
          <a:p>
            <a:pPr marL="0" indent="0">
              <a:buNone/>
            </a:pPr>
            <a:endParaRPr lang="en-US" dirty="0"/>
          </a:p>
        </p:txBody>
      </p:sp>
    </p:spTree>
    <p:extLst>
      <p:ext uri="{BB962C8B-B14F-4D97-AF65-F5344CB8AC3E}">
        <p14:creationId xmlns:p14="http://schemas.microsoft.com/office/powerpoint/2010/main" val="1771855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Can I restrict how people use an Open Source licensed program?</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a:xfrm>
            <a:off x="381000" y="1219200"/>
            <a:ext cx="8229600" cy="4953000"/>
          </a:xfrm>
        </p:spPr>
        <p:txBody>
          <a:bodyPr/>
          <a:lstStyle/>
          <a:p>
            <a:pPr algn="just"/>
            <a:r>
              <a:rPr lang="en-US" dirty="0" smtClean="0"/>
              <a:t>No. The freedom to use the program for any purpose is part of the Open Source Definition.</a:t>
            </a:r>
          </a:p>
          <a:p>
            <a:pPr marL="0" indent="0" algn="just">
              <a:buNone/>
            </a:pPr>
            <a:r>
              <a:rPr lang="en-US" dirty="0" smtClean="0"/>
              <a:t> </a:t>
            </a:r>
          </a:p>
          <a:p>
            <a:pPr algn="just"/>
            <a:r>
              <a:rPr lang="en-US" dirty="0" smtClean="0"/>
              <a:t>Note that nearly all Open Source licenses also state that there is no warranty: you can't sue if it blows up your computer or destroys your data, even if it was the program's fault. (Some companies may sell you a warranty separately, for a fee, but that is not part of the open source license, it's just your private contract with that company.)</a:t>
            </a:r>
          </a:p>
          <a:p>
            <a:endParaRPr lang="en-US" dirty="0"/>
          </a:p>
        </p:txBody>
      </p:sp>
    </p:spTree>
    <p:extLst>
      <p:ext uri="{BB962C8B-B14F-4D97-AF65-F5344CB8AC3E}">
        <p14:creationId xmlns:p14="http://schemas.microsoft.com/office/powerpoint/2010/main" val="3905049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tx1"/>
                </a:solidFill>
              </a:rPr>
              <a:t>What is "free software" and is it the same as "open source"?</a:t>
            </a:r>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
        <p:nvSpPr>
          <p:cNvPr id="3" name="Content Placeholder 2"/>
          <p:cNvSpPr>
            <a:spLocks noGrp="1"/>
          </p:cNvSpPr>
          <p:nvPr>
            <p:ph sz="quarter" idx="1"/>
          </p:nvPr>
        </p:nvSpPr>
        <p:spPr>
          <a:xfrm>
            <a:off x="381000" y="1066800"/>
            <a:ext cx="8077200" cy="4953000"/>
          </a:xfrm>
        </p:spPr>
        <p:txBody>
          <a:bodyPr>
            <a:normAutofit fontScale="92500"/>
          </a:bodyPr>
          <a:lstStyle/>
          <a:p>
            <a:pPr algn="just"/>
            <a:r>
              <a:rPr lang="en-US" dirty="0" smtClean="0"/>
              <a:t>"Free software" and "open source software" are two terms for the same thing: software released under licenses that guarantee a certain, specific set of freedoms.</a:t>
            </a:r>
          </a:p>
          <a:p>
            <a:pPr algn="just"/>
            <a:r>
              <a:rPr lang="en-US" dirty="0" smtClean="0"/>
              <a:t>The term "free software" is older, and is reflected in the name of the Free Software Foundation (FSF), an organization founded in 1985 to protect and promote free software. </a:t>
            </a:r>
          </a:p>
          <a:p>
            <a:pPr algn="just"/>
            <a:r>
              <a:rPr lang="en-US" dirty="0" smtClean="0"/>
              <a:t>The term "open source" was coined in 1998 by a group of people — the founders of the Open Source Initiative (OSI) — who also supported the development and distribution of free software, but who disagreed with the FSF about how to promote and distribute it, and who felt that software freedom was primarily a practical matter rather than an ideological one.</a:t>
            </a:r>
            <a:endParaRPr lang="en-US" dirty="0"/>
          </a:p>
        </p:txBody>
      </p:sp>
    </p:spTree>
    <p:extLst>
      <p:ext uri="{BB962C8B-B14F-4D97-AF65-F5344CB8AC3E}">
        <p14:creationId xmlns:p14="http://schemas.microsoft.com/office/powerpoint/2010/main" val="421446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r>
              <a:rPr lang="en-US" dirty="0"/>
              <a:t>Cont..</a:t>
            </a:r>
          </a:p>
        </p:txBody>
      </p:sp>
      <p:sp>
        <p:nvSpPr>
          <p:cNvPr id="3" name="Content Placeholder 2"/>
          <p:cNvSpPr>
            <a:spLocks noGrp="1"/>
          </p:cNvSpPr>
          <p:nvPr>
            <p:ph sz="quarter" idx="1"/>
          </p:nvPr>
        </p:nvSpPr>
        <p:spPr>
          <a:xfrm>
            <a:off x="381000" y="1143000"/>
            <a:ext cx="7772400" cy="4876800"/>
          </a:xfrm>
        </p:spPr>
        <p:txBody>
          <a:bodyPr>
            <a:normAutofit/>
          </a:bodyPr>
          <a:lstStyle/>
          <a:p>
            <a:pPr algn="just"/>
            <a:r>
              <a:rPr lang="en-US" dirty="0" smtClean="0"/>
              <a:t>One of the tactical concerns most often cited by adopters of the term "open source" was the ambiguity of the English word "free", which can refer either to freedom or to mere monetary price; this ambiguity was also given by the OSI founders as a reason to prefer the new term.</a:t>
            </a:r>
          </a:p>
        </p:txBody>
      </p:sp>
    </p:spTree>
    <p:extLst>
      <p:ext uri="{BB962C8B-B14F-4D97-AF65-F5344CB8AC3E}">
        <p14:creationId xmlns:p14="http://schemas.microsoft.com/office/powerpoint/2010/main" val="270151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smtClean="0"/>
              <a:t>What is "copyleft"? </a:t>
            </a:r>
            <a:r>
              <a:rPr lang="en-US" dirty="0" smtClean="0"/>
              <a:t/>
            </a:r>
            <a:br>
              <a:rPr lang="en-US" dirty="0" smtClean="0"/>
            </a:br>
            <a:endParaRPr lang="en-US" dirty="0"/>
          </a:p>
        </p:txBody>
      </p:sp>
      <p:sp>
        <p:nvSpPr>
          <p:cNvPr id="3" name="Content Placeholder 2"/>
          <p:cNvSpPr>
            <a:spLocks noGrp="1"/>
          </p:cNvSpPr>
          <p:nvPr>
            <p:ph sz="quarter" idx="1"/>
          </p:nvPr>
        </p:nvSpPr>
        <p:spPr>
          <a:xfrm>
            <a:off x="381000" y="1066800"/>
            <a:ext cx="8001000" cy="4953000"/>
          </a:xfrm>
        </p:spPr>
        <p:txBody>
          <a:bodyPr>
            <a:normAutofit/>
          </a:bodyPr>
          <a:lstStyle/>
          <a:p>
            <a:pPr algn="just"/>
            <a:r>
              <a:rPr lang="en-US" dirty="0" smtClean="0"/>
              <a:t>"</a:t>
            </a:r>
            <a:r>
              <a:rPr lang="en-US" dirty="0" err="1" smtClean="0"/>
              <a:t>Copyleft</a:t>
            </a:r>
            <a:r>
              <a:rPr lang="en-US" dirty="0" smtClean="0"/>
              <a:t>" refers to licenses that allow derivative works but require them to use the same license as the original work.</a:t>
            </a:r>
          </a:p>
          <a:p>
            <a:pPr algn="just"/>
            <a:r>
              <a:rPr lang="en-US" dirty="0" smtClean="0"/>
              <a:t> For example, if you write some software and release it under the </a:t>
            </a:r>
            <a:r>
              <a:rPr lang="en-US" dirty="0" smtClean="0">
                <a:hlinkClick r:id="rId2"/>
              </a:rPr>
              <a:t>GNU General Public License</a:t>
            </a:r>
            <a:r>
              <a:rPr lang="en-US" dirty="0" smtClean="0"/>
              <a:t> (a widely-used </a:t>
            </a:r>
            <a:r>
              <a:rPr lang="en-US" dirty="0" err="1" smtClean="0"/>
              <a:t>copyleft</a:t>
            </a:r>
            <a:r>
              <a:rPr lang="en-US" dirty="0" smtClean="0"/>
              <a:t> license), and then someone else modifies that software and distributes their modified version, the modified version must be licensed under the GNU GPL too — including any new code written specifically to go into the modified version.</a:t>
            </a:r>
          </a:p>
          <a:p>
            <a:pPr algn="just"/>
            <a:r>
              <a:rPr lang="en-US" dirty="0" smtClean="0"/>
              <a:t>Both the original and the new work are Open Source. </a:t>
            </a:r>
            <a:endParaRPr lang="en-US" dirty="0"/>
          </a:p>
        </p:txBody>
      </p:sp>
    </p:spTree>
    <p:extLst>
      <p:ext uri="{BB962C8B-B14F-4D97-AF65-F5344CB8AC3E}">
        <p14:creationId xmlns:p14="http://schemas.microsoft.com/office/powerpoint/2010/main" val="3708151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Most </a:t>
            </a:r>
            <a:r>
              <a:rPr lang="en-US" dirty="0" err="1" smtClean="0"/>
              <a:t>copyleft</a:t>
            </a:r>
            <a:r>
              <a:rPr lang="en-US" dirty="0" smtClean="0"/>
              <a:t> licenses are Open Source, but not all Open Source licenses are </a:t>
            </a:r>
            <a:r>
              <a:rPr lang="en-US" dirty="0" err="1" smtClean="0"/>
              <a:t>copyleft</a:t>
            </a:r>
            <a:r>
              <a:rPr lang="en-US" dirty="0" smtClean="0"/>
              <a:t>. When an Open Source license is </a:t>
            </a:r>
            <a:r>
              <a:rPr lang="en-US" i="1" dirty="0" smtClean="0"/>
              <a:t>not</a:t>
            </a:r>
            <a:r>
              <a:rPr lang="en-US" dirty="0" smtClean="0"/>
              <a:t> </a:t>
            </a:r>
            <a:r>
              <a:rPr lang="en-US" dirty="0" err="1" smtClean="0"/>
              <a:t>copyleft</a:t>
            </a:r>
            <a:r>
              <a:rPr lang="en-US" dirty="0" smtClean="0"/>
              <a:t>, that means software released under that license can be used as part of programs distributed under other licenses, including proprietary (non-open-source) licenses. For example, the </a:t>
            </a:r>
            <a:r>
              <a:rPr lang="en-US" dirty="0" smtClean="0">
                <a:hlinkClick r:id="rId2"/>
              </a:rPr>
              <a:t>BSD</a:t>
            </a:r>
            <a:r>
              <a:rPr lang="en-US" dirty="0" smtClean="0"/>
              <a:t> license is a non-</a:t>
            </a:r>
            <a:r>
              <a:rPr lang="en-US" dirty="0" err="1" smtClean="0"/>
              <a:t>copyleft</a:t>
            </a:r>
            <a:r>
              <a:rPr lang="en-US" dirty="0" smtClean="0"/>
              <a:t> Open Source license. Such licenses are usually called either "</a:t>
            </a:r>
            <a:r>
              <a:rPr lang="en-US" b="1" dirty="0" smtClean="0"/>
              <a:t>non-</a:t>
            </a:r>
            <a:r>
              <a:rPr lang="en-US" b="1" dirty="0" err="1" smtClean="0"/>
              <a:t>copyleft</a:t>
            </a:r>
            <a:r>
              <a:rPr lang="en-US" dirty="0" smtClean="0"/>
              <a:t>" or "</a:t>
            </a:r>
            <a:r>
              <a:rPr lang="en-US" b="1" dirty="0" smtClean="0"/>
              <a:t>permissive</a:t>
            </a:r>
            <a:r>
              <a:rPr lang="en-US" dirty="0" smtClean="0"/>
              <a:t>" open source licenses</a:t>
            </a:r>
          </a:p>
          <a:p>
            <a:endParaRPr lang="en-US" dirty="0"/>
          </a:p>
        </p:txBody>
      </p:sp>
    </p:spTree>
    <p:extLst>
      <p:ext uri="{BB962C8B-B14F-4D97-AF65-F5344CB8AC3E}">
        <p14:creationId xmlns:p14="http://schemas.microsoft.com/office/powerpoint/2010/main" val="1236350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1160</TotalTime>
  <Words>1743</Words>
  <Application>Microsoft Office PowerPoint</Application>
  <PresentationFormat>On-screen Show (4:3)</PresentationFormat>
  <Paragraphs>120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Open Source Software Assessment</vt:lpstr>
      <vt:lpstr>Examples of Open Source Efforts</vt:lpstr>
      <vt:lpstr>Case regarding GNU Rights Conflict</vt:lpstr>
      <vt:lpstr>Can Open Source software be used for commercial purposes? </vt:lpstr>
      <vt:lpstr>Can I restrict how people use an Open Source licensed program? </vt:lpstr>
      <vt:lpstr>What is "free software" and is it the same as "open source"? </vt:lpstr>
      <vt:lpstr>Cont..</vt:lpstr>
      <vt:lpstr>What is "copyleft"?  </vt:lpstr>
      <vt:lpstr>PowerPoint Presentation</vt:lpstr>
      <vt:lpstr>Which Open Source license should I choose to release my software under? </vt:lpstr>
      <vt:lpstr>Can I strip out the copyrights on Open Source code and put in my own? </vt:lpstr>
      <vt:lpstr>Can I sell Open Source programs? Even if I haven't written it? </vt:lpstr>
      <vt:lpstr>Does Open Source mean anybody else can use my name and logo? </vt:lpstr>
      <vt:lpstr>Difference Between Patent &amp; Copyright</vt:lpstr>
      <vt:lpstr>Open Source Software Assessment</vt:lpstr>
      <vt:lpstr>Attributes For Open Source Software Assessment</vt:lpstr>
      <vt:lpstr>Business Requirement</vt:lpstr>
      <vt:lpstr>Functionality</vt:lpstr>
      <vt:lpstr>Cost</vt:lpstr>
      <vt:lpstr>Support</vt:lpstr>
      <vt:lpstr>Software Development</vt:lpstr>
      <vt:lpstr>Reliability</vt:lpstr>
      <vt:lpstr>Performance</vt:lpstr>
      <vt:lpstr>Scalability</vt:lpstr>
      <vt:lpstr>Security</vt:lpstr>
      <vt:lpstr>Interoperability</vt:lpstr>
      <vt:lpstr>Proven</vt:lpstr>
      <vt:lpstr>IT Integrator</vt:lpstr>
      <vt:lpstr>License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 Assessment &amp; Open Standards</dc:title>
  <dc:creator>Shahina Anwarul</dc:creator>
  <cp:lastModifiedBy>Shahina Anwarul</cp:lastModifiedBy>
  <cp:revision>35</cp:revision>
  <dcterms:created xsi:type="dcterms:W3CDTF">2016-08-25T15:28:12Z</dcterms:created>
  <dcterms:modified xsi:type="dcterms:W3CDTF">2016-09-13T13:24:47Z</dcterms:modified>
</cp:coreProperties>
</file>