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541b832ad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541b832a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541b832ad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541b832a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541b832ad_0_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541b832a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541b832ad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541b832a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541b832ad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541b832a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541b832a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541b832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541b832ad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541b832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541b832a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541b832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541b832ad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541b832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541b832ad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541b83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549325"/>
            <a:ext cx="8118600" cy="19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Mood for Music: </a:t>
            </a:r>
            <a:endParaRPr b="1" sz="4000"/>
          </a:p>
          <a:p>
            <a:pPr indent="0" lvl="0" marL="0" rtl="0" algn="l">
              <a:spcBef>
                <a:spcPts val="0"/>
              </a:spcBef>
              <a:spcAft>
                <a:spcPts val="0"/>
              </a:spcAft>
              <a:buNone/>
            </a:pPr>
            <a:r>
              <a:rPr lang="en" sz="3000"/>
              <a:t>Intelligent Mood Detection and Music Recommendation System</a:t>
            </a:r>
            <a:endParaRPr sz="30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Diksha Kumari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5413550" y="1659450"/>
            <a:ext cx="75900" cy="1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
          </a:p>
        </p:txBody>
      </p:sp>
      <p:pic>
        <p:nvPicPr>
          <p:cNvPr id="116" name="Google Shape;116;p22"/>
          <p:cNvPicPr preferRelativeResize="0"/>
          <p:nvPr/>
        </p:nvPicPr>
        <p:blipFill>
          <a:blip r:embed="rId3">
            <a:alphaModFix/>
          </a:blip>
          <a:stretch>
            <a:fillRect/>
          </a:stretch>
        </p:blipFill>
        <p:spPr>
          <a:xfrm>
            <a:off x="2348788" y="1114185"/>
            <a:ext cx="4446425" cy="2773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413550" y="1659450"/>
            <a:ext cx="75900" cy="1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
          </a:p>
        </p:txBody>
      </p:sp>
      <p:pic>
        <p:nvPicPr>
          <p:cNvPr id="122" name="Google Shape;122;p23"/>
          <p:cNvPicPr preferRelativeResize="0"/>
          <p:nvPr/>
        </p:nvPicPr>
        <p:blipFill>
          <a:blip r:embed="rId3">
            <a:alphaModFix/>
          </a:blip>
          <a:stretch>
            <a:fillRect/>
          </a:stretch>
        </p:blipFill>
        <p:spPr>
          <a:xfrm>
            <a:off x="328071" y="207450"/>
            <a:ext cx="4146280" cy="4581475"/>
          </a:xfrm>
          <a:prstGeom prst="rect">
            <a:avLst/>
          </a:prstGeom>
          <a:noFill/>
          <a:ln cap="flat" cmpd="sng" w="9525">
            <a:solidFill>
              <a:schemeClr val="dk1"/>
            </a:solidFill>
            <a:prstDash val="solid"/>
            <a:round/>
            <a:headEnd len="sm" w="sm" type="none"/>
            <a:tailEnd len="sm" w="sm" type="none"/>
          </a:ln>
        </p:spPr>
      </p:pic>
      <p:pic>
        <p:nvPicPr>
          <p:cNvPr id="123" name="Google Shape;123;p23"/>
          <p:cNvPicPr preferRelativeResize="0"/>
          <p:nvPr/>
        </p:nvPicPr>
        <p:blipFill>
          <a:blip r:embed="rId4">
            <a:alphaModFix/>
          </a:blip>
          <a:stretch>
            <a:fillRect/>
          </a:stretch>
        </p:blipFill>
        <p:spPr>
          <a:xfrm>
            <a:off x="5523850" y="207450"/>
            <a:ext cx="3349750" cy="4581467"/>
          </a:xfrm>
          <a:prstGeom prst="rect">
            <a:avLst/>
          </a:prstGeom>
          <a:noFill/>
          <a:ln cap="flat" cmpd="sng" w="9525">
            <a:solidFill>
              <a:schemeClr val="dk1"/>
            </a:solidFill>
            <a:prstDash val="solid"/>
            <a:round/>
            <a:headEnd len="sm" w="sm" type="none"/>
            <a:tailEnd len="sm" w="sm" type="none"/>
          </a:ln>
        </p:spPr>
      </p:pic>
      <p:sp>
        <p:nvSpPr>
          <p:cNvPr id="124" name="Google Shape;124;p23"/>
          <p:cNvSpPr/>
          <p:nvPr/>
        </p:nvSpPr>
        <p:spPr>
          <a:xfrm>
            <a:off x="4624250" y="2202150"/>
            <a:ext cx="749700" cy="36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5413550" y="1659450"/>
            <a:ext cx="75900" cy="1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
          </a:p>
        </p:txBody>
      </p:sp>
      <p:pic>
        <p:nvPicPr>
          <p:cNvPr id="130" name="Google Shape;130;p24"/>
          <p:cNvPicPr preferRelativeResize="0"/>
          <p:nvPr/>
        </p:nvPicPr>
        <p:blipFill rotWithShape="1">
          <a:blip r:embed="rId3">
            <a:alphaModFix/>
          </a:blip>
          <a:srcRect b="1333" l="0" r="0" t="1343"/>
          <a:stretch/>
        </p:blipFill>
        <p:spPr>
          <a:xfrm>
            <a:off x="351671" y="281013"/>
            <a:ext cx="4146280" cy="4581475"/>
          </a:xfrm>
          <a:prstGeom prst="rect">
            <a:avLst/>
          </a:prstGeom>
          <a:noFill/>
          <a:ln cap="flat" cmpd="sng" w="9525">
            <a:solidFill>
              <a:schemeClr val="dk1"/>
            </a:solidFill>
            <a:prstDash val="solid"/>
            <a:round/>
            <a:headEnd len="sm" w="sm" type="none"/>
            <a:tailEnd len="sm" w="sm" type="none"/>
          </a:ln>
        </p:spPr>
      </p:pic>
      <p:pic>
        <p:nvPicPr>
          <p:cNvPr id="131" name="Google Shape;131;p24"/>
          <p:cNvPicPr preferRelativeResize="0"/>
          <p:nvPr/>
        </p:nvPicPr>
        <p:blipFill rotWithShape="1">
          <a:blip r:embed="rId4">
            <a:alphaModFix/>
          </a:blip>
          <a:srcRect b="3280" l="0" r="0" t="3270"/>
          <a:stretch/>
        </p:blipFill>
        <p:spPr>
          <a:xfrm>
            <a:off x="5450125" y="281013"/>
            <a:ext cx="3349750" cy="4581467"/>
          </a:xfrm>
          <a:prstGeom prst="rect">
            <a:avLst/>
          </a:prstGeom>
          <a:noFill/>
          <a:ln cap="flat" cmpd="sng" w="9525">
            <a:solidFill>
              <a:schemeClr val="dk1"/>
            </a:solidFill>
            <a:prstDash val="solid"/>
            <a:round/>
            <a:headEnd len="sm" w="sm" type="none"/>
            <a:tailEnd len="sm" w="sm" type="none"/>
          </a:ln>
        </p:spPr>
      </p:pic>
      <p:sp>
        <p:nvSpPr>
          <p:cNvPr id="132" name="Google Shape;132;p24"/>
          <p:cNvSpPr/>
          <p:nvPr/>
        </p:nvSpPr>
        <p:spPr>
          <a:xfrm>
            <a:off x="4599188" y="2202150"/>
            <a:ext cx="749700" cy="36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5413550" y="1659450"/>
            <a:ext cx="75900" cy="1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
          </a:p>
        </p:txBody>
      </p:sp>
      <p:pic>
        <p:nvPicPr>
          <p:cNvPr id="138" name="Google Shape;138;p25"/>
          <p:cNvPicPr preferRelativeResize="0"/>
          <p:nvPr/>
        </p:nvPicPr>
        <p:blipFill rotWithShape="1">
          <a:blip r:embed="rId3">
            <a:alphaModFix/>
          </a:blip>
          <a:srcRect b="2371" l="0" r="0" t="2371"/>
          <a:stretch/>
        </p:blipFill>
        <p:spPr>
          <a:xfrm>
            <a:off x="359521" y="281013"/>
            <a:ext cx="4146280" cy="4581475"/>
          </a:xfrm>
          <a:prstGeom prst="rect">
            <a:avLst/>
          </a:prstGeom>
          <a:noFill/>
          <a:ln cap="flat" cmpd="sng" w="9525">
            <a:solidFill>
              <a:schemeClr val="dk1"/>
            </a:solidFill>
            <a:prstDash val="solid"/>
            <a:round/>
            <a:headEnd len="sm" w="sm" type="none"/>
            <a:tailEnd len="sm" w="sm" type="none"/>
          </a:ln>
        </p:spPr>
      </p:pic>
      <p:pic>
        <p:nvPicPr>
          <p:cNvPr id="139" name="Google Shape;139;p25"/>
          <p:cNvPicPr preferRelativeResize="0"/>
          <p:nvPr/>
        </p:nvPicPr>
        <p:blipFill rotWithShape="1">
          <a:blip r:embed="rId4">
            <a:alphaModFix/>
          </a:blip>
          <a:srcRect b="1672" l="0" r="0" t="1662"/>
          <a:stretch/>
        </p:blipFill>
        <p:spPr>
          <a:xfrm>
            <a:off x="5489450" y="281013"/>
            <a:ext cx="3349750" cy="4581467"/>
          </a:xfrm>
          <a:prstGeom prst="rect">
            <a:avLst/>
          </a:prstGeom>
          <a:noFill/>
          <a:ln cap="flat" cmpd="sng" w="9525">
            <a:solidFill>
              <a:schemeClr val="dk1"/>
            </a:solidFill>
            <a:prstDash val="solid"/>
            <a:round/>
            <a:headEnd len="sm" w="sm" type="none"/>
            <a:tailEnd len="sm" w="sm" type="none"/>
          </a:ln>
        </p:spPr>
      </p:pic>
      <p:sp>
        <p:nvSpPr>
          <p:cNvPr id="140" name="Google Shape;140;p25"/>
          <p:cNvSpPr/>
          <p:nvPr/>
        </p:nvSpPr>
        <p:spPr>
          <a:xfrm>
            <a:off x="4622775" y="2202150"/>
            <a:ext cx="749700" cy="36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41" name="Google Shape;141;p25"/>
          <p:cNvSpPr txBox="1"/>
          <p:nvPr/>
        </p:nvSpPr>
        <p:spPr>
          <a:xfrm>
            <a:off x="4994075" y="3043625"/>
            <a:ext cx="416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47" name="Google Shape;147;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Model Improvement</a:t>
            </a:r>
            <a:endParaRPr/>
          </a:p>
          <a:p>
            <a:pPr indent="-317500" lvl="1" marL="914400" rtl="0" algn="l">
              <a:spcBef>
                <a:spcPts val="0"/>
              </a:spcBef>
              <a:spcAft>
                <a:spcPts val="0"/>
              </a:spcAft>
              <a:buSzPts val="1400"/>
              <a:buAutoNum type="alphaLcPeriod"/>
            </a:pPr>
            <a:r>
              <a:rPr lang="en"/>
              <a:t>Explore more complex architectures like ResNet or EfficientNet and fine-tune pre-trained models to improve accuracy.</a:t>
            </a:r>
            <a:endParaRPr/>
          </a:p>
          <a:p>
            <a:pPr indent="-317500" lvl="1" marL="914400" rtl="0" algn="l">
              <a:spcBef>
                <a:spcPts val="0"/>
              </a:spcBef>
              <a:spcAft>
                <a:spcPts val="0"/>
              </a:spcAft>
              <a:buSzPts val="1400"/>
              <a:buAutoNum type="alphaLcPeriod"/>
            </a:pPr>
            <a:r>
              <a:rPr lang="en"/>
              <a:t>Experiment with different hyperparameters, such as learning rates, batch sizes, and network depths, to optimize model performance.</a:t>
            </a:r>
            <a:endParaRPr/>
          </a:p>
          <a:p>
            <a:pPr indent="-342900" lvl="0" marL="457200" rtl="0" algn="l">
              <a:spcBef>
                <a:spcPts val="0"/>
              </a:spcBef>
              <a:spcAft>
                <a:spcPts val="0"/>
              </a:spcAft>
              <a:buSzPts val="1800"/>
              <a:buAutoNum type="arabicPeriod"/>
            </a:pPr>
            <a:r>
              <a:rPr lang="en"/>
              <a:t>User Interface Improvement</a:t>
            </a:r>
            <a:endParaRPr/>
          </a:p>
          <a:p>
            <a:pPr indent="-317500" lvl="1" marL="914400" rtl="0" algn="l">
              <a:spcBef>
                <a:spcPts val="0"/>
              </a:spcBef>
              <a:spcAft>
                <a:spcPts val="0"/>
              </a:spcAft>
              <a:buSzPts val="1400"/>
              <a:buAutoNum type="alphaLcPeriod"/>
            </a:pPr>
            <a:r>
              <a:rPr lang="en"/>
              <a:t>Improve the user interface of the Flask application to provide a more engaging and interactive experience for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812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rgbClr val="000000"/>
                </a:solidFill>
              </a:rPr>
              <a:t>Problem Statement</a:t>
            </a:r>
            <a:endParaRPr b="1" sz="4000">
              <a:solidFill>
                <a:srgbClr val="000000"/>
              </a:solidFill>
            </a:endParaRPr>
          </a:p>
          <a:p>
            <a:pPr indent="0" lvl="0" marL="0" rtl="0" algn="l">
              <a:spcBef>
                <a:spcPts val="0"/>
              </a:spcBef>
              <a:spcAft>
                <a:spcPts val="0"/>
              </a:spcAft>
              <a:buClr>
                <a:schemeClr val="dk1"/>
              </a:buClr>
              <a:buSzPts val="1100"/>
              <a:buFont typeface="Arial"/>
              <a:buNone/>
            </a:pPr>
            <a:r>
              <a:t/>
            </a:r>
            <a:endParaRPr sz="4000"/>
          </a:p>
          <a:p>
            <a:pPr indent="0" lvl="0" marL="0" rtl="0" algn="l">
              <a:spcBef>
                <a:spcPts val="0"/>
              </a:spcBef>
              <a:spcAft>
                <a:spcPts val="0"/>
              </a:spcAft>
              <a:buClr>
                <a:schemeClr val="dk1"/>
              </a:buClr>
              <a:buSzPts val="1100"/>
              <a:buFont typeface="Arial"/>
              <a:buNone/>
            </a:pPr>
            <a:r>
              <a:rPr lang="en" sz="2000"/>
              <a:t>The goal of this project is to develop an intelligent system that detects a user’s mood from images and provides personalized music recommendations based on the detected mood. The system uses Convolutional Neural Networks (CNNs) to classify moods from images and then leverages this classification to recommend music tracks that align with the detected mood.</a:t>
            </a:r>
            <a:endParaRPr sz="20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Sources</a:t>
            </a:r>
            <a:endParaRPr b="1"/>
          </a:p>
        </p:txBody>
      </p:sp>
      <p:sp>
        <p:nvSpPr>
          <p:cNvPr id="71" name="Google Shape;71;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txBox="1"/>
          <p:nvPr>
            <p:ph idx="2" type="body"/>
          </p:nvPr>
        </p:nvSpPr>
        <p:spPr>
          <a:xfrm>
            <a:off x="4939500" y="251675"/>
            <a:ext cx="3837000" cy="471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Image Data</a:t>
            </a:r>
            <a:endParaRPr b="1"/>
          </a:p>
          <a:p>
            <a:pPr indent="-304800" lvl="0" marL="457200" rtl="0" algn="l">
              <a:spcBef>
                <a:spcPts val="1600"/>
              </a:spcBef>
              <a:spcAft>
                <a:spcPts val="0"/>
              </a:spcAft>
              <a:buSzPts val="1200"/>
              <a:buChar char="●"/>
            </a:pPr>
            <a:r>
              <a:rPr lang="en" sz="1200"/>
              <a:t>Train Images: The dataset consists of labeled images corresponding to various moods: happy, sad, angry, neutral, fear, disgust, and surprise.</a:t>
            </a:r>
            <a:endParaRPr sz="1200"/>
          </a:p>
          <a:p>
            <a:pPr indent="-304800" lvl="0" marL="457200" rtl="0" algn="l">
              <a:spcBef>
                <a:spcPts val="0"/>
              </a:spcBef>
              <a:spcAft>
                <a:spcPts val="0"/>
              </a:spcAft>
              <a:buSzPts val="1200"/>
              <a:buChar char="●"/>
            </a:pPr>
            <a:r>
              <a:rPr lang="en" sz="1200"/>
              <a:t>Test Images: Used to evaluate the model’s performance on unseen data.</a:t>
            </a:r>
            <a:endParaRPr sz="1200"/>
          </a:p>
          <a:p>
            <a:pPr indent="457200" lvl="0" marL="0" rtl="0" algn="l">
              <a:spcBef>
                <a:spcPts val="1600"/>
              </a:spcBef>
              <a:spcAft>
                <a:spcPts val="0"/>
              </a:spcAft>
              <a:buNone/>
            </a:pPr>
            <a:r>
              <a:rPr b="1" lang="en"/>
              <a:t>Music Data</a:t>
            </a:r>
            <a:endParaRPr b="1"/>
          </a:p>
          <a:p>
            <a:pPr indent="-304800" lvl="0" marL="457200" rtl="0" algn="l">
              <a:spcBef>
                <a:spcPts val="1600"/>
              </a:spcBef>
              <a:spcAft>
                <a:spcPts val="0"/>
              </a:spcAft>
              <a:buSzPts val="1200"/>
              <a:buChar char="●"/>
            </a:pPr>
            <a:r>
              <a:rPr lang="en" sz="1200"/>
              <a:t>Data File (data_moods.csv): Contains information about music tracks and their associated moods. However, this dataset includes only four mood types: happy, sad, energetic, and calm, which may not directly align with all mood categories from the image dataset.</a:t>
            </a:r>
            <a:endParaRPr sz="1200"/>
          </a:p>
          <a:p>
            <a:pPr indent="0" lvl="0" marL="9144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Preprocessing</a:t>
            </a:r>
            <a:endParaRPr b="1"/>
          </a:p>
        </p:txBody>
      </p:sp>
      <p:sp>
        <p:nvSpPr>
          <p:cNvPr id="78" name="Google Shape;78;p16"/>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txBox="1"/>
          <p:nvPr>
            <p:ph idx="2" type="body"/>
          </p:nvPr>
        </p:nvSpPr>
        <p:spPr>
          <a:xfrm>
            <a:off x="4939500" y="251675"/>
            <a:ext cx="3837000" cy="471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Image Preprocessing</a:t>
            </a:r>
            <a:endParaRPr b="1"/>
          </a:p>
          <a:p>
            <a:pPr indent="-304800" lvl="0" marL="457200" rtl="0" algn="l">
              <a:spcBef>
                <a:spcPts val="1600"/>
              </a:spcBef>
              <a:spcAft>
                <a:spcPts val="0"/>
              </a:spcAft>
              <a:buSzPts val="1200"/>
              <a:buChar char="●"/>
            </a:pPr>
            <a:r>
              <a:rPr lang="en" sz="1200"/>
              <a:t>Loading Data: The images are loaded using numpy and reshaped to a consistent size of (48, 48, 3).</a:t>
            </a:r>
            <a:endParaRPr sz="1200"/>
          </a:p>
          <a:p>
            <a:pPr indent="-304800" lvl="0" marL="457200" rtl="0" algn="l">
              <a:spcBef>
                <a:spcPts val="0"/>
              </a:spcBef>
              <a:spcAft>
                <a:spcPts val="0"/>
              </a:spcAft>
              <a:buSzPts val="1200"/>
              <a:buChar char="●"/>
            </a:pPr>
            <a:r>
              <a:rPr lang="en" sz="1200"/>
              <a:t>Normalization: Pixel values are normalized to a range of 0 to 1 by dividing by 255.</a:t>
            </a:r>
            <a:endParaRPr sz="1200"/>
          </a:p>
          <a:p>
            <a:pPr indent="-304800" lvl="0" marL="457200" rtl="0" algn="l">
              <a:spcBef>
                <a:spcPts val="0"/>
              </a:spcBef>
              <a:spcAft>
                <a:spcPts val="0"/>
              </a:spcAft>
              <a:buSzPts val="1200"/>
              <a:buChar char="●"/>
            </a:pPr>
            <a:r>
              <a:rPr lang="en" sz="1200"/>
              <a:t>Encoding Labels: Moods are encoded using LabelEncoder from sklearn, converting categorical labels into numeric values.</a:t>
            </a:r>
            <a:endParaRPr sz="1200"/>
          </a:p>
          <a:p>
            <a:pPr indent="0" lvl="0" marL="91440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Preprocessing</a:t>
            </a:r>
            <a:endParaRPr b="1"/>
          </a:p>
        </p:txBody>
      </p:sp>
      <p:sp>
        <p:nvSpPr>
          <p:cNvPr id="85" name="Google Shape;85;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txBox="1"/>
          <p:nvPr>
            <p:ph idx="2" type="body"/>
          </p:nvPr>
        </p:nvSpPr>
        <p:spPr>
          <a:xfrm>
            <a:off x="4939500" y="251675"/>
            <a:ext cx="3837000" cy="471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Music Data Preparation</a:t>
            </a:r>
            <a:endParaRPr b="1"/>
          </a:p>
          <a:p>
            <a:pPr indent="-304800" lvl="0" marL="457200" rtl="0" algn="l">
              <a:spcBef>
                <a:spcPts val="1600"/>
              </a:spcBef>
              <a:spcAft>
                <a:spcPts val="0"/>
              </a:spcAft>
              <a:buSzPts val="1200"/>
              <a:buChar char="●"/>
            </a:pPr>
            <a:r>
              <a:rPr lang="en" sz="1200"/>
              <a:t>Mapping Moods: The music dataset's moods are mapped to the corresponding mood categories detected by the model. This mapping helps in generating appropriate recommendations.</a:t>
            </a:r>
            <a:endParaRPr sz="1200"/>
          </a:p>
          <a:p>
            <a:pPr indent="0" lvl="0" marL="91440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Feature Engineering</a:t>
            </a:r>
            <a:endParaRPr b="1"/>
          </a:p>
        </p:txBody>
      </p:sp>
      <p:sp>
        <p:nvSpPr>
          <p:cNvPr id="92" name="Google Shape;92;p1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8"/>
          <p:cNvSpPr txBox="1"/>
          <p:nvPr>
            <p:ph idx="2" type="body"/>
          </p:nvPr>
        </p:nvSpPr>
        <p:spPr>
          <a:xfrm>
            <a:off x="4939500" y="251675"/>
            <a:ext cx="3837000" cy="471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Image Features</a:t>
            </a:r>
            <a:endParaRPr b="1"/>
          </a:p>
          <a:p>
            <a:pPr indent="-304800" lvl="0" marL="457200" rtl="0" algn="l">
              <a:spcBef>
                <a:spcPts val="1600"/>
              </a:spcBef>
              <a:spcAft>
                <a:spcPts val="0"/>
              </a:spcAft>
              <a:buSzPts val="1200"/>
              <a:buChar char="●"/>
            </a:pPr>
            <a:r>
              <a:rPr lang="en" sz="1200"/>
              <a:t>Data Augmentation: Applied transformations such as rotation, width and height shifts, shearing, zooming, and horizontal flipping to increase the diversity of the training dataset and improve model generalization.</a:t>
            </a:r>
            <a:endParaRPr sz="1200"/>
          </a:p>
          <a:p>
            <a:pPr indent="0" lvl="0" marL="91440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90250" y="526350"/>
            <a:ext cx="8129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t>Model Selection: Convolutional Neural Network (CNN)</a:t>
            </a:r>
            <a:endParaRPr b="1" sz="3500"/>
          </a:p>
          <a:p>
            <a:pPr indent="-330200" lvl="0" marL="457200" rtl="0" algn="l">
              <a:spcBef>
                <a:spcPts val="0"/>
              </a:spcBef>
              <a:spcAft>
                <a:spcPts val="0"/>
              </a:spcAft>
              <a:buSzPts val="1600"/>
              <a:buChar char="●"/>
            </a:pPr>
            <a:r>
              <a:rPr lang="en" sz="1600"/>
              <a:t>Architecture: Layers:</a:t>
            </a:r>
            <a:endParaRPr sz="1600"/>
          </a:p>
          <a:p>
            <a:pPr indent="-330200" lvl="1" marL="914400" rtl="0" algn="l">
              <a:spcBef>
                <a:spcPts val="0"/>
              </a:spcBef>
              <a:spcAft>
                <a:spcPts val="0"/>
              </a:spcAft>
              <a:buSzPts val="1600"/>
              <a:buChar char="○"/>
            </a:pPr>
            <a:r>
              <a:rPr lang="en" sz="1600"/>
              <a:t>Conv2D: Initial convolutional layer with 64 filters, followed by 128 and 256 filters in subsequent layers.</a:t>
            </a:r>
            <a:endParaRPr sz="1600"/>
          </a:p>
          <a:p>
            <a:pPr indent="-330200" lvl="1" marL="914400" rtl="0" algn="l">
              <a:spcBef>
                <a:spcPts val="0"/>
              </a:spcBef>
              <a:spcAft>
                <a:spcPts val="0"/>
              </a:spcAft>
              <a:buSzPts val="1600"/>
              <a:buChar char="○"/>
            </a:pPr>
            <a:r>
              <a:rPr lang="en" sz="1600"/>
              <a:t>MaxPooling2D: Down-sampling layers to reduce dimensionality.</a:t>
            </a:r>
            <a:endParaRPr sz="1600"/>
          </a:p>
          <a:p>
            <a:pPr indent="-330200" lvl="1" marL="914400" rtl="0" algn="l">
              <a:spcBef>
                <a:spcPts val="0"/>
              </a:spcBef>
              <a:spcAft>
                <a:spcPts val="0"/>
              </a:spcAft>
              <a:buSzPts val="1600"/>
              <a:buChar char="○"/>
            </a:pPr>
            <a:r>
              <a:rPr lang="en" sz="1600"/>
              <a:t>Flatten: Converts 2D matrix to 1D vector.</a:t>
            </a:r>
            <a:endParaRPr sz="1600"/>
          </a:p>
          <a:p>
            <a:pPr indent="-330200" lvl="1" marL="914400" rtl="0" algn="l">
              <a:spcBef>
                <a:spcPts val="0"/>
              </a:spcBef>
              <a:spcAft>
                <a:spcPts val="0"/>
              </a:spcAft>
              <a:buSzPts val="1600"/>
              <a:buChar char="○"/>
            </a:pPr>
            <a:r>
              <a:rPr lang="en" sz="1600"/>
              <a:t>Dense: Fully connected layers with 512 units and a dropout rate of 0.5 to prevent overfitting.</a:t>
            </a:r>
            <a:endParaRPr sz="1600"/>
          </a:p>
          <a:p>
            <a:pPr indent="-330200" lvl="1" marL="914400" rtl="0" algn="l">
              <a:spcBef>
                <a:spcPts val="0"/>
              </a:spcBef>
              <a:spcAft>
                <a:spcPts val="0"/>
              </a:spcAft>
              <a:buSzPts val="1600"/>
              <a:buChar char="○"/>
            </a:pPr>
            <a:r>
              <a:rPr lang="en" sz="1600"/>
              <a:t>Output Layer: Dense layer with 7 units (one for each mood) and a softmax activation function to produce probability distributions.</a:t>
            </a:r>
            <a:endParaRPr sz="1600"/>
          </a:p>
          <a:p>
            <a:pPr indent="-330200" lvl="0" marL="457200" rtl="0" algn="l">
              <a:spcBef>
                <a:spcPts val="0"/>
              </a:spcBef>
              <a:spcAft>
                <a:spcPts val="0"/>
              </a:spcAft>
              <a:buSzPts val="1600"/>
              <a:buChar char="●"/>
            </a:pPr>
            <a:r>
              <a:rPr lang="en" sz="1600"/>
              <a:t>Optimizer: Adam: Used for optimizing the model’s performance.</a:t>
            </a:r>
            <a:endParaRPr sz="1600"/>
          </a:p>
          <a:p>
            <a:pPr indent="-330200" lvl="0" marL="457200" rtl="0" algn="l">
              <a:spcBef>
                <a:spcPts val="0"/>
              </a:spcBef>
              <a:spcAft>
                <a:spcPts val="0"/>
              </a:spcAft>
              <a:buSzPts val="1600"/>
              <a:buChar char="●"/>
            </a:pPr>
            <a:r>
              <a:rPr lang="en" sz="1600"/>
              <a:t>Loss Function: Sparse Categorical Cross Entropy: Suitable for multi-class classification problems.</a:t>
            </a:r>
            <a:endParaRPr sz="5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Evaluation Metrics</a:t>
            </a:r>
            <a:endParaRPr b="1"/>
          </a:p>
        </p:txBody>
      </p:sp>
      <p:sp>
        <p:nvSpPr>
          <p:cNvPr id="104" name="Google Shape;104;p2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20"/>
          <p:cNvSpPr txBox="1"/>
          <p:nvPr>
            <p:ph idx="2" type="body"/>
          </p:nvPr>
        </p:nvSpPr>
        <p:spPr>
          <a:xfrm>
            <a:off x="4939500" y="251675"/>
            <a:ext cx="3837000" cy="4710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t>Accuracy</a:t>
            </a:r>
            <a:endParaRPr b="1"/>
          </a:p>
          <a:p>
            <a:pPr indent="0" lvl="0" marL="457200" rtl="0" algn="l">
              <a:spcBef>
                <a:spcPts val="1600"/>
              </a:spcBef>
              <a:spcAft>
                <a:spcPts val="0"/>
              </a:spcAft>
              <a:buNone/>
            </a:pPr>
            <a:r>
              <a:rPr lang="en" sz="1200"/>
              <a:t>The model achieved an accuracy of </a:t>
            </a:r>
            <a:r>
              <a:rPr lang="en" sz="1200" u="sng">
                <a:solidFill>
                  <a:schemeClr val="accent4"/>
                </a:solidFill>
              </a:rPr>
              <a:t>60.76%</a:t>
            </a:r>
            <a:r>
              <a:rPr lang="en" sz="1200"/>
              <a:t> on the test dataset. This metric measures the proportion of correctly classified images out of the total number of images.</a:t>
            </a:r>
            <a:endParaRPr sz="1200"/>
          </a:p>
          <a:p>
            <a:pPr indent="0" lvl="0" marL="457200" rtl="0" algn="l">
              <a:spcBef>
                <a:spcPts val="1600"/>
              </a:spcBef>
              <a:spcAft>
                <a:spcPts val="0"/>
              </a:spcAft>
              <a:buClr>
                <a:schemeClr val="dk1"/>
              </a:buClr>
              <a:buSzPts val="1100"/>
              <a:buFont typeface="Arial"/>
              <a:buNone/>
            </a:pPr>
            <a:r>
              <a:rPr b="1" lang="en"/>
              <a:t>Confusion Matrix</a:t>
            </a:r>
            <a:endParaRPr b="1"/>
          </a:p>
          <a:p>
            <a:pPr indent="0" lvl="0" marL="457200" rtl="0" algn="l">
              <a:spcBef>
                <a:spcPts val="1600"/>
              </a:spcBef>
              <a:spcAft>
                <a:spcPts val="1600"/>
              </a:spcAft>
              <a:buNone/>
            </a:pPr>
            <a:r>
              <a:rPr lang="en" sz="1200"/>
              <a:t>A confusion matrix was used to visualize the model's performance across different mood classes, providing insights into the classification errors and areas for improvement.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User Interface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