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30"/>
    <p:restoredTop sz="94654"/>
  </p:normalViewPr>
  <p:slideViewPr>
    <p:cSldViewPr snapToGrid="0">
      <p:cViewPr varScale="1">
        <p:scale>
          <a:sx n="104" d="100"/>
          <a:sy n="104" d="100"/>
        </p:scale>
        <p:origin x="55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1/31/25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1/31/25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1/31/25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1/31/25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1/31/25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1/31/25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1/31/25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1/31/25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1/31/25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who.int/data/gho/data/themes/air-pollution/total-burden-of-disease-from-household-and-ambient-air-pollution" TargetMode="External"/><Relationship Id="rId2" Type="http://schemas.openxmlformats.org/officeDocument/2006/relationships/hyperlink" Target="https://climatedata.imf.org/pages/climatechange-dat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AD579530-1077-46B3-BD5C-81BB270A1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32" name="Rectangle 1031">
              <a:extLst>
                <a:ext uri="{FF2B5EF4-FFF2-40B4-BE49-F238E27FC236}">
                  <a16:creationId xmlns:a16="http://schemas.microsoft.com/office/drawing/2014/main" id="{ACBB106A-B366-4349-B59F-E8FBDADD8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3" name="Picture 2">
              <a:extLst>
                <a:ext uri="{FF2B5EF4-FFF2-40B4-BE49-F238E27FC236}">
                  <a16:creationId xmlns:a16="http://schemas.microsoft.com/office/drawing/2014/main" id="{113FC03B-24E4-4A3F-9626-CC7F6356BC9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1026" name="Picture 2">
            <a:extLst>
              <a:ext uri="{FF2B5EF4-FFF2-40B4-BE49-F238E27FC236}">
                <a16:creationId xmlns:a16="http://schemas.microsoft.com/office/drawing/2014/main" id="{EC9D0A70-9EEC-EEB5-B5AA-0FB2CF1472B0}"/>
              </a:ext>
            </a:extLst>
          </p:cNvPr>
          <p:cNvPicPr>
            <a:picLocks noChangeAspect="1" noChangeArrowheads="1"/>
          </p:cNvPicPr>
          <p:nvPr/>
        </p:nvPicPr>
        <p:blipFill>
          <a:blip r:embed="rId4">
            <a:alphaModFix amt="30000"/>
            <a:extLst>
              <a:ext uri="{28A0092B-C50C-407E-A947-70E740481C1C}">
                <a14:useLocalDpi xmlns:a14="http://schemas.microsoft.com/office/drawing/2010/main" val="0"/>
              </a:ext>
            </a:extLst>
          </a:blip>
          <a:srcRect b="16950"/>
          <a:stretch/>
        </p:blipFill>
        <p:spPr bwMode="auto">
          <a:xfrm>
            <a:off x="-2" y="10"/>
            <a:ext cx="12188389"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035" name="Group 1034">
            <a:extLst>
              <a:ext uri="{FF2B5EF4-FFF2-40B4-BE49-F238E27FC236}">
                <a16:creationId xmlns:a16="http://schemas.microsoft.com/office/drawing/2014/main" id="{83F79A5F-63B5-4802-B39B-BF0F89DDDA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036" name="Round Diagonal Corner Rectangle 7">
              <a:extLst>
                <a:ext uri="{FF2B5EF4-FFF2-40B4-BE49-F238E27FC236}">
                  <a16:creationId xmlns:a16="http://schemas.microsoft.com/office/drawing/2014/main" id="{00D14BF7-A799-4EDA-8C19-CED0B8EC5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37" name="Group 1036">
              <a:extLst>
                <a:ext uri="{FF2B5EF4-FFF2-40B4-BE49-F238E27FC236}">
                  <a16:creationId xmlns:a16="http://schemas.microsoft.com/office/drawing/2014/main" id="{AF292344-73C8-4E53-85C0-8CDB23EB53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038" name="Freeform 32">
                <a:extLst>
                  <a:ext uri="{FF2B5EF4-FFF2-40B4-BE49-F238E27FC236}">
                    <a16:creationId xmlns:a16="http://schemas.microsoft.com/office/drawing/2014/main" id="{4781E776-A0A7-4FB6-958B-8389BBA56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39" name="Freeform 33">
                <a:extLst>
                  <a:ext uri="{FF2B5EF4-FFF2-40B4-BE49-F238E27FC236}">
                    <a16:creationId xmlns:a16="http://schemas.microsoft.com/office/drawing/2014/main" id="{0F004D56-F177-45BC-8965-B72DB88A08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0" name="Freeform 34">
                <a:extLst>
                  <a:ext uri="{FF2B5EF4-FFF2-40B4-BE49-F238E27FC236}">
                    <a16:creationId xmlns:a16="http://schemas.microsoft.com/office/drawing/2014/main" id="{5F2F1F83-817B-4678-B0AE-8FFDC49FC8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1" name="Freeform 37">
                <a:extLst>
                  <a:ext uri="{FF2B5EF4-FFF2-40B4-BE49-F238E27FC236}">
                    <a16:creationId xmlns:a16="http://schemas.microsoft.com/office/drawing/2014/main" id="{F908EB47-32F4-4E82-BF56-FD25BB0747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2" name="Freeform 35">
                <a:extLst>
                  <a:ext uri="{FF2B5EF4-FFF2-40B4-BE49-F238E27FC236}">
                    <a16:creationId xmlns:a16="http://schemas.microsoft.com/office/drawing/2014/main" id="{0966000D-B975-4E8A-9BF2-EACF21640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3" name="Freeform 36">
                <a:extLst>
                  <a:ext uri="{FF2B5EF4-FFF2-40B4-BE49-F238E27FC236}">
                    <a16:creationId xmlns:a16="http://schemas.microsoft.com/office/drawing/2014/main" id="{A9554499-6796-4AEE-B012-34A5B9A585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4" name="Freeform 38">
                <a:extLst>
                  <a:ext uri="{FF2B5EF4-FFF2-40B4-BE49-F238E27FC236}">
                    <a16:creationId xmlns:a16="http://schemas.microsoft.com/office/drawing/2014/main" id="{9DD40864-34BD-491F-B591-180E7B32C1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5" name="Freeform 39">
                <a:extLst>
                  <a:ext uri="{FF2B5EF4-FFF2-40B4-BE49-F238E27FC236}">
                    <a16:creationId xmlns:a16="http://schemas.microsoft.com/office/drawing/2014/main" id="{2623F54C-4373-4D30-90DB-3129BDDF54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6" name="Freeform 40">
                <a:extLst>
                  <a:ext uri="{FF2B5EF4-FFF2-40B4-BE49-F238E27FC236}">
                    <a16:creationId xmlns:a16="http://schemas.microsoft.com/office/drawing/2014/main" id="{1FF42884-D4B2-462F-9FA7-4FA8925322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7" name="Rectangle 41">
                <a:extLst>
                  <a:ext uri="{FF2B5EF4-FFF2-40B4-BE49-F238E27FC236}">
                    <a16:creationId xmlns:a16="http://schemas.microsoft.com/office/drawing/2014/main" id="{27F4D4BA-37F5-4D54-BDFF-733F621D5D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8" name="Freeform 32">
                <a:extLst>
                  <a:ext uri="{FF2B5EF4-FFF2-40B4-BE49-F238E27FC236}">
                    <a16:creationId xmlns:a16="http://schemas.microsoft.com/office/drawing/2014/main" id="{29E4A0E5-0441-4563-A947-12A578110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9" name="Freeform 33">
                <a:extLst>
                  <a:ext uri="{FF2B5EF4-FFF2-40B4-BE49-F238E27FC236}">
                    <a16:creationId xmlns:a16="http://schemas.microsoft.com/office/drawing/2014/main" id="{4A8D89B4-AD1B-410A-870B-1042E075A0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0" name="Freeform 34">
                <a:extLst>
                  <a:ext uri="{FF2B5EF4-FFF2-40B4-BE49-F238E27FC236}">
                    <a16:creationId xmlns:a16="http://schemas.microsoft.com/office/drawing/2014/main" id="{DFC54570-9F45-44E6-AC94-4B3192D44B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1" name="Freeform 37">
                <a:extLst>
                  <a:ext uri="{FF2B5EF4-FFF2-40B4-BE49-F238E27FC236}">
                    <a16:creationId xmlns:a16="http://schemas.microsoft.com/office/drawing/2014/main" id="{A976F76C-4BBB-4CD4-9270-5E4E8802B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2" name="Freeform 35">
                <a:extLst>
                  <a:ext uri="{FF2B5EF4-FFF2-40B4-BE49-F238E27FC236}">
                    <a16:creationId xmlns:a16="http://schemas.microsoft.com/office/drawing/2014/main" id="{06081E5F-35E2-4E9E-A0DA-9E2F769C4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3" name="Freeform 36">
                <a:extLst>
                  <a:ext uri="{FF2B5EF4-FFF2-40B4-BE49-F238E27FC236}">
                    <a16:creationId xmlns:a16="http://schemas.microsoft.com/office/drawing/2014/main" id="{7B7B4F78-1391-433D-AAE5-0FA8B8EE18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4" name="Freeform 38">
                <a:extLst>
                  <a:ext uri="{FF2B5EF4-FFF2-40B4-BE49-F238E27FC236}">
                    <a16:creationId xmlns:a16="http://schemas.microsoft.com/office/drawing/2014/main" id="{EF63F42B-29ED-4285-99D1-5FA657DA92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5" name="Freeform 39">
                <a:extLst>
                  <a:ext uri="{FF2B5EF4-FFF2-40B4-BE49-F238E27FC236}">
                    <a16:creationId xmlns:a16="http://schemas.microsoft.com/office/drawing/2014/main" id="{EB7A6053-A7CF-4785-B396-6F70D6EBE9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6" name="Freeform 40">
                <a:extLst>
                  <a:ext uri="{FF2B5EF4-FFF2-40B4-BE49-F238E27FC236}">
                    <a16:creationId xmlns:a16="http://schemas.microsoft.com/office/drawing/2014/main" id="{E6337518-A10D-47A5-BD86-6D1F3FAF3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7" name="Rectangle 41">
                <a:extLst>
                  <a:ext uri="{FF2B5EF4-FFF2-40B4-BE49-F238E27FC236}">
                    <a16:creationId xmlns:a16="http://schemas.microsoft.com/office/drawing/2014/main" id="{7591C37F-6498-4992-992D-D413A84752D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grpSp>
      </p:grpSp>
      <p:sp>
        <p:nvSpPr>
          <p:cNvPr id="2" name="Title 1">
            <a:extLst>
              <a:ext uri="{FF2B5EF4-FFF2-40B4-BE49-F238E27FC236}">
                <a16:creationId xmlns:a16="http://schemas.microsoft.com/office/drawing/2014/main" id="{4420F05E-47DC-BD4B-ED3F-C97246FE5ACA}"/>
              </a:ext>
            </a:extLst>
          </p:cNvPr>
          <p:cNvSpPr>
            <a:spLocks noGrp="1"/>
          </p:cNvSpPr>
          <p:nvPr>
            <p:ph type="ctrTitle"/>
          </p:nvPr>
        </p:nvSpPr>
        <p:spPr>
          <a:xfrm>
            <a:off x="2667000" y="2328334"/>
            <a:ext cx="6858000" cy="1367896"/>
          </a:xfrm>
        </p:spPr>
        <p:txBody>
          <a:bodyPr>
            <a:normAutofit/>
          </a:bodyPr>
          <a:lstStyle/>
          <a:p>
            <a:pPr algn="ctr"/>
            <a:r>
              <a:rPr lang="en-US" sz="4400" dirty="0"/>
              <a:t>Global Climate change</a:t>
            </a:r>
          </a:p>
        </p:txBody>
      </p:sp>
      <p:sp>
        <p:nvSpPr>
          <p:cNvPr id="3" name="Subtitle 2">
            <a:extLst>
              <a:ext uri="{FF2B5EF4-FFF2-40B4-BE49-F238E27FC236}">
                <a16:creationId xmlns:a16="http://schemas.microsoft.com/office/drawing/2014/main" id="{7D56973F-9BE4-6AD3-B2E1-FC8E513F8297}"/>
              </a:ext>
            </a:extLst>
          </p:cNvPr>
          <p:cNvSpPr>
            <a:spLocks noGrp="1"/>
          </p:cNvSpPr>
          <p:nvPr>
            <p:ph type="subTitle" idx="1"/>
          </p:nvPr>
        </p:nvSpPr>
        <p:spPr>
          <a:xfrm>
            <a:off x="2667001" y="3602038"/>
            <a:ext cx="6857999" cy="953029"/>
          </a:xfrm>
        </p:spPr>
        <p:txBody>
          <a:bodyPr>
            <a:normAutofit/>
          </a:bodyPr>
          <a:lstStyle/>
          <a:p>
            <a:pPr algn="ctr">
              <a:lnSpc>
                <a:spcPct val="110000"/>
              </a:lnSpc>
            </a:pPr>
            <a:r>
              <a:rPr lang="en-US" sz="1700" dirty="0"/>
              <a:t>Team members:</a:t>
            </a:r>
          </a:p>
          <a:p>
            <a:pPr algn="ctr">
              <a:lnSpc>
                <a:spcPct val="110000"/>
              </a:lnSpc>
            </a:pPr>
            <a:r>
              <a:rPr lang="en-US" sz="1700" b="0" i="0" dirty="0">
                <a:effectLst/>
                <a:latin typeface="Slack-Lato"/>
              </a:rPr>
              <a:t>Hetal Prajapati, Hawa Abdo, Robert Morris and Casey Wright</a:t>
            </a:r>
            <a:endParaRPr lang="en-US" sz="1700" dirty="0"/>
          </a:p>
        </p:txBody>
      </p:sp>
    </p:spTree>
    <p:extLst>
      <p:ext uri="{BB962C8B-B14F-4D97-AF65-F5344CB8AC3E}">
        <p14:creationId xmlns:p14="http://schemas.microsoft.com/office/powerpoint/2010/main" val="3423535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CB1C0-8BD3-1210-5759-7791E1AD425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DC07306-937C-2CCE-C352-E743C378A45B}"/>
              </a:ext>
            </a:extLst>
          </p:cNvPr>
          <p:cNvSpPr>
            <a:spLocks noGrp="1"/>
          </p:cNvSpPr>
          <p:nvPr>
            <p:ph idx="1"/>
          </p:nvPr>
        </p:nvSpPr>
        <p:spPr>
          <a:xfrm>
            <a:off x="1141412" y="1631649"/>
            <a:ext cx="9905999" cy="4509659"/>
          </a:xfrm>
        </p:spPr>
        <p:txBody>
          <a:bodyPr/>
          <a:lstStyle/>
          <a:p>
            <a:r>
              <a:rPr lang="en-US" b="0" i="0" dirty="0">
                <a:solidFill>
                  <a:srgbClr val="212529"/>
                </a:solidFill>
                <a:effectLst/>
                <a:latin typeface="Abadi MT Condensed Light" panose="020B0306030101010103" pitchFamily="34" charset="77"/>
                <a:cs typeface="Damascus" pitchFamily="2" charset="-78"/>
              </a:rPr>
              <a:t>The goal of this project is to provide a comprehensive data visualization of global climate change and its overall impact. To conduct this analysis, we first gathered data from the International Monetary Fund and the World Health Organization, compiling a dataset that includes temperature changes, CO₂ emissions, sea level variations, climate-related disasters, and pollution-related illnesses.</a:t>
            </a:r>
          </a:p>
          <a:p>
            <a:pPr marL="0" indent="0">
              <a:buNone/>
            </a:pPr>
            <a:r>
              <a:rPr lang="en-US" dirty="0">
                <a:solidFill>
                  <a:srgbClr val="212529"/>
                </a:solidFill>
                <a:latin typeface="Abadi MT Condensed Light" panose="020B0306030101010103" pitchFamily="34" charset="77"/>
                <a:cs typeface="Damascus" pitchFamily="2" charset="-78"/>
              </a:rPr>
              <a:t>Questions we explored:</a:t>
            </a:r>
          </a:p>
          <a:p>
            <a:pPr algn="l">
              <a:buFont typeface="Arial" panose="020B0604020202020204" pitchFamily="34" charset="0"/>
              <a:buChar char="•"/>
            </a:pPr>
            <a:r>
              <a:rPr lang="en-US" b="0" i="0" dirty="0">
                <a:solidFill>
                  <a:srgbClr val="1D1C1D"/>
                </a:solidFill>
                <a:effectLst/>
                <a:latin typeface="Abadi MT Condensed Light" panose="020B0306030101010103" pitchFamily="34" charset="77"/>
                <a:cs typeface="Damascus" pitchFamily="2" charset="-78"/>
              </a:rPr>
              <a:t>How has climate changed over time?</a:t>
            </a:r>
          </a:p>
          <a:p>
            <a:pPr algn="l">
              <a:buFont typeface="Arial" panose="020B0604020202020204" pitchFamily="34" charset="0"/>
              <a:buChar char="•"/>
            </a:pPr>
            <a:r>
              <a:rPr lang="en-US" b="0" i="0" dirty="0">
                <a:solidFill>
                  <a:srgbClr val="1D1C1D"/>
                </a:solidFill>
                <a:effectLst/>
                <a:latin typeface="Abadi MT Condensed Light" panose="020B0306030101010103" pitchFamily="34" charset="77"/>
                <a:cs typeface="Damascus" pitchFamily="2" charset="-78"/>
              </a:rPr>
              <a:t>What are the impacts of climate change?</a:t>
            </a:r>
          </a:p>
          <a:p>
            <a:pPr marL="0" indent="0">
              <a:buNone/>
            </a:pPr>
            <a:endParaRPr lang="en-US" dirty="0"/>
          </a:p>
        </p:txBody>
      </p:sp>
    </p:spTree>
    <p:extLst>
      <p:ext uri="{BB962C8B-B14F-4D97-AF65-F5344CB8AC3E}">
        <p14:creationId xmlns:p14="http://schemas.microsoft.com/office/powerpoint/2010/main" val="1776123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AAE85-ED45-9108-A397-BA1D5045F07E}"/>
              </a:ext>
            </a:extLst>
          </p:cNvPr>
          <p:cNvSpPr>
            <a:spLocks noGrp="1"/>
          </p:cNvSpPr>
          <p:nvPr>
            <p:ph type="title"/>
          </p:nvPr>
        </p:nvSpPr>
        <p:spPr/>
        <p:txBody>
          <a:bodyPr/>
          <a:lstStyle/>
          <a:p>
            <a:r>
              <a:rPr lang="en-US" dirty="0"/>
              <a:t>Website overview</a:t>
            </a:r>
          </a:p>
        </p:txBody>
      </p:sp>
      <p:sp>
        <p:nvSpPr>
          <p:cNvPr id="3" name="Content Placeholder 2">
            <a:extLst>
              <a:ext uri="{FF2B5EF4-FFF2-40B4-BE49-F238E27FC236}">
                <a16:creationId xmlns:a16="http://schemas.microsoft.com/office/drawing/2014/main" id="{B70F07F2-B872-FC7E-A836-CB4103D67BD8}"/>
              </a:ext>
            </a:extLst>
          </p:cNvPr>
          <p:cNvSpPr>
            <a:spLocks noGrp="1"/>
          </p:cNvSpPr>
          <p:nvPr>
            <p:ph idx="1"/>
          </p:nvPr>
        </p:nvSpPr>
        <p:spPr/>
        <p:txBody>
          <a:bodyPr/>
          <a:lstStyle/>
          <a:p>
            <a:r>
              <a:rPr lang="en-US" b="0" i="0" dirty="0">
                <a:solidFill>
                  <a:srgbClr val="212529"/>
                </a:solidFill>
                <a:effectLst/>
                <a:latin typeface="Abadi MT Condensed Light" panose="020B0306030101010103" pitchFamily="34" charset="77"/>
                <a:cs typeface="Arial" panose="020B0604020202020204" pitchFamily="34" charset="0"/>
              </a:rPr>
              <a:t>After assembling our datasets, we utilized JavaScript to develop interactive visualizations that illustrate trends in global climate change over time. This site showcases these visualizations, along with detailed explanations and insights into significant patterns and trends observed in the data.</a:t>
            </a:r>
            <a:endParaRPr lang="en-US" dirty="0">
              <a:latin typeface="Abadi MT Condensed Light" panose="020B0306030101010103" pitchFamily="34" charset="77"/>
              <a:cs typeface="Arial" panose="020B0604020202020204" pitchFamily="34" charset="0"/>
            </a:endParaRPr>
          </a:p>
        </p:txBody>
      </p:sp>
    </p:spTree>
    <p:extLst>
      <p:ext uri="{BB962C8B-B14F-4D97-AF65-F5344CB8AC3E}">
        <p14:creationId xmlns:p14="http://schemas.microsoft.com/office/powerpoint/2010/main" val="3602437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0E3D3-35E7-22A0-F9D2-9FDF994BE3AF}"/>
              </a:ext>
            </a:extLst>
          </p:cNvPr>
          <p:cNvSpPr>
            <a:spLocks noGrp="1"/>
          </p:cNvSpPr>
          <p:nvPr>
            <p:ph type="title"/>
          </p:nvPr>
        </p:nvSpPr>
        <p:spPr/>
        <p:txBody>
          <a:bodyPr/>
          <a:lstStyle/>
          <a:p>
            <a:r>
              <a:rPr lang="en-US" dirty="0"/>
              <a:t>Ethical considerations</a:t>
            </a:r>
          </a:p>
        </p:txBody>
      </p:sp>
      <p:sp>
        <p:nvSpPr>
          <p:cNvPr id="3" name="Content Placeholder 2">
            <a:extLst>
              <a:ext uri="{FF2B5EF4-FFF2-40B4-BE49-F238E27FC236}">
                <a16:creationId xmlns:a16="http://schemas.microsoft.com/office/drawing/2014/main" id="{5032F473-4FEB-DCB8-7A8A-C9B1CD5EA71F}"/>
              </a:ext>
            </a:extLst>
          </p:cNvPr>
          <p:cNvSpPr>
            <a:spLocks noGrp="1"/>
          </p:cNvSpPr>
          <p:nvPr>
            <p:ph idx="1"/>
          </p:nvPr>
        </p:nvSpPr>
        <p:spPr/>
        <p:txBody>
          <a:bodyPr/>
          <a:lstStyle/>
          <a:p>
            <a:r>
              <a:rPr lang="en-US" dirty="0">
                <a:solidFill>
                  <a:schemeClr val="bg1"/>
                </a:solidFill>
                <a:latin typeface="Abadi MT Condensed Light" panose="020B0306030101010103" pitchFamily="34" charset="77"/>
                <a:cs typeface="Arial" panose="020B0604020202020204" pitchFamily="34" charset="0"/>
              </a:rPr>
              <a:t>Exploring the link between the frequency of natural disasters, rising sea levels, rising temperatures with climate change and how it affects the population</a:t>
            </a:r>
          </a:p>
          <a:p>
            <a:r>
              <a:rPr lang="en-US" dirty="0">
                <a:solidFill>
                  <a:schemeClr val="bg1"/>
                </a:solidFill>
                <a:latin typeface="Abadi MT Condensed Light" panose="020B0306030101010103" pitchFamily="34" charset="77"/>
                <a:cs typeface="Arial" panose="020B0604020202020204" pitchFamily="34" charset="0"/>
              </a:rPr>
              <a:t>These indicators focus on examining the correlation between carbon dioxide atmospheric concentrations and trends in global warming</a:t>
            </a:r>
          </a:p>
          <a:p>
            <a:r>
              <a:rPr lang="en-US" dirty="0">
                <a:solidFill>
                  <a:schemeClr val="bg1"/>
                </a:solidFill>
                <a:latin typeface="Abadi MT Condensed Light" panose="020B0306030101010103" pitchFamily="34" charset="77"/>
                <a:cs typeface="Arial" panose="020B0604020202020204" pitchFamily="34" charset="0"/>
              </a:rPr>
              <a:t>Findings are documented annually</a:t>
            </a:r>
          </a:p>
        </p:txBody>
      </p:sp>
    </p:spTree>
    <p:extLst>
      <p:ext uri="{BB962C8B-B14F-4D97-AF65-F5344CB8AC3E}">
        <p14:creationId xmlns:p14="http://schemas.microsoft.com/office/powerpoint/2010/main" val="2371796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4761F-7836-44AD-1392-345DB7EC4E23}"/>
              </a:ext>
            </a:extLst>
          </p:cNvPr>
          <p:cNvSpPr>
            <a:spLocks noGrp="1"/>
          </p:cNvSpPr>
          <p:nvPr>
            <p:ph type="title"/>
          </p:nvPr>
        </p:nvSpPr>
        <p:spPr/>
        <p:txBody>
          <a:bodyPr/>
          <a:lstStyle/>
          <a:p>
            <a:r>
              <a:rPr lang="en-US" dirty="0"/>
              <a:t>navigating website</a:t>
            </a:r>
          </a:p>
        </p:txBody>
      </p:sp>
      <p:sp>
        <p:nvSpPr>
          <p:cNvPr id="3" name="Content Placeholder 2">
            <a:extLst>
              <a:ext uri="{FF2B5EF4-FFF2-40B4-BE49-F238E27FC236}">
                <a16:creationId xmlns:a16="http://schemas.microsoft.com/office/drawing/2014/main" id="{66D617FB-C273-5FB3-0983-C531DBF59F66}"/>
              </a:ext>
            </a:extLst>
          </p:cNvPr>
          <p:cNvSpPr>
            <a:spLocks noGrp="1"/>
          </p:cNvSpPr>
          <p:nvPr>
            <p:ph idx="1"/>
          </p:nvPr>
        </p:nvSpPr>
        <p:spPr>
          <a:xfrm>
            <a:off x="1141412" y="1631648"/>
            <a:ext cx="9905999" cy="4509659"/>
          </a:xfrm>
        </p:spPr>
        <p:txBody>
          <a:bodyPr>
            <a:normAutofit lnSpcReduction="10000"/>
          </a:bodyPr>
          <a:lstStyle/>
          <a:p>
            <a:r>
              <a:rPr lang="en-US" dirty="0">
                <a:solidFill>
                  <a:schemeClr val="bg1"/>
                </a:solidFill>
                <a:latin typeface="Abadi MT Condensed Light" panose="020B0306030101010103" pitchFamily="34" charset="77"/>
                <a:cs typeface="Arial" panose="020B0604020202020204" pitchFamily="34" charset="0"/>
              </a:rPr>
              <a:t>Starts with our homepage, with a dropdown menu that includes the menu, the visualization and a list of each of the visualizations we have available</a:t>
            </a:r>
          </a:p>
          <a:p>
            <a:r>
              <a:rPr lang="en-US" dirty="0">
                <a:solidFill>
                  <a:schemeClr val="bg1"/>
                </a:solidFill>
                <a:latin typeface="Abadi MT Condensed Light" panose="020B0306030101010103" pitchFamily="34" charset="77"/>
                <a:cs typeface="Arial" panose="020B0604020202020204" pitchFamily="34" charset="0"/>
              </a:rPr>
              <a:t>Within each visualization, you can select a different visualization or you can select the home button to bring it back to the homepage</a:t>
            </a:r>
          </a:p>
          <a:p>
            <a:r>
              <a:rPr lang="en-US" dirty="0">
                <a:solidFill>
                  <a:schemeClr val="bg1"/>
                </a:solidFill>
                <a:latin typeface="Abadi MT Condensed Light" panose="020B0306030101010103" pitchFamily="34" charset="77"/>
                <a:cs typeface="Arial" panose="020B0604020202020204" pitchFamily="34" charset="0"/>
              </a:rPr>
              <a:t>Visualizations included:</a:t>
            </a:r>
          </a:p>
          <a:p>
            <a:pPr lvl="1"/>
            <a:r>
              <a:rPr lang="en-US" dirty="0">
                <a:solidFill>
                  <a:schemeClr val="bg1"/>
                </a:solidFill>
                <a:latin typeface="Abadi MT Condensed Light" panose="020B0306030101010103" pitchFamily="34" charset="77"/>
                <a:cs typeface="Arial" panose="020B0604020202020204" pitchFamily="34" charset="0"/>
              </a:rPr>
              <a:t>Temperature Change</a:t>
            </a:r>
          </a:p>
          <a:p>
            <a:pPr lvl="1"/>
            <a:r>
              <a:rPr lang="en-US" dirty="0">
                <a:solidFill>
                  <a:schemeClr val="bg1"/>
                </a:solidFill>
                <a:latin typeface="Abadi MT Condensed Light" panose="020B0306030101010103" pitchFamily="34" charset="77"/>
                <a:cs typeface="Arial" panose="020B0604020202020204" pitchFamily="34" charset="0"/>
              </a:rPr>
              <a:t>CO2 Emission</a:t>
            </a:r>
          </a:p>
          <a:p>
            <a:pPr lvl="1"/>
            <a:r>
              <a:rPr lang="en-US" dirty="0">
                <a:solidFill>
                  <a:schemeClr val="bg1"/>
                </a:solidFill>
                <a:latin typeface="Abadi MT Condensed Light" panose="020B0306030101010103" pitchFamily="34" charset="77"/>
                <a:cs typeface="Arial" panose="020B0604020202020204" pitchFamily="34" charset="0"/>
              </a:rPr>
              <a:t>Sea Level Change</a:t>
            </a:r>
          </a:p>
          <a:p>
            <a:pPr lvl="1"/>
            <a:r>
              <a:rPr lang="en-US" dirty="0">
                <a:solidFill>
                  <a:schemeClr val="bg1"/>
                </a:solidFill>
                <a:latin typeface="Abadi MT Condensed Light" panose="020B0306030101010103" pitchFamily="34" charset="77"/>
                <a:cs typeface="Arial" panose="020B0604020202020204" pitchFamily="34" charset="0"/>
              </a:rPr>
              <a:t>Climate Related Disasters</a:t>
            </a:r>
          </a:p>
          <a:p>
            <a:pPr lvl="1"/>
            <a:r>
              <a:rPr lang="en-US" dirty="0">
                <a:solidFill>
                  <a:schemeClr val="bg1"/>
                </a:solidFill>
                <a:latin typeface="Abadi MT Condensed Light" panose="020B0306030101010103" pitchFamily="34" charset="77"/>
                <a:cs typeface="Arial" panose="020B0604020202020204" pitchFamily="34" charset="0"/>
              </a:rPr>
              <a:t>Illness Related to Pollution</a:t>
            </a:r>
          </a:p>
        </p:txBody>
      </p:sp>
    </p:spTree>
    <p:extLst>
      <p:ext uri="{BB962C8B-B14F-4D97-AF65-F5344CB8AC3E}">
        <p14:creationId xmlns:p14="http://schemas.microsoft.com/office/powerpoint/2010/main" val="53068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85361-2B35-57F0-B1B3-27F8983AA7D6}"/>
              </a:ext>
            </a:extLst>
          </p:cNvPr>
          <p:cNvSpPr>
            <a:spLocks noGrp="1"/>
          </p:cNvSpPr>
          <p:nvPr>
            <p:ph type="title"/>
          </p:nvPr>
        </p:nvSpPr>
        <p:spPr/>
        <p:txBody>
          <a:bodyPr/>
          <a:lstStyle/>
          <a:p>
            <a:r>
              <a:rPr lang="en-US" dirty="0"/>
              <a:t>Cleaned data</a:t>
            </a:r>
          </a:p>
        </p:txBody>
      </p:sp>
      <p:sp>
        <p:nvSpPr>
          <p:cNvPr id="3" name="Content Placeholder 2">
            <a:extLst>
              <a:ext uri="{FF2B5EF4-FFF2-40B4-BE49-F238E27FC236}">
                <a16:creationId xmlns:a16="http://schemas.microsoft.com/office/drawing/2014/main" id="{B5D45FE1-234A-B404-6746-D8205D5B7083}"/>
              </a:ext>
            </a:extLst>
          </p:cNvPr>
          <p:cNvSpPr>
            <a:spLocks noGrp="1"/>
          </p:cNvSpPr>
          <p:nvPr>
            <p:ph idx="1"/>
          </p:nvPr>
        </p:nvSpPr>
        <p:spPr>
          <a:xfrm>
            <a:off x="1141413" y="1229218"/>
            <a:ext cx="9905999" cy="3531695"/>
          </a:xfrm>
        </p:spPr>
        <p:txBody>
          <a:bodyPr>
            <a:normAutofit/>
          </a:bodyPr>
          <a:lstStyle/>
          <a:p>
            <a:endParaRPr lang="en-US" dirty="0"/>
          </a:p>
          <a:p>
            <a:r>
              <a:rPr lang="en-US" b="0" i="0" dirty="0">
                <a:solidFill>
                  <a:schemeClr val="bg1"/>
                </a:solidFill>
                <a:effectLst/>
                <a:latin typeface="Abadi MT Condensed Light" panose="020B0306030101010103" pitchFamily="34" charset="77"/>
              </a:rPr>
              <a:t>We created a PostgreSQL database and stored our data in their relative tables</a:t>
            </a:r>
            <a:br>
              <a:rPr lang="en-US" dirty="0">
                <a:solidFill>
                  <a:schemeClr val="bg1"/>
                </a:solidFill>
                <a:latin typeface="Abadi MT Condensed Light" panose="020B0306030101010103" pitchFamily="34" charset="77"/>
              </a:rPr>
            </a:br>
            <a:r>
              <a:rPr lang="en-US" b="0" i="0" dirty="0">
                <a:solidFill>
                  <a:schemeClr val="bg1"/>
                </a:solidFill>
                <a:effectLst/>
                <a:latin typeface="Abadi MT Condensed Light" panose="020B0306030101010103" pitchFamily="34" charset="77"/>
              </a:rPr>
              <a:t>we used SQL to clean our data and exported the cleaned data to csv files and used it for our visualizations</a:t>
            </a:r>
            <a:endParaRPr lang="en-US" dirty="0">
              <a:solidFill>
                <a:schemeClr val="bg1"/>
              </a:solidFill>
              <a:latin typeface="Abadi MT Condensed Light" panose="020B0306030101010103" pitchFamily="34" charset="77"/>
            </a:endParaRPr>
          </a:p>
          <a:p>
            <a:r>
              <a:rPr lang="en-US" dirty="0">
                <a:solidFill>
                  <a:schemeClr val="bg1"/>
                </a:solidFill>
                <a:latin typeface="Abadi MT Condensed Light" panose="020B0306030101010103" pitchFamily="34" charset="77"/>
              </a:rPr>
              <a:t>Our data is expressed through annual surface temperature change, change in mean sea levels, climate related disasters frequency, CO2 emissions, and illness related to pollution</a:t>
            </a:r>
          </a:p>
        </p:txBody>
      </p:sp>
    </p:spTree>
    <p:extLst>
      <p:ext uri="{BB962C8B-B14F-4D97-AF65-F5344CB8AC3E}">
        <p14:creationId xmlns:p14="http://schemas.microsoft.com/office/powerpoint/2010/main" val="3179738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8E31E-43DE-9EDE-D749-B19F58520D72}"/>
              </a:ext>
            </a:extLst>
          </p:cNvPr>
          <p:cNvSpPr>
            <a:spLocks noGrp="1"/>
          </p:cNvSpPr>
          <p:nvPr>
            <p:ph type="title"/>
          </p:nvPr>
        </p:nvSpPr>
        <p:spPr/>
        <p:txBody>
          <a:bodyPr/>
          <a:lstStyle/>
          <a:p>
            <a:r>
              <a:rPr lang="en-US" dirty="0"/>
              <a:t>Data set references:</a:t>
            </a:r>
          </a:p>
        </p:txBody>
      </p:sp>
      <p:sp>
        <p:nvSpPr>
          <p:cNvPr id="3" name="Content Placeholder 2">
            <a:extLst>
              <a:ext uri="{FF2B5EF4-FFF2-40B4-BE49-F238E27FC236}">
                <a16:creationId xmlns:a16="http://schemas.microsoft.com/office/drawing/2014/main" id="{463293E1-3D67-68A6-B599-5392961EB389}"/>
              </a:ext>
            </a:extLst>
          </p:cNvPr>
          <p:cNvSpPr>
            <a:spLocks noGrp="1"/>
          </p:cNvSpPr>
          <p:nvPr>
            <p:ph idx="1"/>
          </p:nvPr>
        </p:nvSpPr>
        <p:spPr/>
        <p:txBody>
          <a:bodyPr/>
          <a:lstStyle/>
          <a:p>
            <a:pPr marL="342900" marR="0" lvl="0" indent="-342900">
              <a:spcBef>
                <a:spcPts val="0"/>
              </a:spcBef>
              <a:spcAft>
                <a:spcPts val="0"/>
              </a:spcAft>
              <a:buFont typeface="Symbol" pitchFamily="2" charset="2"/>
              <a:buChar char=""/>
            </a:pPr>
            <a:r>
              <a:rPr lang="en-US" sz="1800" u="sng"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https://climatedata.imf.org/pages/climatechange-data</a:t>
            </a:r>
            <a:endParaRPr lang="en-US" sz="1800"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endParaRPr>
          </a:p>
          <a:p>
            <a:pPr marL="342900" marR="0" lvl="0" indent="-342900">
              <a:spcBef>
                <a:spcPts val="0"/>
              </a:spcBef>
              <a:spcAft>
                <a:spcPts val="0"/>
              </a:spcAft>
              <a:buFont typeface="Symbol" pitchFamily="2" charset="2"/>
              <a:buChar char=""/>
            </a:pPr>
            <a:r>
              <a:rPr lang="en-US" sz="1800" u="sng"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https://www.who.int/data/gho/data/themes/air-pollution/total-burden-of-disease-from-household-and-ambient-air-pollution</a:t>
            </a:r>
            <a:endParaRPr lang="en-US" sz="1800" u="sng"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endParaRPr>
          </a:p>
          <a:p>
            <a:pPr marL="342900" marR="0" lvl="0" indent="-342900">
              <a:spcBef>
                <a:spcPts val="0"/>
              </a:spcBef>
              <a:spcAft>
                <a:spcPts val="0"/>
              </a:spcAft>
              <a:buFont typeface="Symbol" pitchFamily="2" charset="2"/>
              <a:buChar char=""/>
            </a:pPr>
            <a:r>
              <a:rPr lang="en-US" sz="1800"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https://</a:t>
            </a:r>
            <a:r>
              <a:rPr lang="en-US" sz="1800" kern="100" dirty="0" err="1">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www.star.nesdis.noaa.gov</a:t>
            </a:r>
            <a:r>
              <a:rPr lang="en-US" sz="1800"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a:t>
            </a:r>
            <a:r>
              <a:rPr lang="en-US" sz="1800" kern="100" dirty="0" err="1">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socd</a:t>
            </a:r>
            <a:r>
              <a:rPr lang="en-US" sz="1800"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a:t>
            </a:r>
            <a:r>
              <a:rPr lang="en-US" sz="1800" kern="100" dirty="0" err="1">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lsa</a:t>
            </a:r>
            <a:r>
              <a:rPr lang="en-US" sz="1800"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a:t>
            </a:r>
            <a:r>
              <a:rPr lang="en-US" sz="1800" kern="100" dirty="0" err="1">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SeaLevelRise</a:t>
            </a:r>
            <a:r>
              <a:rPr lang="en-US" sz="1800"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a:t>
            </a:r>
            <a:r>
              <a:rPr lang="en-US" sz="1800" kern="100" dirty="0" err="1">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LSA_SLR_timeseries</a:t>
            </a:r>
            <a:r>
              <a:rPr lang="en-US" sz="1800" kern="100" err="1">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a:t>
            </a:r>
            <a:r>
              <a:rPr lang="en-US" sz="1800" kern="10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php</a:t>
            </a:r>
            <a:endParaRPr lang="en-US" sz="1800"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6703703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4536</TotalTime>
  <Words>390</Words>
  <Application>Microsoft Macintosh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Abadi MT Condensed Light</vt:lpstr>
      <vt:lpstr>Arial</vt:lpstr>
      <vt:lpstr>Slack-Lato</vt:lpstr>
      <vt:lpstr>Symbol</vt:lpstr>
      <vt:lpstr>Tw Cen MT</vt:lpstr>
      <vt:lpstr>Circuit</vt:lpstr>
      <vt:lpstr>Global Climate change</vt:lpstr>
      <vt:lpstr>Introduction</vt:lpstr>
      <vt:lpstr>Website overview</vt:lpstr>
      <vt:lpstr>Ethical considerations</vt:lpstr>
      <vt:lpstr>navigating website</vt:lpstr>
      <vt:lpstr>Cleaned data</vt:lpstr>
      <vt:lpstr>Data set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Tucker Morris</dc:creator>
  <cp:lastModifiedBy>Tucker Morris</cp:lastModifiedBy>
  <cp:revision>13</cp:revision>
  <dcterms:created xsi:type="dcterms:W3CDTF">2025-01-31T23:14:29Z</dcterms:created>
  <dcterms:modified xsi:type="dcterms:W3CDTF">2025-02-04T02:50:47Z</dcterms:modified>
</cp:coreProperties>
</file>