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13716000" cx="24384000"/>
  <p:notesSz cx="6858000" cy="9144000"/>
  <p:embeddedFontLst>
    <p:embeddedFont>
      <p:font typeface="Optimist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Optimist Light"/>
      <p:regular r:id="rId29"/>
      <p:bold r:id="rId30"/>
      <p:italic r:id="rId31"/>
      <p:boldItalic r:id="rId32"/>
    </p:embeddedFont>
    <p:embeddedFont>
      <p:font typeface="Optimist SemiBold"/>
      <p:regular r:id="rId33"/>
      <p:bold r:id="rId34"/>
      <p:italic r:id="rId35"/>
      <p:boldItalic r:id="rId36"/>
    </p:embeddedFont>
    <p:embeddedFont>
      <p:font typeface="Helvetica Neue"/>
      <p:regular r:id="rId37"/>
      <p:bold r:id="rId38"/>
      <p:italic r:id="rId39"/>
      <p:boldItalic r:id="rId40"/>
    </p:embeddedFont>
    <p:embeddedFont>
      <p:font typeface="Helvetica Neue Light"/>
      <p:regular r:id="rId41"/>
      <p:bold r:id="rId42"/>
      <p:italic r:id="rId43"/>
      <p:boldItalic r:id="rId44"/>
    </p:embeddedFont>
    <p:embeddedFont>
      <p:font typeface="Roboto Mono"/>
      <p:regular r:id="rId45"/>
      <p:bold r:id="rId46"/>
      <p:italic r:id="rId47"/>
      <p:boldItalic r:id="rId48"/>
    </p:embeddedFont>
    <p:embeddedFont>
      <p:font typeface="Gill Sans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42" Type="http://schemas.openxmlformats.org/officeDocument/2006/relationships/font" Target="fonts/HelveticaNeueLight-bold.fntdata"/><Relationship Id="rId41" Type="http://schemas.openxmlformats.org/officeDocument/2006/relationships/font" Target="fonts/HelveticaNeueLight-regular.fntdata"/><Relationship Id="rId44" Type="http://schemas.openxmlformats.org/officeDocument/2006/relationships/font" Target="fonts/HelveticaNeueLight-boldItalic.fntdata"/><Relationship Id="rId43" Type="http://schemas.openxmlformats.org/officeDocument/2006/relationships/font" Target="fonts/HelveticaNeueLight-italic.fntdata"/><Relationship Id="rId46" Type="http://schemas.openxmlformats.org/officeDocument/2006/relationships/font" Target="fonts/RobotoMono-bold.fntdata"/><Relationship Id="rId45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Mono-boldItalic.fntdata"/><Relationship Id="rId47" Type="http://schemas.openxmlformats.org/officeDocument/2006/relationships/font" Target="fonts/RobotoMono-italic.fntdata"/><Relationship Id="rId49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timistLight-italic.fntdata"/><Relationship Id="rId30" Type="http://schemas.openxmlformats.org/officeDocument/2006/relationships/font" Target="fonts/OptimistLight-bold.fntdata"/><Relationship Id="rId33" Type="http://schemas.openxmlformats.org/officeDocument/2006/relationships/font" Target="fonts/OptimistSemiBold-regular.fntdata"/><Relationship Id="rId32" Type="http://schemas.openxmlformats.org/officeDocument/2006/relationships/font" Target="fonts/OptimistLight-boldItalic.fntdata"/><Relationship Id="rId35" Type="http://schemas.openxmlformats.org/officeDocument/2006/relationships/font" Target="fonts/OptimistSemiBold-italic.fntdata"/><Relationship Id="rId34" Type="http://schemas.openxmlformats.org/officeDocument/2006/relationships/font" Target="fonts/OptimistSemiBold-bold.fntdata"/><Relationship Id="rId37" Type="http://schemas.openxmlformats.org/officeDocument/2006/relationships/font" Target="fonts/HelveticaNeue-regular.fntdata"/><Relationship Id="rId36" Type="http://schemas.openxmlformats.org/officeDocument/2006/relationships/font" Target="fonts/OptimistSemiBold-boldItalic.fntdata"/><Relationship Id="rId39" Type="http://schemas.openxmlformats.org/officeDocument/2006/relationships/font" Target="fonts/HelveticaNeue-italic.fntdata"/><Relationship Id="rId38" Type="http://schemas.openxmlformats.org/officeDocument/2006/relationships/font" Target="fonts/HelveticaNeue-bold.fntdata"/><Relationship Id="rId20" Type="http://schemas.openxmlformats.org/officeDocument/2006/relationships/slide" Target="slides/slide16.xml"/><Relationship Id="rId22" Type="http://schemas.openxmlformats.org/officeDocument/2006/relationships/font" Target="fonts/Optimist-bold.fntdata"/><Relationship Id="rId21" Type="http://schemas.openxmlformats.org/officeDocument/2006/relationships/font" Target="fonts/Optimist-regular.fntdata"/><Relationship Id="rId24" Type="http://schemas.openxmlformats.org/officeDocument/2006/relationships/font" Target="fonts/Optimist-boldItalic.fntdata"/><Relationship Id="rId23" Type="http://schemas.openxmlformats.org/officeDocument/2006/relationships/font" Target="fonts/Optimist-italic.fntdata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29" Type="http://schemas.openxmlformats.org/officeDocument/2006/relationships/font" Target="fonts/OptimistLight-regular.fntdata"/><Relationship Id="rId50" Type="http://schemas.openxmlformats.org/officeDocument/2006/relationships/font" Target="fonts/Gill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 25% of the iOS App Developers earn over </a:t>
            </a:r>
            <a:r>
              <a:rPr b="1"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$5,000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from their app</a:t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b8fbb35b3_1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4b8fbb35b3_1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b8fbb35b3_1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4b8fbb35b3_1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b8fbb35b3_1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4b8fbb35b3_1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b8fbb35b3_1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4b8fbb35b3_1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b8fbb35b3_1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4b8fbb35b3_1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b8fbb35b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4b8fbb35b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b8fbb35b3_1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4b8fbb35b3_1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b8fbb35b3_1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4b8fbb35b3_1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b8fbb35b3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one model, use across several platforms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 25% of the iOS App Developers earn over </a:t>
            </a:r>
            <a:r>
              <a:rPr b="1"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$5,000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from their app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Swift developers are in high demand - capital one uses swift for all new iOS development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It’s an easy to learn for new developers, provides safety mechanisms against common pitfalls like null pointer exceptions, provides automatic memory management.</a:t>
            </a:r>
            <a:endParaRPr/>
          </a:p>
        </p:txBody>
      </p:sp>
      <p:sp>
        <p:nvSpPr>
          <p:cNvPr id="267" name="Google Shape;267;g4b8fbb35b3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b8fbb35b3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iOS: Objective-C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source - can propose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recently, Swift has been made available on other platforms like building APIs.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disadvantages:  Moving target -- Code Migrations, Stack Overflow</a:t>
            </a:r>
            <a:endParaRPr/>
          </a:p>
        </p:txBody>
      </p:sp>
      <p:sp>
        <p:nvSpPr>
          <p:cNvPr id="274" name="Google Shape;274;g4b8fbb35b3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b8fbb35b3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4b8fbb35b3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b8fbb35b3_1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4b8fbb35b3_1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b8fbb35b3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4b8fbb35b3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Dark" type="tx">
  <p:cSld name="TITLE_AND_BODY">
    <p:bg>
      <p:bgPr>
        <a:solidFill>
          <a:srgbClr val="001F3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3168803" y="590550"/>
            <a:ext cx="58095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540000" y="4455159"/>
            <a:ext cx="19456399" cy="4754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0898105" y="12535155"/>
            <a:ext cx="2896006" cy="653400"/>
            <a:chOff x="0" y="-41"/>
            <a:chExt cx="2896006" cy="653400"/>
          </a:xfrm>
        </p:grpSpPr>
        <p:pic>
          <p:nvPicPr>
            <p:cNvPr descr="Image" id="13" name="Google Shape;13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20892"/>
              <a:ext cx="1156252" cy="402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4" name="Google Shape;1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95589" y="240868"/>
              <a:ext cx="226971" cy="2269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5;p2"/>
            <p:cNvSpPr txBox="1"/>
            <p:nvPr/>
          </p:nvSpPr>
          <p:spPr>
            <a:xfrm>
              <a:off x="1739806" y="188948"/>
              <a:ext cx="11562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Optimist SemiBold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Optimist SemiBold"/>
                  <a:ea typeface="Optimist SemiBold"/>
                  <a:cs typeface="Optimist SemiBold"/>
                  <a:sym typeface="Optimist SemiBold"/>
                </a:rPr>
                <a:t>ONE </a:t>
              </a:r>
              <a:r>
                <a:rPr b="0" i="0" lang="en-US" sz="1400" u="none" cap="none" strike="noStrike">
                  <a:solidFill>
                    <a:srgbClr val="FFFFFF"/>
                  </a:solidFill>
                  <a:latin typeface="Optimist Light"/>
                  <a:ea typeface="Optimist Light"/>
                  <a:cs typeface="Optimist Light"/>
                  <a:sym typeface="Optimist Light"/>
                </a:rPr>
                <a:t>DESIGN</a:t>
              </a: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 rot="10800000">
              <a:off x="1307955" y="-41"/>
              <a:ext cx="0" cy="653400"/>
            </a:xfrm>
            <a:prstGeom prst="straightConnector1">
              <a:avLst/>
            </a:prstGeom>
            <a:noFill/>
            <a:ln cap="flat" cmpd="sng" w="12700">
              <a:solidFill>
                <a:srgbClr val="FFFFFF">
                  <a:alpha val="5765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verse + Quote">
  <p:cSld name="Inverse + Quote">
    <p:bg>
      <p:bgPr>
        <a:solidFill>
          <a:srgbClr val="FAF8F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 rot="5400000">
            <a:off x="23031451" y="488949"/>
            <a:ext cx="863600" cy="850902"/>
          </a:xfrm>
          <a:custGeom>
            <a:rect b="b" l="l" r="r" t="t"/>
            <a:pathLst>
              <a:path extrusionOk="0" h="21600" w="2160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11"/>
          <p:cNvSpPr txBox="1"/>
          <p:nvPr>
            <p:ph type="title"/>
          </p:nvPr>
        </p:nvSpPr>
        <p:spPr>
          <a:xfrm>
            <a:off x="1270000" y="1143744"/>
            <a:ext cx="20828000" cy="135815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7600"/>
              <a:buFont typeface="Optimist Light"/>
              <a:buNone/>
              <a:defRPr b="0" i="0" sz="7600" u="none" cap="none" strike="noStrike">
                <a:solidFill>
                  <a:srgbClr val="263B4A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1270000" y="2272258"/>
            <a:ext cx="20828000" cy="64874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87681"/>
              </a:buClr>
              <a:buSzPts val="3200"/>
              <a:buFont typeface="Optimist SemiBold"/>
              <a:buNone/>
              <a:defRPr b="0" i="0" sz="3200" u="none" cap="none" strike="noStrike">
                <a:solidFill>
                  <a:srgbClr val="687681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23185216" y="590550"/>
            <a:ext cx="548133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1534816" y="4121696"/>
            <a:ext cx="10873208" cy="6768753"/>
          </a:xfrm>
          <a:prstGeom prst="rect">
            <a:avLst/>
          </a:prstGeom>
          <a:solidFill>
            <a:srgbClr val="68768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12192000" y="4121696"/>
            <a:ext cx="10513169" cy="6768753"/>
          </a:xfrm>
          <a:prstGeom prst="rect">
            <a:avLst/>
          </a:prstGeom>
          <a:solidFill>
            <a:srgbClr val="263B4A"/>
          </a:solidFill>
          <a:ln cap="flat" cmpd="sng" w="25400">
            <a:solidFill>
              <a:srgbClr val="000000">
                <a:alpha val="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263B4A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17209556" y="4571687"/>
            <a:ext cx="531267" cy="770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1DD"/>
              </a:buClr>
              <a:buSzPts val="8800"/>
              <a:buFont typeface="Optimist SemiBold"/>
              <a:buNone/>
            </a:pPr>
            <a:r>
              <a:rPr b="0" i="0" lang="en-US" sz="8800" u="none" cap="none" strike="noStrike">
                <a:solidFill>
                  <a:srgbClr val="33B1DD"/>
                </a:solidFill>
                <a:latin typeface="Optimist SemiBold"/>
                <a:ea typeface="Optimist SemiBold"/>
                <a:cs typeface="Optimist SemiBold"/>
                <a:sym typeface="Optimist SemiBold"/>
              </a:rPr>
              <a:t>”</a:t>
            </a:r>
            <a:endParaRPr/>
          </a:p>
        </p:txBody>
      </p:sp>
      <p:cxnSp>
        <p:nvCxnSpPr>
          <p:cNvPr id="94" name="Google Shape;94;p11"/>
          <p:cNvCxnSpPr/>
          <p:nvPr/>
        </p:nvCxnSpPr>
        <p:spPr>
          <a:xfrm>
            <a:off x="13183838" y="5081260"/>
            <a:ext cx="3832698" cy="1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5" name="Google Shape;95;p11"/>
          <p:cNvCxnSpPr/>
          <p:nvPr/>
        </p:nvCxnSpPr>
        <p:spPr>
          <a:xfrm>
            <a:off x="17952641" y="5071735"/>
            <a:ext cx="3818433" cy="1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6" name="Google Shape;96;p11"/>
          <p:cNvSpPr txBox="1"/>
          <p:nvPr>
            <p:ph idx="2" type="body"/>
          </p:nvPr>
        </p:nvSpPr>
        <p:spPr>
          <a:xfrm>
            <a:off x="2026405" y="4663504"/>
            <a:ext cx="9674006" cy="5570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b="0" i="0" sz="44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b="0" i="0" sz="44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b="0" i="0" sz="44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b="0" i="0" sz="44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b="0" i="0" sz="44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97" name="Google Shape;97;p11"/>
          <p:cNvGrpSpPr/>
          <p:nvPr/>
        </p:nvGrpSpPr>
        <p:grpSpPr>
          <a:xfrm>
            <a:off x="927100" y="1320800"/>
            <a:ext cx="114300" cy="1536700"/>
            <a:chOff x="0" y="0"/>
            <a:chExt cx="114300" cy="1536700"/>
          </a:xfrm>
        </p:grpSpPr>
        <p:sp>
          <p:nvSpPr>
            <p:cNvPr id="98" name="Google Shape;98;p11"/>
            <p:cNvSpPr/>
            <p:nvPr/>
          </p:nvSpPr>
          <p:spPr>
            <a:xfrm>
              <a:off x="0" y="0"/>
              <a:ext cx="114300" cy="1016000"/>
            </a:xfrm>
            <a:prstGeom prst="rect">
              <a:avLst/>
            </a:prstGeom>
            <a:solidFill>
              <a:srgbClr val="68768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0" y="990600"/>
              <a:ext cx="114300" cy="5461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0" name="Google Shape;100;p11"/>
          <p:cNvSpPr txBox="1"/>
          <p:nvPr>
            <p:ph idx="3" type="body"/>
          </p:nvPr>
        </p:nvSpPr>
        <p:spPr>
          <a:xfrm>
            <a:off x="13200113" y="5467350"/>
            <a:ext cx="8568953" cy="3962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Member Team">
  <p:cSld name="4 Member Team">
    <p:bg>
      <p:bgPr>
        <a:solidFill>
          <a:srgbClr val="FAF8F9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1270000" y="1143744"/>
            <a:ext cx="20828000" cy="135815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7600"/>
              <a:buFont typeface="Optimist Light"/>
              <a:buNone/>
              <a:defRPr b="0" i="0" sz="7600" u="none" cap="none" strike="noStrike">
                <a:solidFill>
                  <a:srgbClr val="263B4A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3" name="Google Shape;103;p12"/>
          <p:cNvSpPr/>
          <p:nvPr/>
        </p:nvSpPr>
        <p:spPr>
          <a:xfrm rot="5400000">
            <a:off x="23031451" y="488949"/>
            <a:ext cx="863600" cy="850902"/>
          </a:xfrm>
          <a:custGeom>
            <a:rect b="b" l="l" r="r" t="t"/>
            <a:pathLst>
              <a:path extrusionOk="0" h="21600" w="2160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1270000" y="2253784"/>
            <a:ext cx="20828000" cy="64874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87681"/>
              </a:buClr>
              <a:buSzPts val="3200"/>
              <a:buFont typeface="Optimist SemiBold"/>
              <a:buNone/>
              <a:defRPr b="0" i="0" sz="3200" u="none" cap="none" strike="noStrike">
                <a:solidFill>
                  <a:srgbClr val="687681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23185216" y="590550"/>
            <a:ext cx="548133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" name="Google Shape;106;p12"/>
          <p:cNvSpPr txBox="1"/>
          <p:nvPr>
            <p:ph idx="2" type="body"/>
          </p:nvPr>
        </p:nvSpPr>
        <p:spPr>
          <a:xfrm>
            <a:off x="1622671" y="8323054"/>
            <a:ext cx="2368805" cy="1173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3" type="body"/>
          </p:nvPr>
        </p:nvSpPr>
        <p:spPr>
          <a:xfrm>
            <a:off x="1622671" y="9677349"/>
            <a:ext cx="36195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2800"/>
              <a:buFont typeface="Optimist"/>
              <a:buNone/>
              <a:defRPr b="0" i="0" sz="2800" u="none" cap="none" strike="noStrike">
                <a:solidFill>
                  <a:srgbClr val="009DD7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8" name="Google Shape;108;p12"/>
          <p:cNvSpPr/>
          <p:nvPr/>
        </p:nvSpPr>
        <p:spPr>
          <a:xfrm>
            <a:off x="1635372" y="10356799"/>
            <a:ext cx="3594101" cy="101601"/>
          </a:xfrm>
          <a:prstGeom prst="rect">
            <a:avLst/>
          </a:prstGeom>
          <a:solidFill>
            <a:srgbClr val="68768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2"/>
          <p:cNvSpPr txBox="1"/>
          <p:nvPr>
            <p:ph idx="4" type="body"/>
          </p:nvPr>
        </p:nvSpPr>
        <p:spPr>
          <a:xfrm>
            <a:off x="7410370" y="8323054"/>
            <a:ext cx="2368805" cy="1173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0" name="Google Shape;110;p12"/>
          <p:cNvSpPr txBox="1"/>
          <p:nvPr>
            <p:ph idx="5" type="body"/>
          </p:nvPr>
        </p:nvSpPr>
        <p:spPr>
          <a:xfrm>
            <a:off x="7410370" y="9677350"/>
            <a:ext cx="36195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2800"/>
              <a:buFont typeface="Optimist"/>
              <a:buNone/>
              <a:defRPr b="0" i="0" sz="2800" u="none" cap="none" strike="noStrike">
                <a:solidFill>
                  <a:srgbClr val="009DD7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1" name="Google Shape;111;p12"/>
          <p:cNvSpPr/>
          <p:nvPr/>
        </p:nvSpPr>
        <p:spPr>
          <a:xfrm>
            <a:off x="7423070" y="10356800"/>
            <a:ext cx="3594101" cy="101601"/>
          </a:xfrm>
          <a:prstGeom prst="rect">
            <a:avLst/>
          </a:prstGeom>
          <a:solidFill>
            <a:srgbClr val="68768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2"/>
          <p:cNvSpPr txBox="1"/>
          <p:nvPr>
            <p:ph idx="6" type="body"/>
          </p:nvPr>
        </p:nvSpPr>
        <p:spPr>
          <a:xfrm>
            <a:off x="13223442" y="8323054"/>
            <a:ext cx="2368805" cy="1173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3" name="Google Shape;113;p12"/>
          <p:cNvSpPr txBox="1"/>
          <p:nvPr>
            <p:ph idx="7" type="body"/>
          </p:nvPr>
        </p:nvSpPr>
        <p:spPr>
          <a:xfrm>
            <a:off x="13223442" y="9677350"/>
            <a:ext cx="3619500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2800"/>
              <a:buFont typeface="Optimist"/>
              <a:buNone/>
              <a:defRPr b="0" i="0" sz="2800" u="none" cap="none" strike="noStrike">
                <a:solidFill>
                  <a:srgbClr val="009DD7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4" name="Google Shape;114;p12"/>
          <p:cNvSpPr/>
          <p:nvPr/>
        </p:nvSpPr>
        <p:spPr>
          <a:xfrm>
            <a:off x="13236142" y="10356800"/>
            <a:ext cx="3594100" cy="101601"/>
          </a:xfrm>
          <a:prstGeom prst="rect">
            <a:avLst/>
          </a:prstGeom>
          <a:solidFill>
            <a:srgbClr val="68768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12"/>
          <p:cNvSpPr/>
          <p:nvPr>
            <p:ph idx="8" type="pic"/>
          </p:nvPr>
        </p:nvSpPr>
        <p:spPr>
          <a:xfrm>
            <a:off x="1606824" y="4409728"/>
            <a:ext cx="3600401" cy="360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6" name="Google Shape;116;p12"/>
          <p:cNvSpPr/>
          <p:nvPr>
            <p:ph idx="9" type="pic"/>
          </p:nvPr>
        </p:nvSpPr>
        <p:spPr>
          <a:xfrm>
            <a:off x="7419896" y="4409678"/>
            <a:ext cx="3600401" cy="360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" name="Google Shape;117;p12"/>
          <p:cNvSpPr/>
          <p:nvPr>
            <p:ph idx="13" type="pic"/>
          </p:nvPr>
        </p:nvSpPr>
        <p:spPr>
          <a:xfrm>
            <a:off x="13232967" y="4409703"/>
            <a:ext cx="3600401" cy="360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8" name="Google Shape;118;p12"/>
          <p:cNvSpPr txBox="1"/>
          <p:nvPr>
            <p:ph idx="14" type="body"/>
          </p:nvPr>
        </p:nvSpPr>
        <p:spPr>
          <a:xfrm>
            <a:off x="19061913" y="9651950"/>
            <a:ext cx="3619500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2800"/>
              <a:buFont typeface="Optimist"/>
              <a:buNone/>
              <a:defRPr b="0" i="0" sz="2800" u="none" cap="none" strike="noStrike">
                <a:solidFill>
                  <a:srgbClr val="009DD7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9" name="Google Shape;119;p12"/>
          <p:cNvSpPr/>
          <p:nvPr/>
        </p:nvSpPr>
        <p:spPr>
          <a:xfrm>
            <a:off x="19074613" y="10331400"/>
            <a:ext cx="3594100" cy="101601"/>
          </a:xfrm>
          <a:prstGeom prst="rect">
            <a:avLst/>
          </a:prstGeom>
          <a:solidFill>
            <a:srgbClr val="68768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0" name="Google Shape;120;p12"/>
          <p:cNvGrpSpPr/>
          <p:nvPr/>
        </p:nvGrpSpPr>
        <p:grpSpPr>
          <a:xfrm>
            <a:off x="927100" y="1320800"/>
            <a:ext cx="114300" cy="1536700"/>
            <a:chOff x="0" y="0"/>
            <a:chExt cx="114300" cy="1536700"/>
          </a:xfrm>
        </p:grpSpPr>
        <p:sp>
          <p:nvSpPr>
            <p:cNvPr id="121" name="Google Shape;121;p12"/>
            <p:cNvSpPr/>
            <p:nvPr/>
          </p:nvSpPr>
          <p:spPr>
            <a:xfrm>
              <a:off x="0" y="0"/>
              <a:ext cx="114300" cy="1016000"/>
            </a:xfrm>
            <a:prstGeom prst="rect">
              <a:avLst/>
            </a:prstGeom>
            <a:solidFill>
              <a:srgbClr val="68768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0" y="990600"/>
              <a:ext cx="114300" cy="5461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3" name="Google Shape;123;p12"/>
          <p:cNvSpPr txBox="1"/>
          <p:nvPr>
            <p:ph idx="15" type="body"/>
          </p:nvPr>
        </p:nvSpPr>
        <p:spPr>
          <a:xfrm>
            <a:off x="19074614" y="8323054"/>
            <a:ext cx="2368805" cy="1173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4" name="Google Shape;124;p12"/>
          <p:cNvSpPr/>
          <p:nvPr>
            <p:ph idx="16" type="pic"/>
          </p:nvPr>
        </p:nvSpPr>
        <p:spPr>
          <a:xfrm>
            <a:off x="19046039" y="4384303"/>
            <a:ext cx="3600401" cy="360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Member Team">
  <p:cSld name="5 Member Team">
    <p:bg>
      <p:bgPr>
        <a:solidFill>
          <a:srgbClr val="FAF8F9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1270000" y="1143744"/>
            <a:ext cx="20828000" cy="135815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7600"/>
              <a:buFont typeface="Optimist Light"/>
              <a:buNone/>
              <a:defRPr b="0" i="0" sz="7600" u="none" cap="none" strike="noStrike">
                <a:solidFill>
                  <a:srgbClr val="263B4A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7" name="Google Shape;127;p13"/>
          <p:cNvSpPr/>
          <p:nvPr/>
        </p:nvSpPr>
        <p:spPr>
          <a:xfrm rot="5400000">
            <a:off x="23031451" y="488949"/>
            <a:ext cx="863600" cy="850902"/>
          </a:xfrm>
          <a:custGeom>
            <a:rect b="b" l="l" r="r" t="t"/>
            <a:pathLst>
              <a:path extrusionOk="0" h="21600" w="2160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1270000" y="2253784"/>
            <a:ext cx="20828000" cy="64874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87681"/>
              </a:buClr>
              <a:buSzPts val="3200"/>
              <a:buFont typeface="Optimist SemiBold"/>
              <a:buNone/>
              <a:defRPr b="0" i="0" sz="3200" u="none" cap="none" strike="noStrike">
                <a:solidFill>
                  <a:srgbClr val="687681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23185216" y="590550"/>
            <a:ext cx="548133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0" name="Google Shape;130;p13"/>
          <p:cNvCxnSpPr/>
          <p:nvPr/>
        </p:nvCxnSpPr>
        <p:spPr>
          <a:xfrm>
            <a:off x="15959380" y="5071735"/>
            <a:ext cx="3818433" cy="1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1" name="Google Shape;131;p13"/>
          <p:cNvSpPr txBox="1"/>
          <p:nvPr>
            <p:ph idx="2" type="body"/>
          </p:nvPr>
        </p:nvSpPr>
        <p:spPr>
          <a:xfrm>
            <a:off x="1622671" y="8323054"/>
            <a:ext cx="2368805" cy="1173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3" type="body"/>
          </p:nvPr>
        </p:nvSpPr>
        <p:spPr>
          <a:xfrm>
            <a:off x="1622671" y="9677349"/>
            <a:ext cx="36195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2800"/>
              <a:buFont typeface="Optimist"/>
              <a:buNone/>
              <a:defRPr b="0" i="0" sz="2800" u="none" cap="none" strike="noStrike">
                <a:solidFill>
                  <a:srgbClr val="009DD7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3" name="Google Shape;133;p13"/>
          <p:cNvSpPr/>
          <p:nvPr/>
        </p:nvSpPr>
        <p:spPr>
          <a:xfrm>
            <a:off x="1635372" y="10356799"/>
            <a:ext cx="3594101" cy="101601"/>
          </a:xfrm>
          <a:prstGeom prst="rect">
            <a:avLst/>
          </a:prstGeom>
          <a:solidFill>
            <a:srgbClr val="68768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5933134" y="4409728"/>
            <a:ext cx="3600400" cy="3600401"/>
          </a:xfrm>
          <a:prstGeom prst="rect">
            <a:avLst/>
          </a:prstGeom>
          <a:solidFill>
            <a:srgbClr val="67747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13"/>
          <p:cNvSpPr txBox="1"/>
          <p:nvPr>
            <p:ph idx="4" type="body"/>
          </p:nvPr>
        </p:nvSpPr>
        <p:spPr>
          <a:xfrm>
            <a:off x="5948982" y="8323054"/>
            <a:ext cx="2368805" cy="1173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5" type="body"/>
          </p:nvPr>
        </p:nvSpPr>
        <p:spPr>
          <a:xfrm>
            <a:off x="5948982" y="9677350"/>
            <a:ext cx="3619500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2800"/>
              <a:buFont typeface="Optimist"/>
              <a:buNone/>
              <a:defRPr b="0" i="0" sz="2800" u="none" cap="none" strike="noStrike">
                <a:solidFill>
                  <a:srgbClr val="009DD7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7" name="Google Shape;137;p13"/>
          <p:cNvSpPr/>
          <p:nvPr/>
        </p:nvSpPr>
        <p:spPr>
          <a:xfrm>
            <a:off x="5961682" y="10356800"/>
            <a:ext cx="3594100" cy="101601"/>
          </a:xfrm>
          <a:prstGeom prst="rect">
            <a:avLst/>
          </a:prstGeom>
          <a:solidFill>
            <a:srgbClr val="68768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10243546" y="4409728"/>
            <a:ext cx="3600401" cy="3600401"/>
          </a:xfrm>
          <a:prstGeom prst="rect">
            <a:avLst/>
          </a:prstGeom>
          <a:solidFill>
            <a:srgbClr val="67747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13"/>
          <p:cNvSpPr txBox="1"/>
          <p:nvPr>
            <p:ph idx="6" type="body"/>
          </p:nvPr>
        </p:nvSpPr>
        <p:spPr>
          <a:xfrm>
            <a:off x="10259393" y="8323054"/>
            <a:ext cx="2368805" cy="1173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7" type="body"/>
          </p:nvPr>
        </p:nvSpPr>
        <p:spPr>
          <a:xfrm>
            <a:off x="10259393" y="9677350"/>
            <a:ext cx="36195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2800"/>
              <a:buFont typeface="Optimist"/>
              <a:buNone/>
              <a:defRPr b="0" i="0" sz="2800" u="none" cap="none" strike="noStrike">
                <a:solidFill>
                  <a:srgbClr val="009DD7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1" name="Google Shape;141;p13"/>
          <p:cNvSpPr/>
          <p:nvPr/>
        </p:nvSpPr>
        <p:spPr>
          <a:xfrm>
            <a:off x="10272093" y="10356800"/>
            <a:ext cx="3594101" cy="101601"/>
          </a:xfrm>
          <a:prstGeom prst="rect">
            <a:avLst/>
          </a:prstGeom>
          <a:solidFill>
            <a:srgbClr val="68768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14651155" y="4409728"/>
            <a:ext cx="3600400" cy="3600401"/>
          </a:xfrm>
          <a:prstGeom prst="rect">
            <a:avLst/>
          </a:prstGeom>
          <a:solidFill>
            <a:srgbClr val="67747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13"/>
          <p:cNvSpPr txBox="1"/>
          <p:nvPr>
            <p:ph idx="8" type="body"/>
          </p:nvPr>
        </p:nvSpPr>
        <p:spPr>
          <a:xfrm>
            <a:off x="14667003" y="8323054"/>
            <a:ext cx="2368805" cy="1173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9" type="body"/>
          </p:nvPr>
        </p:nvSpPr>
        <p:spPr>
          <a:xfrm>
            <a:off x="14667003" y="9677350"/>
            <a:ext cx="36195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1DD"/>
              </a:buClr>
              <a:buSzPts val="2800"/>
              <a:buFont typeface="Optimist"/>
              <a:buNone/>
              <a:defRPr b="0" i="0" sz="2800" u="none" cap="none" strike="noStrike">
                <a:solidFill>
                  <a:srgbClr val="33B1DD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5" name="Google Shape;145;p13"/>
          <p:cNvSpPr/>
          <p:nvPr/>
        </p:nvSpPr>
        <p:spPr>
          <a:xfrm>
            <a:off x="14679703" y="10356800"/>
            <a:ext cx="3594101" cy="101601"/>
          </a:xfrm>
          <a:prstGeom prst="rect">
            <a:avLst/>
          </a:prstGeom>
          <a:solidFill>
            <a:srgbClr val="68768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" name="Google Shape;146;p13"/>
          <p:cNvSpPr/>
          <p:nvPr>
            <p:ph idx="13" type="pic"/>
          </p:nvPr>
        </p:nvSpPr>
        <p:spPr>
          <a:xfrm>
            <a:off x="1606824" y="4409728"/>
            <a:ext cx="3600401" cy="360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7" name="Google Shape;147;p13"/>
          <p:cNvSpPr/>
          <p:nvPr>
            <p:ph idx="14" type="pic"/>
          </p:nvPr>
        </p:nvSpPr>
        <p:spPr>
          <a:xfrm>
            <a:off x="5933084" y="4409678"/>
            <a:ext cx="3600401" cy="360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8" name="Google Shape;148;p13"/>
          <p:cNvSpPr/>
          <p:nvPr>
            <p:ph idx="15" type="pic"/>
          </p:nvPr>
        </p:nvSpPr>
        <p:spPr>
          <a:xfrm>
            <a:off x="10243495" y="4409703"/>
            <a:ext cx="3600401" cy="360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9" name="Google Shape;149;p13"/>
          <p:cNvSpPr/>
          <p:nvPr>
            <p:ph idx="16" type="pic"/>
          </p:nvPr>
        </p:nvSpPr>
        <p:spPr>
          <a:xfrm>
            <a:off x="14651130" y="4409703"/>
            <a:ext cx="3600401" cy="360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0" name="Google Shape;150;p13"/>
          <p:cNvSpPr/>
          <p:nvPr/>
        </p:nvSpPr>
        <p:spPr>
          <a:xfrm>
            <a:off x="19046063" y="4384328"/>
            <a:ext cx="3600401" cy="3600401"/>
          </a:xfrm>
          <a:prstGeom prst="rect">
            <a:avLst/>
          </a:prstGeom>
          <a:solidFill>
            <a:srgbClr val="67747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13"/>
          <p:cNvSpPr txBox="1"/>
          <p:nvPr>
            <p:ph idx="17" type="body"/>
          </p:nvPr>
        </p:nvSpPr>
        <p:spPr>
          <a:xfrm>
            <a:off x="19061913" y="9651950"/>
            <a:ext cx="3619500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2800"/>
              <a:buFont typeface="Optimist"/>
              <a:buNone/>
              <a:defRPr b="0" i="0" sz="2800" u="none" cap="none" strike="noStrike">
                <a:solidFill>
                  <a:srgbClr val="009DD7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2" name="Google Shape;152;p13"/>
          <p:cNvSpPr/>
          <p:nvPr/>
        </p:nvSpPr>
        <p:spPr>
          <a:xfrm>
            <a:off x="19074613" y="10331400"/>
            <a:ext cx="3594100" cy="101601"/>
          </a:xfrm>
          <a:prstGeom prst="rect">
            <a:avLst/>
          </a:prstGeom>
          <a:solidFill>
            <a:srgbClr val="68768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3"/>
          <p:cNvSpPr/>
          <p:nvPr>
            <p:ph idx="18" type="pic"/>
          </p:nvPr>
        </p:nvSpPr>
        <p:spPr>
          <a:xfrm>
            <a:off x="19046039" y="4384303"/>
            <a:ext cx="3600401" cy="360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154" name="Google Shape;154;p13"/>
          <p:cNvGrpSpPr/>
          <p:nvPr/>
        </p:nvGrpSpPr>
        <p:grpSpPr>
          <a:xfrm>
            <a:off x="927100" y="1320800"/>
            <a:ext cx="114300" cy="1536700"/>
            <a:chOff x="0" y="0"/>
            <a:chExt cx="114300" cy="1536700"/>
          </a:xfrm>
        </p:grpSpPr>
        <p:sp>
          <p:nvSpPr>
            <p:cNvPr id="155" name="Google Shape;155;p13"/>
            <p:cNvSpPr/>
            <p:nvPr/>
          </p:nvSpPr>
          <p:spPr>
            <a:xfrm>
              <a:off x="0" y="0"/>
              <a:ext cx="114300" cy="1016000"/>
            </a:xfrm>
            <a:prstGeom prst="rect">
              <a:avLst/>
            </a:prstGeom>
            <a:solidFill>
              <a:srgbClr val="68768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0" y="990600"/>
              <a:ext cx="114300" cy="5461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7" name="Google Shape;157;p13"/>
          <p:cNvSpPr txBox="1"/>
          <p:nvPr>
            <p:ph idx="19" type="body"/>
          </p:nvPr>
        </p:nvSpPr>
        <p:spPr>
          <a:xfrm>
            <a:off x="19074614" y="8323054"/>
            <a:ext cx="2368805" cy="1173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mple Text Light">
  <p:cSld name="Simple Text Light">
    <p:bg>
      <p:bgPr>
        <a:solidFill>
          <a:srgbClr val="FAF8F9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/>
          <p:nvPr/>
        </p:nvSpPr>
        <p:spPr>
          <a:xfrm rot="5400000">
            <a:off x="23031451" y="488949"/>
            <a:ext cx="863600" cy="850902"/>
          </a:xfrm>
          <a:custGeom>
            <a:rect b="b" l="l" r="r" t="t"/>
            <a:pathLst>
              <a:path extrusionOk="0" h="21600" w="2160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p14"/>
          <p:cNvSpPr txBox="1"/>
          <p:nvPr>
            <p:ph idx="12" type="sldNum"/>
          </p:nvPr>
        </p:nvSpPr>
        <p:spPr>
          <a:xfrm>
            <a:off x="23185216" y="590550"/>
            <a:ext cx="548133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1778000" y="3184078"/>
            <a:ext cx="20828000" cy="734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263B4A"/>
              </a:buClr>
              <a:buSzPts val="5200"/>
              <a:buFont typeface="Optimist"/>
              <a:buNone/>
              <a:defRPr b="0" i="0" sz="5200" u="none" cap="none" strike="noStrike">
                <a:solidFill>
                  <a:srgbClr val="263B4A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263B4A"/>
              </a:buClr>
              <a:buSzPts val="5200"/>
              <a:buFont typeface="Optimist"/>
              <a:buNone/>
              <a:defRPr b="0" i="0" sz="5200" u="none" cap="none" strike="noStrike">
                <a:solidFill>
                  <a:srgbClr val="263B4A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263B4A"/>
              </a:buClr>
              <a:buSzPts val="5200"/>
              <a:buFont typeface="Optimist"/>
              <a:buNone/>
              <a:defRPr b="0" i="0" sz="5200" u="none" cap="none" strike="noStrike">
                <a:solidFill>
                  <a:srgbClr val="263B4A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263B4A"/>
              </a:buClr>
              <a:buSzPts val="5200"/>
              <a:buFont typeface="Optimist"/>
              <a:buNone/>
              <a:defRPr b="0" i="0" sz="5200" u="none" cap="none" strike="noStrike">
                <a:solidFill>
                  <a:srgbClr val="263B4A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263B4A"/>
              </a:buClr>
              <a:buSzPts val="5200"/>
              <a:buFont typeface="Optimist"/>
              <a:buNone/>
              <a:defRPr b="0" i="0" sz="5200" u="none" cap="none" strike="noStrike">
                <a:solidFill>
                  <a:srgbClr val="263B4A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mple Text Dark">
  <p:cSld name="Simple Text Dark">
    <p:bg>
      <p:bgPr>
        <a:solidFill>
          <a:srgbClr val="001F36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idx="12" type="sldNum"/>
          </p:nvPr>
        </p:nvSpPr>
        <p:spPr>
          <a:xfrm>
            <a:off x="23185216" y="590550"/>
            <a:ext cx="548133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1778000" y="3184078"/>
            <a:ext cx="20828000" cy="734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timist"/>
              <a:buNone/>
              <a:defRPr b="0" i="0" sz="52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timist"/>
              <a:buNone/>
              <a:defRPr b="0" i="0" sz="52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timist"/>
              <a:buNone/>
              <a:defRPr b="0" i="0" sz="52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timist"/>
              <a:buNone/>
              <a:defRPr b="0" i="0" sz="52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timist"/>
              <a:buNone/>
              <a:defRPr b="0" i="0" sz="52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mple Text + Media">
  <p:cSld name="Simple Text + Media">
    <p:bg>
      <p:bgPr>
        <a:solidFill>
          <a:srgbClr val="001F36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12" type="sldNum"/>
          </p:nvPr>
        </p:nvSpPr>
        <p:spPr>
          <a:xfrm>
            <a:off x="23185216" y="590550"/>
            <a:ext cx="548133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1778000" y="3184078"/>
            <a:ext cx="20828000" cy="734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timist"/>
              <a:buNone/>
              <a:defRPr b="0" i="0" sz="52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timist"/>
              <a:buNone/>
              <a:defRPr b="0" i="0" sz="52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timist"/>
              <a:buNone/>
              <a:defRPr b="0" i="0" sz="52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timist"/>
              <a:buNone/>
              <a:defRPr b="0" i="0" sz="52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timist"/>
              <a:buNone/>
              <a:defRPr b="0" i="0" sz="52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">
  <p:cSld name="Contact">
    <p:bg>
      <p:bgPr>
        <a:solidFill>
          <a:srgbClr val="001F36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idx="12" type="sldNum"/>
          </p:nvPr>
        </p:nvSpPr>
        <p:spPr>
          <a:xfrm>
            <a:off x="23168803" y="590550"/>
            <a:ext cx="58095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MG_1896.jpg" id="171" name="Google Shape;171;p17"/>
          <p:cNvPicPr preferRelativeResize="0"/>
          <p:nvPr/>
        </p:nvPicPr>
        <p:blipFill rotWithShape="1">
          <a:blip r:embed="rId2">
            <a:alphaModFix amt="17000"/>
          </a:blip>
          <a:srcRect b="7811" l="0" r="0" t="7812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/>
        </p:nvSpPr>
        <p:spPr>
          <a:xfrm>
            <a:off x="3744912" y="4226295"/>
            <a:ext cx="8305801" cy="2698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3B1DD"/>
              </a:buClr>
              <a:buSzPts val="9600"/>
              <a:buFont typeface="Optimist"/>
              <a:buNone/>
            </a:pPr>
            <a:r>
              <a:rPr b="1" i="0" lang="en-US" sz="9600" u="none" cap="none" strike="noStrike">
                <a:solidFill>
                  <a:srgbClr val="33B1DD"/>
                </a:solidFill>
                <a:latin typeface="Optimist"/>
                <a:ea typeface="Optimist"/>
                <a:cs typeface="Optimist"/>
                <a:sym typeface="Optimist"/>
              </a:rPr>
              <a:t>CONTACT</a:t>
            </a:r>
            <a:endParaRPr b="1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Optimist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rPr>
              <a:t>AND FIND US</a:t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3759200" y="7643934"/>
            <a:ext cx="3568700" cy="838201"/>
          </a:xfrm>
          <a:prstGeom prst="roundRect">
            <a:avLst>
              <a:gd fmla="val 22727" name="adj"/>
            </a:avLst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3814995" y="7866184"/>
            <a:ext cx="3457110" cy="393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timist"/>
              <a:buNone/>
              <a:defRPr b="1" i="0" sz="24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5" name="Google Shape;175;p17"/>
          <p:cNvSpPr/>
          <p:nvPr/>
        </p:nvSpPr>
        <p:spPr>
          <a:xfrm>
            <a:off x="7505700" y="7643934"/>
            <a:ext cx="3797300" cy="838201"/>
          </a:xfrm>
          <a:prstGeom prst="roundRect">
            <a:avLst>
              <a:gd fmla="val 22727" name="adj"/>
            </a:avLst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17"/>
          <p:cNvSpPr txBox="1"/>
          <p:nvPr>
            <p:ph idx="2" type="body"/>
          </p:nvPr>
        </p:nvSpPr>
        <p:spPr>
          <a:xfrm>
            <a:off x="7561495" y="7866184"/>
            <a:ext cx="3685710" cy="393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timist"/>
              <a:buNone/>
              <a:defRPr b="1" i="0" sz="24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cxnSp>
        <p:nvCxnSpPr>
          <p:cNvPr id="177" name="Google Shape;177;p17"/>
          <p:cNvCxnSpPr/>
          <p:nvPr/>
        </p:nvCxnSpPr>
        <p:spPr>
          <a:xfrm flipH="1">
            <a:off x="12280585" y="4276376"/>
            <a:ext cx="1" cy="4741864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78" name="Google Shape;178;p17"/>
          <p:cNvSpPr txBox="1"/>
          <p:nvPr>
            <p:ph idx="3" type="body"/>
          </p:nvPr>
        </p:nvSpPr>
        <p:spPr>
          <a:xfrm>
            <a:off x="12266613" y="4277964"/>
            <a:ext cx="7980362" cy="473868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b="0" i="0" sz="44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b="0" i="0" sz="44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b="0" i="0" sz="44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b="0" i="0" sz="44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b="0" i="0" sz="4400" u="none" cap="none" strike="noStrik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179" name="Google Shape;179;p17"/>
          <p:cNvGrpSpPr/>
          <p:nvPr/>
        </p:nvGrpSpPr>
        <p:grpSpPr>
          <a:xfrm>
            <a:off x="20898105" y="12535155"/>
            <a:ext cx="2896006" cy="653400"/>
            <a:chOff x="0" y="-41"/>
            <a:chExt cx="2896006" cy="653400"/>
          </a:xfrm>
        </p:grpSpPr>
        <p:pic>
          <p:nvPicPr>
            <p:cNvPr descr="Image" id="180" name="Google Shape;18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20892"/>
              <a:ext cx="1156252" cy="402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81" name="Google Shape;18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95589" y="240868"/>
              <a:ext cx="226971" cy="2269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17"/>
            <p:cNvSpPr txBox="1"/>
            <p:nvPr/>
          </p:nvSpPr>
          <p:spPr>
            <a:xfrm>
              <a:off x="1739806" y="188948"/>
              <a:ext cx="11562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Optimist SemiBold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Optimist SemiBold"/>
                  <a:ea typeface="Optimist SemiBold"/>
                  <a:cs typeface="Optimist SemiBold"/>
                  <a:sym typeface="Optimist SemiBold"/>
                </a:rPr>
                <a:t>ONE </a:t>
              </a:r>
              <a:r>
                <a:rPr b="0" i="0" lang="en-US" sz="1400" u="none" cap="none" strike="noStrike">
                  <a:solidFill>
                    <a:srgbClr val="FFFFFF"/>
                  </a:solidFill>
                  <a:latin typeface="Optimist Light"/>
                  <a:ea typeface="Optimist Light"/>
                  <a:cs typeface="Optimist Light"/>
                  <a:sym typeface="Optimist Light"/>
                </a:rPr>
                <a:t>DESIGN</a:t>
              </a:r>
              <a:endParaRPr/>
            </a:p>
          </p:txBody>
        </p:sp>
        <p:cxnSp>
          <p:nvCxnSpPr>
            <p:cNvPr id="183" name="Google Shape;183;p17"/>
            <p:cNvCxnSpPr/>
            <p:nvPr/>
          </p:nvCxnSpPr>
          <p:spPr>
            <a:xfrm rot="10800000">
              <a:off x="1307955" y="-41"/>
              <a:ext cx="0" cy="653400"/>
            </a:xfrm>
            <a:prstGeom prst="straightConnector1">
              <a:avLst/>
            </a:prstGeom>
            <a:noFill/>
            <a:ln cap="flat" cmpd="sng" w="12700">
              <a:solidFill>
                <a:srgbClr val="FFFFFF">
                  <a:alpha val="5765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/>
          <p:nvPr>
            <p:ph idx="2" type="pic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Dark Photo">
  <p:cSld name="Cover Dark Photo">
    <p:bg>
      <p:bgPr>
        <a:solidFill>
          <a:srgbClr val="001F3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23168803" y="590550"/>
            <a:ext cx="58095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2540000" y="4455159"/>
            <a:ext cx="19456399" cy="4754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21" name="Google Shape;21;p3"/>
          <p:cNvGrpSpPr/>
          <p:nvPr/>
        </p:nvGrpSpPr>
        <p:grpSpPr>
          <a:xfrm>
            <a:off x="20898105" y="12535155"/>
            <a:ext cx="2896006" cy="653400"/>
            <a:chOff x="0" y="-41"/>
            <a:chExt cx="2896006" cy="653400"/>
          </a:xfrm>
        </p:grpSpPr>
        <p:pic>
          <p:nvPicPr>
            <p:cNvPr descr="Image" id="22" name="Google Shape;22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20892"/>
              <a:ext cx="1156252" cy="402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" name="Google Shape;23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95589" y="240868"/>
              <a:ext cx="226971" cy="2269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4;p3"/>
            <p:cNvSpPr txBox="1"/>
            <p:nvPr/>
          </p:nvSpPr>
          <p:spPr>
            <a:xfrm>
              <a:off x="1739806" y="188948"/>
              <a:ext cx="11562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Optimist SemiBold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Optimist SemiBold"/>
                  <a:ea typeface="Optimist SemiBold"/>
                  <a:cs typeface="Optimist SemiBold"/>
                  <a:sym typeface="Optimist SemiBold"/>
                </a:rPr>
                <a:t>ONE </a:t>
              </a:r>
              <a:r>
                <a:rPr b="0" i="0" lang="en-US" sz="1400" u="none" cap="none" strike="noStrike">
                  <a:solidFill>
                    <a:srgbClr val="FFFFFF"/>
                  </a:solidFill>
                  <a:latin typeface="Optimist Light"/>
                  <a:ea typeface="Optimist Light"/>
                  <a:cs typeface="Optimist Light"/>
                  <a:sym typeface="Optimist Light"/>
                </a:rPr>
                <a:t>DESIGN</a:t>
              </a:r>
              <a:endParaRPr/>
            </a:p>
          </p:txBody>
        </p:sp>
        <p:cxnSp>
          <p:nvCxnSpPr>
            <p:cNvPr id="25" name="Google Shape;25;p3"/>
            <p:cNvCxnSpPr/>
            <p:nvPr/>
          </p:nvCxnSpPr>
          <p:spPr>
            <a:xfrm rot="10800000">
              <a:off x="1307955" y="-41"/>
              <a:ext cx="0" cy="653400"/>
            </a:xfrm>
            <a:prstGeom prst="straightConnector1">
              <a:avLst/>
            </a:prstGeom>
            <a:noFill/>
            <a:ln cap="flat" cmpd="sng" w="12700">
              <a:solidFill>
                <a:srgbClr val="FFFFFF">
                  <a:alpha val="5765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/>
          <p:nvPr>
            <p:ph idx="2" type="pic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8" name="Google Shape;198;p21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"/>
              <a:buNone/>
              <a:defRPr b="0" i="0" sz="8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/>
          <p:nvPr>
            <p:ph idx="2" type="pic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0" name="Google Shape;210;p24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30225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30225" lvl="1" marL="9144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30225" lvl="2" marL="13716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30225" lvl="3" marL="18288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30225" lvl="4" marL="22860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2" name="Google Shape;212;p2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>
            <p:ph idx="2" type="pic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8" name="Google Shape;218;p26"/>
          <p:cNvSpPr/>
          <p:nvPr>
            <p:ph idx="3" type="pic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9" name="Google Shape;219;p26"/>
          <p:cNvSpPr/>
          <p:nvPr>
            <p:ph idx="4" type="pic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b="0" i="1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3" name="Google Shape;223;p27"/>
          <p:cNvSpPr txBox="1"/>
          <p:nvPr>
            <p:ph idx="2" type="body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4" name="Google Shape;224;p2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Light">
  <p:cSld name="Cover Light">
    <p:bg>
      <p:bgPr>
        <a:solidFill>
          <a:srgbClr val="263B4A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23168803" y="590550"/>
            <a:ext cx="58095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2540000" y="4455159"/>
            <a:ext cx="19456399" cy="4754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29" name="Google Shape;29;p4"/>
          <p:cNvGrpSpPr/>
          <p:nvPr/>
        </p:nvGrpSpPr>
        <p:grpSpPr>
          <a:xfrm>
            <a:off x="20898105" y="12535155"/>
            <a:ext cx="2896006" cy="653400"/>
            <a:chOff x="0" y="-41"/>
            <a:chExt cx="2896006" cy="653400"/>
          </a:xfrm>
        </p:grpSpPr>
        <p:pic>
          <p:nvPicPr>
            <p:cNvPr descr="Image" id="30" name="Google Shape;30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20892"/>
              <a:ext cx="1156252" cy="402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1" name="Google Shape;3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95589" y="240868"/>
              <a:ext cx="226971" cy="2269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32;p4"/>
            <p:cNvSpPr txBox="1"/>
            <p:nvPr/>
          </p:nvSpPr>
          <p:spPr>
            <a:xfrm>
              <a:off x="1739806" y="188948"/>
              <a:ext cx="11562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Optimist SemiBold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Optimist SemiBold"/>
                  <a:ea typeface="Optimist SemiBold"/>
                  <a:cs typeface="Optimist SemiBold"/>
                  <a:sym typeface="Optimist SemiBold"/>
                </a:rPr>
                <a:t>ONE </a:t>
              </a:r>
              <a:r>
                <a:rPr b="0" i="0" lang="en-US" sz="1400" u="none" cap="none" strike="noStrike">
                  <a:solidFill>
                    <a:srgbClr val="FFFFFF"/>
                  </a:solidFill>
                  <a:latin typeface="Optimist Light"/>
                  <a:ea typeface="Optimist Light"/>
                  <a:cs typeface="Optimist Light"/>
                  <a:sym typeface="Optimist Light"/>
                </a:rPr>
                <a:t>DESIGN</a:t>
              </a:r>
              <a:endParaRPr/>
            </a:p>
          </p:txBody>
        </p:sp>
        <p:cxnSp>
          <p:nvCxnSpPr>
            <p:cNvPr id="33" name="Google Shape;33;p4"/>
            <p:cNvCxnSpPr/>
            <p:nvPr/>
          </p:nvCxnSpPr>
          <p:spPr>
            <a:xfrm rot="10800000">
              <a:off x="1307955" y="-41"/>
              <a:ext cx="0" cy="653400"/>
            </a:xfrm>
            <a:prstGeom prst="straightConnector1">
              <a:avLst/>
            </a:prstGeom>
            <a:noFill/>
            <a:ln cap="flat" cmpd="sng" w="12700">
              <a:solidFill>
                <a:srgbClr val="FFFFFF">
                  <a:alpha val="5765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Light Photo">
  <p:cSld name="Cover Light Photo">
    <p:bg>
      <p:bgPr>
        <a:solidFill>
          <a:srgbClr val="263B4A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2540000" y="4455159"/>
            <a:ext cx="19456399" cy="4754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23168803" y="590550"/>
            <a:ext cx="58095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38" name="Google Shape;38;p5"/>
          <p:cNvGrpSpPr/>
          <p:nvPr/>
        </p:nvGrpSpPr>
        <p:grpSpPr>
          <a:xfrm>
            <a:off x="20898105" y="12535155"/>
            <a:ext cx="2896006" cy="653400"/>
            <a:chOff x="0" y="-41"/>
            <a:chExt cx="2896006" cy="653400"/>
          </a:xfrm>
        </p:grpSpPr>
        <p:pic>
          <p:nvPicPr>
            <p:cNvPr descr="Image" id="39" name="Google Shape;39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20892"/>
              <a:ext cx="1156252" cy="402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0" name="Google Shape;4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95589" y="240868"/>
              <a:ext cx="226971" cy="2269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41;p5"/>
            <p:cNvSpPr txBox="1"/>
            <p:nvPr/>
          </p:nvSpPr>
          <p:spPr>
            <a:xfrm>
              <a:off x="1739806" y="188948"/>
              <a:ext cx="11562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Optimist SemiBold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Optimist SemiBold"/>
                  <a:ea typeface="Optimist SemiBold"/>
                  <a:cs typeface="Optimist SemiBold"/>
                  <a:sym typeface="Optimist SemiBold"/>
                </a:rPr>
                <a:t>ONE </a:t>
              </a:r>
              <a:r>
                <a:rPr b="0" i="0" lang="en-US" sz="1400" u="none" cap="none" strike="noStrike">
                  <a:solidFill>
                    <a:srgbClr val="FFFFFF"/>
                  </a:solidFill>
                  <a:latin typeface="Optimist Light"/>
                  <a:ea typeface="Optimist Light"/>
                  <a:cs typeface="Optimist Light"/>
                  <a:sym typeface="Optimist Light"/>
                </a:rPr>
                <a:t>DESIGN</a:t>
              </a:r>
              <a:endParaRPr/>
            </a:p>
          </p:txBody>
        </p:sp>
        <p:cxnSp>
          <p:nvCxnSpPr>
            <p:cNvPr id="42" name="Google Shape;42;p5"/>
            <p:cNvCxnSpPr/>
            <p:nvPr/>
          </p:nvCxnSpPr>
          <p:spPr>
            <a:xfrm rot="10800000">
              <a:off x="1307955" y="-41"/>
              <a:ext cx="0" cy="653400"/>
            </a:xfrm>
            <a:prstGeom prst="straightConnector1">
              <a:avLst/>
            </a:prstGeom>
            <a:noFill/>
            <a:ln cap="flat" cmpd="sng" w="12700">
              <a:solidFill>
                <a:srgbClr val="FFFFFF">
                  <a:alpha val="5765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Dark">
  <p:cSld name="Section Title Dark">
    <p:bg>
      <p:bgPr>
        <a:solidFill>
          <a:srgbClr val="001F36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" type="body"/>
          </p:nvPr>
        </p:nvSpPr>
        <p:spPr>
          <a:xfrm>
            <a:off x="2540000" y="5804768"/>
            <a:ext cx="19456399" cy="2057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0"/>
              <a:buFont typeface="Optimist Light"/>
              <a:buNone/>
              <a:defRPr b="0" i="0" sz="12500" u="none" cap="none" strike="noStrike">
                <a:solidFill>
                  <a:srgbClr val="FFFFFF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6"/>
          <p:cNvSpPr/>
          <p:nvPr/>
        </p:nvSpPr>
        <p:spPr>
          <a:xfrm>
            <a:off x="2538413" y="7700888"/>
            <a:ext cx="3594299" cy="177801"/>
          </a:xfrm>
          <a:prstGeom prst="rect">
            <a:avLst/>
          </a:prstGeom>
          <a:solidFill>
            <a:srgbClr val="009DD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9DD7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23185216" y="590550"/>
            <a:ext cx="548133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2538413" y="5270500"/>
            <a:ext cx="3522371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ptimist SemiBold"/>
              <a:buNone/>
              <a:defRPr b="0" i="0" sz="32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Light">
  <p:cSld name="Section Title Light">
    <p:bg>
      <p:bgPr>
        <a:solidFill>
          <a:srgbClr val="43586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23185216" y="590550"/>
            <a:ext cx="548133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2540000" y="5804768"/>
            <a:ext cx="19456399" cy="2057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0"/>
              <a:buFont typeface="Optimist Light"/>
              <a:buNone/>
              <a:defRPr b="0" i="0" sz="12500" u="none" cap="none" strike="noStrike">
                <a:solidFill>
                  <a:srgbClr val="FFFFFF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2538413" y="7700888"/>
            <a:ext cx="3594299" cy="177801"/>
          </a:xfrm>
          <a:prstGeom prst="rect">
            <a:avLst/>
          </a:prstGeom>
          <a:solidFill>
            <a:srgbClr val="009DD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9DD7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2538413" y="5270500"/>
            <a:ext cx="3522371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ptimist SemiBold"/>
              <a:buNone/>
              <a:defRPr b="0" i="0" sz="32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ext">
  <p:cSld name="Basic Text">
    <p:bg>
      <p:bgPr>
        <a:solidFill>
          <a:srgbClr val="FAF8F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 rot="5400000">
            <a:off x="23031451" y="488949"/>
            <a:ext cx="863600" cy="850902"/>
          </a:xfrm>
          <a:custGeom>
            <a:rect b="b" l="l" r="r" t="t"/>
            <a:pathLst>
              <a:path extrusionOk="0" h="21600" w="2160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1270000" y="1143744"/>
            <a:ext cx="20828000" cy="135815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7600"/>
              <a:buFont typeface="Optimist Light"/>
              <a:buNone/>
              <a:defRPr b="0" i="0" sz="7600" u="none" cap="none" strike="noStrike">
                <a:solidFill>
                  <a:srgbClr val="263B4A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1270000" y="2272258"/>
            <a:ext cx="20828000" cy="64874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87681"/>
              </a:buClr>
              <a:buSzPts val="3200"/>
              <a:buFont typeface="Optimist SemiBold"/>
              <a:buNone/>
              <a:defRPr b="0" i="0" sz="3200" u="none" cap="none" strike="noStrike">
                <a:solidFill>
                  <a:srgbClr val="687681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23185216" y="590550"/>
            <a:ext cx="548133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927100" y="1320800"/>
            <a:ext cx="114300" cy="1536700"/>
            <a:chOff x="0" y="0"/>
            <a:chExt cx="114300" cy="1536700"/>
          </a:xfrm>
        </p:grpSpPr>
        <p:sp>
          <p:nvSpPr>
            <p:cNvPr id="59" name="Google Shape;59;p8"/>
            <p:cNvSpPr/>
            <p:nvPr/>
          </p:nvSpPr>
          <p:spPr>
            <a:xfrm>
              <a:off x="0" y="0"/>
              <a:ext cx="114300" cy="1016000"/>
            </a:xfrm>
            <a:prstGeom prst="rect">
              <a:avLst/>
            </a:prstGeom>
            <a:solidFill>
              <a:srgbClr val="68768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0" y="990600"/>
              <a:ext cx="114300" cy="5461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2540000" y="4170536"/>
            <a:ext cx="20583873" cy="740692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3200"/>
              <a:buFont typeface="Optimist"/>
              <a:buNone/>
              <a:defRPr b="0" i="0" sz="3200" u="none" cap="none" strike="noStrike">
                <a:solidFill>
                  <a:srgbClr val="263B4A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3200"/>
              <a:buFont typeface="Optimist"/>
              <a:buNone/>
              <a:defRPr b="0" i="0" sz="3200" u="none" cap="none" strike="noStrike">
                <a:solidFill>
                  <a:srgbClr val="263B4A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3200"/>
              <a:buFont typeface="Optimist"/>
              <a:buNone/>
              <a:defRPr b="0" i="0" sz="3200" u="none" cap="none" strike="noStrike">
                <a:solidFill>
                  <a:srgbClr val="263B4A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3200"/>
              <a:buFont typeface="Optimist"/>
              <a:buNone/>
              <a:defRPr b="0" i="0" sz="3200" u="none" cap="none" strike="noStrike">
                <a:solidFill>
                  <a:srgbClr val="263B4A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3200"/>
              <a:buFont typeface="Optimist"/>
              <a:buNone/>
              <a:defRPr b="0" i="0" sz="3200" u="none" cap="none" strike="noStrike">
                <a:solidFill>
                  <a:srgbClr val="263B4A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">
  <p:cSld name="Two Column">
    <p:bg>
      <p:bgPr>
        <a:solidFill>
          <a:srgbClr val="FAF8F9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 rot="5400000">
            <a:off x="23031451" y="488949"/>
            <a:ext cx="863600" cy="850902"/>
          </a:xfrm>
          <a:custGeom>
            <a:rect b="b" l="l" r="r" t="t"/>
            <a:pathLst>
              <a:path extrusionOk="0" h="21600" w="2160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270000" y="1143744"/>
            <a:ext cx="20828000" cy="135815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7600"/>
              <a:buFont typeface="Optimist Light"/>
              <a:buNone/>
              <a:defRPr b="0" i="0" sz="7600" u="none" cap="none" strike="noStrike">
                <a:solidFill>
                  <a:srgbClr val="263B4A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1270000" y="2272258"/>
            <a:ext cx="20828000" cy="64874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87681"/>
              </a:buClr>
              <a:buSzPts val="3200"/>
              <a:buFont typeface="Optimist SemiBold"/>
              <a:buNone/>
              <a:defRPr b="0" i="0" sz="3200" u="none" cap="none" strike="noStrike">
                <a:solidFill>
                  <a:srgbClr val="687681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23185216" y="590550"/>
            <a:ext cx="548133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67" name="Google Shape;67;p9"/>
          <p:cNvGrpSpPr/>
          <p:nvPr/>
        </p:nvGrpSpPr>
        <p:grpSpPr>
          <a:xfrm>
            <a:off x="927100" y="1320800"/>
            <a:ext cx="114300" cy="1536700"/>
            <a:chOff x="0" y="0"/>
            <a:chExt cx="114300" cy="1536700"/>
          </a:xfrm>
        </p:grpSpPr>
        <p:sp>
          <p:nvSpPr>
            <p:cNvPr id="68" name="Google Shape;68;p9"/>
            <p:cNvSpPr/>
            <p:nvPr/>
          </p:nvSpPr>
          <p:spPr>
            <a:xfrm>
              <a:off x="0" y="0"/>
              <a:ext cx="114300" cy="1016000"/>
            </a:xfrm>
            <a:prstGeom prst="rect">
              <a:avLst/>
            </a:prstGeom>
            <a:solidFill>
              <a:srgbClr val="68768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0" y="990600"/>
              <a:ext cx="114300" cy="5461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2540000" y="4170536"/>
            <a:ext cx="10033000" cy="740692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3200"/>
              <a:buFont typeface="Optimist"/>
              <a:buNone/>
              <a:defRPr b="0" i="0" sz="3200" u="none" cap="none" strike="noStrike">
                <a:solidFill>
                  <a:srgbClr val="263B4A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3200"/>
              <a:buFont typeface="Optimist"/>
              <a:buNone/>
              <a:defRPr b="0" i="0" sz="3200" u="none" cap="none" strike="noStrike">
                <a:solidFill>
                  <a:srgbClr val="263B4A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3200"/>
              <a:buFont typeface="Optimist"/>
              <a:buNone/>
              <a:defRPr b="0" i="0" sz="3200" u="none" cap="none" strike="noStrike">
                <a:solidFill>
                  <a:srgbClr val="263B4A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3200"/>
              <a:buFont typeface="Optimist"/>
              <a:buNone/>
              <a:defRPr b="0" i="0" sz="3200" u="none" cap="none" strike="noStrike">
                <a:solidFill>
                  <a:srgbClr val="263B4A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3200"/>
              <a:buFont typeface="Optimist"/>
              <a:buNone/>
              <a:defRPr b="0" i="0" sz="3200" u="none" cap="none" strike="noStrike">
                <a:solidFill>
                  <a:srgbClr val="263B4A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13081000" y="4170536"/>
            <a:ext cx="10033000" cy="740692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3200"/>
              <a:buFont typeface="Optimist"/>
              <a:buNone/>
              <a:defRPr b="0" i="0" sz="3200" u="none" cap="none" strike="noStrike">
                <a:solidFill>
                  <a:srgbClr val="263B4A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3200"/>
              <a:buFont typeface="Optimist"/>
              <a:buNone/>
              <a:defRPr b="0" i="0" sz="3200" u="none" cap="none" strike="noStrike">
                <a:solidFill>
                  <a:srgbClr val="263B4A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3200"/>
              <a:buFont typeface="Optimist"/>
              <a:buNone/>
              <a:defRPr b="0" i="0" sz="3200" u="none" cap="none" strike="noStrike">
                <a:solidFill>
                  <a:srgbClr val="263B4A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3200"/>
              <a:buFont typeface="Optimist"/>
              <a:buNone/>
              <a:defRPr b="0" i="0" sz="3200" u="none" cap="none" strike="noStrike">
                <a:solidFill>
                  <a:srgbClr val="263B4A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3200"/>
              <a:buFont typeface="Optimist"/>
              <a:buNone/>
              <a:defRPr b="0" i="0" sz="3200" u="none" cap="none" strike="noStrike">
                <a:solidFill>
                  <a:srgbClr val="263B4A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+ Quote">
  <p:cSld name="+ Quote">
    <p:bg>
      <p:bgPr>
        <a:solidFill>
          <a:srgbClr val="FAF8F9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1270000" y="1143744"/>
            <a:ext cx="20828000" cy="135815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7600"/>
              <a:buFont typeface="Optimist Light"/>
              <a:buNone/>
              <a:defRPr b="0" i="0" sz="7600" u="none" cap="none" strike="noStrike">
                <a:solidFill>
                  <a:srgbClr val="263B4A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0"/>
          <p:cNvSpPr/>
          <p:nvPr/>
        </p:nvSpPr>
        <p:spPr>
          <a:xfrm rot="5400000">
            <a:off x="23031451" y="488949"/>
            <a:ext cx="863600" cy="850902"/>
          </a:xfrm>
          <a:custGeom>
            <a:rect b="b" l="l" r="r" t="t"/>
            <a:pathLst>
              <a:path extrusionOk="0" h="21600" w="2160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1270000" y="2272258"/>
            <a:ext cx="20828000" cy="64874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87681"/>
              </a:buClr>
              <a:buSzPts val="3200"/>
              <a:buFont typeface="Optimist SemiBold"/>
              <a:buNone/>
              <a:defRPr b="0" i="0" sz="3200" u="none" cap="none" strike="noStrike">
                <a:solidFill>
                  <a:srgbClr val="687681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23185216" y="590550"/>
            <a:ext cx="548133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b="0" i="0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12192000" y="4121696"/>
            <a:ext cx="10513169" cy="6768753"/>
          </a:xfrm>
          <a:prstGeom prst="rect">
            <a:avLst/>
          </a:prstGeom>
          <a:solidFill>
            <a:srgbClr val="263B4A"/>
          </a:solidFill>
          <a:ln cap="flat" cmpd="sng" w="25400">
            <a:solidFill>
              <a:srgbClr val="000000">
                <a:alpha val="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263B4A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13200113" y="5467350"/>
            <a:ext cx="8568953" cy="3962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cxnSp>
        <p:nvCxnSpPr>
          <p:cNvPr id="79" name="Google Shape;79;p10"/>
          <p:cNvCxnSpPr/>
          <p:nvPr/>
        </p:nvCxnSpPr>
        <p:spPr>
          <a:xfrm>
            <a:off x="13183838" y="5081260"/>
            <a:ext cx="3832698" cy="1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0" name="Google Shape;80;p10"/>
          <p:cNvCxnSpPr/>
          <p:nvPr/>
        </p:nvCxnSpPr>
        <p:spPr>
          <a:xfrm>
            <a:off x="17952641" y="5071735"/>
            <a:ext cx="3818433" cy="1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1" name="Google Shape;81;p10"/>
          <p:cNvSpPr txBox="1"/>
          <p:nvPr>
            <p:ph idx="3" type="body"/>
          </p:nvPr>
        </p:nvSpPr>
        <p:spPr>
          <a:xfrm>
            <a:off x="2026405" y="4663504"/>
            <a:ext cx="9674006" cy="5570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655"/>
              </a:buClr>
              <a:buSzPts val="4400"/>
              <a:buFont typeface="Optimist"/>
              <a:buNone/>
              <a:defRPr b="0" i="0" sz="4400" u="none" cap="none" strike="noStrike">
                <a:solidFill>
                  <a:srgbClr val="354655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655"/>
              </a:buClr>
              <a:buSzPts val="4400"/>
              <a:buFont typeface="Optimist"/>
              <a:buNone/>
              <a:defRPr b="0" i="0" sz="4400" u="none" cap="none" strike="noStrike">
                <a:solidFill>
                  <a:srgbClr val="354655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655"/>
              </a:buClr>
              <a:buSzPts val="4400"/>
              <a:buFont typeface="Optimist"/>
              <a:buNone/>
              <a:defRPr b="0" i="0" sz="4400" u="none" cap="none" strike="noStrike">
                <a:solidFill>
                  <a:srgbClr val="354655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655"/>
              </a:buClr>
              <a:buSzPts val="4400"/>
              <a:buFont typeface="Optimist"/>
              <a:buNone/>
              <a:defRPr b="0" i="0" sz="4400" u="none" cap="none" strike="noStrike">
                <a:solidFill>
                  <a:srgbClr val="354655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655"/>
              </a:buClr>
              <a:buSzPts val="4400"/>
              <a:buFont typeface="Optimist"/>
              <a:buNone/>
              <a:defRPr b="0" i="0" sz="4400" u="none" cap="none" strike="noStrike">
                <a:solidFill>
                  <a:srgbClr val="354655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82" name="Google Shape;82;p10"/>
          <p:cNvGrpSpPr/>
          <p:nvPr/>
        </p:nvGrpSpPr>
        <p:grpSpPr>
          <a:xfrm>
            <a:off x="927100" y="1320800"/>
            <a:ext cx="114300" cy="1536700"/>
            <a:chOff x="0" y="0"/>
            <a:chExt cx="114300" cy="1536700"/>
          </a:xfrm>
        </p:grpSpPr>
        <p:sp>
          <p:nvSpPr>
            <p:cNvPr id="83" name="Google Shape;83;p10"/>
            <p:cNvSpPr/>
            <p:nvPr/>
          </p:nvSpPr>
          <p:spPr>
            <a:xfrm>
              <a:off x="0" y="0"/>
              <a:ext cx="114300" cy="1016000"/>
            </a:xfrm>
            <a:prstGeom prst="rect">
              <a:avLst/>
            </a:prstGeom>
            <a:solidFill>
              <a:srgbClr val="68768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0" y="990600"/>
              <a:ext cx="114300" cy="5461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5" name="Google Shape;85;p10"/>
          <p:cNvSpPr txBox="1"/>
          <p:nvPr/>
        </p:nvSpPr>
        <p:spPr>
          <a:xfrm>
            <a:off x="17209556" y="4571687"/>
            <a:ext cx="531267" cy="770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1DD"/>
              </a:buClr>
              <a:buSzPts val="8800"/>
              <a:buFont typeface="Optimist SemiBold"/>
              <a:buNone/>
            </a:pPr>
            <a:r>
              <a:rPr b="0" i="0" lang="en-US" sz="8800" u="none" cap="none" strike="noStrike">
                <a:solidFill>
                  <a:srgbClr val="33B1DD"/>
                </a:solidFill>
                <a:latin typeface="Optimist SemiBold"/>
                <a:ea typeface="Optimist SemiBold"/>
                <a:cs typeface="Optimist SemiBold"/>
                <a:sym typeface="Optimist SemiBold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kahoot.i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C1-SoftwareEngineeringSummit/Notes-App" TargetMode="External"/><Relationship Id="rId4" Type="http://schemas.openxmlformats.org/officeDocument/2006/relationships/hyperlink" Target="https://github.com/C1-SoftwareEngineeringSummit/Notes-App" TargetMode="External"/><Relationship Id="rId5" Type="http://schemas.openxmlformats.org/officeDocument/2006/relationships/hyperlink" Target="https://github.com/C1-SoftwareEngineeringSummit/Notes-Ap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idx="12" type="sldNum"/>
          </p:nvPr>
        </p:nvSpPr>
        <p:spPr>
          <a:xfrm>
            <a:off x="23285467" y="590550"/>
            <a:ext cx="347629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fld id="{00000000-1234-1234-1234-123412341234}" type="slidenum">
              <a:rPr b="1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2540000" y="4455159"/>
            <a:ext cx="19456399" cy="4754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6000"/>
              <a:buFont typeface="Optimist Light"/>
              <a:buNone/>
            </a:pPr>
            <a:r>
              <a:rPr lang="en-US" sz="16000">
                <a:solidFill>
                  <a:srgbClr val="009DD7"/>
                </a:solidFill>
                <a:latin typeface="Optimist Light"/>
                <a:ea typeface="Optimist Light"/>
                <a:cs typeface="Optimist Light"/>
                <a:sym typeface="Optimist Light"/>
              </a:rPr>
              <a:t>Intro to Swift &amp; iOS</a:t>
            </a:r>
            <a:endParaRPr b="0" i="0" sz="4800" u="none" cap="none" strike="noStrike">
              <a:solidFill>
                <a:srgbClr val="33B1D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0"/>
              <a:buFont typeface="Optimist Light"/>
              <a:buNone/>
            </a:pPr>
            <a:r>
              <a:rPr lang="en-US" sz="9600">
                <a:latin typeface="Optimist Light"/>
                <a:ea typeface="Optimist Light"/>
                <a:cs typeface="Optimist Light"/>
                <a:sym typeface="Optimist Light"/>
              </a:rPr>
              <a:t>John Crowson</a:t>
            </a:r>
            <a:endParaRPr sz="9600">
              <a:latin typeface="Optimist Light"/>
              <a:ea typeface="Optimist Light"/>
              <a:cs typeface="Optimist Light"/>
              <a:sym typeface="Optimist Ligh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0"/>
              <a:buFont typeface="Optimist Light"/>
              <a:buNone/>
            </a:pPr>
            <a:r>
              <a:rPr lang="en-US" sz="9600">
                <a:latin typeface="Optimist Light"/>
                <a:ea typeface="Optimist Light"/>
                <a:cs typeface="Optimist Light"/>
                <a:sym typeface="Optimist Light"/>
              </a:rPr>
              <a:t>Chris Longe</a:t>
            </a:r>
            <a:endParaRPr sz="9600"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/>
          <p:nvPr/>
        </p:nvSpPr>
        <p:spPr>
          <a:xfrm rot="5400000">
            <a:off x="23031452" y="488972"/>
            <a:ext cx="863622" cy="850878"/>
          </a:xfrm>
          <a:custGeom>
            <a:rect b="b" l="l" r="r" t="t"/>
            <a:pathLst>
              <a:path extrusionOk="0" h="21600" w="2160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0" name="Google Shape;340;p39"/>
          <p:cNvSpPr txBox="1"/>
          <p:nvPr>
            <p:ph type="title"/>
          </p:nvPr>
        </p:nvSpPr>
        <p:spPr>
          <a:xfrm>
            <a:off x="1270000" y="1143744"/>
            <a:ext cx="208281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7600"/>
              <a:buFont typeface="Optimist Light"/>
              <a:buNone/>
            </a:pPr>
            <a:r>
              <a:rPr lang="en-US"/>
              <a:t>MVC</a:t>
            </a:r>
            <a:endParaRPr/>
          </a:p>
        </p:txBody>
      </p:sp>
      <p:sp>
        <p:nvSpPr>
          <p:cNvPr id="341" name="Google Shape;341;p39"/>
          <p:cNvSpPr txBox="1"/>
          <p:nvPr>
            <p:ph idx="1" type="body"/>
          </p:nvPr>
        </p:nvSpPr>
        <p:spPr>
          <a:xfrm>
            <a:off x="1270000" y="2272258"/>
            <a:ext cx="208281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87681"/>
              </a:buClr>
              <a:buSzPts val="3200"/>
              <a:buFont typeface="Optimist SemiBold"/>
              <a:buNone/>
            </a:pPr>
            <a:r>
              <a:rPr lang="en-US"/>
              <a:t>Apple’s preferred software architecture</a:t>
            </a:r>
            <a:endParaRPr/>
          </a:p>
        </p:txBody>
      </p:sp>
      <p:sp>
        <p:nvSpPr>
          <p:cNvPr id="342" name="Google Shape;342;p39"/>
          <p:cNvSpPr txBox="1"/>
          <p:nvPr>
            <p:ph idx="12" type="sldNum"/>
          </p:nvPr>
        </p:nvSpPr>
        <p:spPr>
          <a:xfrm>
            <a:off x="23295273" y="590550"/>
            <a:ext cx="3279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b="0" i="0" lang="en-US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rPr>
              <a:t>‹#›</a:t>
            </a:fld>
            <a:endParaRPr/>
          </a:p>
        </p:txBody>
      </p:sp>
      <p:grpSp>
        <p:nvGrpSpPr>
          <p:cNvPr id="343" name="Google Shape;343;p39"/>
          <p:cNvGrpSpPr/>
          <p:nvPr/>
        </p:nvGrpSpPr>
        <p:grpSpPr>
          <a:xfrm>
            <a:off x="927100" y="1320800"/>
            <a:ext cx="114300" cy="1536600"/>
            <a:chOff x="0" y="0"/>
            <a:chExt cx="114300" cy="1536600"/>
          </a:xfrm>
        </p:grpSpPr>
        <p:sp>
          <p:nvSpPr>
            <p:cNvPr id="344" name="Google Shape;344;p39"/>
            <p:cNvSpPr/>
            <p:nvPr/>
          </p:nvSpPr>
          <p:spPr>
            <a:xfrm>
              <a:off x="0" y="0"/>
              <a:ext cx="114300" cy="1016100"/>
            </a:xfrm>
            <a:prstGeom prst="rect">
              <a:avLst/>
            </a:prstGeom>
            <a:solidFill>
              <a:srgbClr val="68768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0" y="990600"/>
              <a:ext cx="114300" cy="5460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46" name="Google Shape;346;p39"/>
          <p:cNvSpPr txBox="1"/>
          <p:nvPr>
            <p:ph idx="2" type="body"/>
          </p:nvPr>
        </p:nvSpPr>
        <p:spPr>
          <a:xfrm>
            <a:off x="2711375" y="3932686"/>
            <a:ext cx="20583900" cy="7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92368" lvl="0" marL="390768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4000"/>
              <a:buFont typeface="Optimist"/>
              <a:buChar char="•"/>
            </a:pPr>
            <a:r>
              <a:rPr lang="en-US" sz="4000"/>
              <a:t>Stands for </a:t>
            </a:r>
            <a:r>
              <a:rPr b="1" lang="en-US" sz="4000"/>
              <a:t>M</a:t>
            </a:r>
            <a:r>
              <a:rPr lang="en-US" sz="4000"/>
              <a:t>odel </a:t>
            </a:r>
            <a:r>
              <a:rPr b="1" lang="en-US" sz="4000"/>
              <a:t>V</a:t>
            </a:r>
            <a:r>
              <a:rPr lang="en-US" sz="4000"/>
              <a:t>iew </a:t>
            </a:r>
            <a:r>
              <a:rPr b="1" lang="en-US" sz="4000"/>
              <a:t>C</a:t>
            </a:r>
            <a:r>
              <a:rPr lang="en-US" sz="4000"/>
              <a:t>ontroller</a:t>
            </a:r>
            <a:endParaRPr sz="4000"/>
          </a:p>
          <a:p>
            <a:pPr indent="-492368" lvl="0" marL="390768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4000"/>
              <a:buFont typeface="Optimist"/>
              <a:buChar char="•"/>
            </a:pPr>
            <a:r>
              <a:rPr lang="en-US" sz="4000"/>
              <a:t>It is by far the most common design pattern when working on iOS, macOS, or tvOS</a:t>
            </a:r>
            <a:endParaRPr sz="4000"/>
          </a:p>
          <a:p>
            <a:pPr indent="-492368" lvl="0" marL="390768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4000"/>
              <a:buFont typeface="Optimist"/>
              <a:buChar char="•"/>
            </a:pPr>
            <a:r>
              <a:rPr b="1" lang="en-US" sz="4000"/>
              <a:t>Models</a:t>
            </a:r>
            <a:r>
              <a:rPr lang="en-US" sz="4000"/>
              <a:t> are structs or classes holding a handful of properties</a:t>
            </a:r>
            <a:endParaRPr sz="4000"/>
          </a:p>
          <a:p>
            <a:pPr indent="-492368" lvl="0" marL="390768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4000"/>
              <a:buFont typeface="Optimist"/>
              <a:buChar char="•"/>
            </a:pPr>
            <a:r>
              <a:rPr b="1" lang="en-US" sz="4000"/>
              <a:t>Views</a:t>
            </a:r>
            <a:r>
              <a:rPr lang="en-US" sz="4000"/>
              <a:t> almost exclusively deal with UIKit</a:t>
            </a:r>
            <a:endParaRPr sz="4000"/>
          </a:p>
          <a:p>
            <a:pPr indent="-492368" lvl="0" marL="390768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4000"/>
              <a:buFont typeface="Optimist"/>
              <a:buChar char="•"/>
            </a:pPr>
            <a:r>
              <a:rPr b="1" lang="en-US" sz="4000"/>
              <a:t>Controllers</a:t>
            </a:r>
            <a:r>
              <a:rPr lang="en-US" sz="4000"/>
              <a:t> contain everything else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/>
          <p:nvPr/>
        </p:nvSpPr>
        <p:spPr>
          <a:xfrm rot="5400000">
            <a:off x="23031452" y="488972"/>
            <a:ext cx="863622" cy="850878"/>
          </a:xfrm>
          <a:custGeom>
            <a:rect b="b" l="l" r="r" t="t"/>
            <a:pathLst>
              <a:path extrusionOk="0" h="21600" w="2160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2" name="Google Shape;352;p40"/>
          <p:cNvSpPr txBox="1"/>
          <p:nvPr>
            <p:ph type="title"/>
          </p:nvPr>
        </p:nvSpPr>
        <p:spPr>
          <a:xfrm>
            <a:off x="1270000" y="1143744"/>
            <a:ext cx="208281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7600"/>
              <a:buFont typeface="Optimist Light"/>
              <a:buNone/>
            </a:pPr>
            <a:r>
              <a:rPr lang="en-US"/>
              <a:t>MVC Design Pattern</a:t>
            </a:r>
            <a:endParaRPr/>
          </a:p>
        </p:txBody>
      </p:sp>
      <p:sp>
        <p:nvSpPr>
          <p:cNvPr id="353" name="Google Shape;353;p40"/>
          <p:cNvSpPr txBox="1"/>
          <p:nvPr>
            <p:ph idx="12" type="sldNum"/>
          </p:nvPr>
        </p:nvSpPr>
        <p:spPr>
          <a:xfrm>
            <a:off x="23089550" y="590550"/>
            <a:ext cx="723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b="0" i="0" lang="en-US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rPr>
              <a:t>‹#›</a:t>
            </a:fld>
            <a:endParaRPr/>
          </a:p>
        </p:txBody>
      </p:sp>
      <p:grpSp>
        <p:nvGrpSpPr>
          <p:cNvPr id="354" name="Google Shape;354;p40"/>
          <p:cNvGrpSpPr/>
          <p:nvPr/>
        </p:nvGrpSpPr>
        <p:grpSpPr>
          <a:xfrm>
            <a:off x="927100" y="1320800"/>
            <a:ext cx="114300" cy="1536600"/>
            <a:chOff x="0" y="0"/>
            <a:chExt cx="114300" cy="1536600"/>
          </a:xfrm>
        </p:grpSpPr>
        <p:sp>
          <p:nvSpPr>
            <p:cNvPr id="355" name="Google Shape;355;p40"/>
            <p:cNvSpPr/>
            <p:nvPr/>
          </p:nvSpPr>
          <p:spPr>
            <a:xfrm>
              <a:off x="0" y="0"/>
              <a:ext cx="114300" cy="1016100"/>
            </a:xfrm>
            <a:prstGeom prst="rect">
              <a:avLst/>
            </a:prstGeom>
            <a:solidFill>
              <a:srgbClr val="68768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0" y="990600"/>
              <a:ext cx="114300" cy="5460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357" name="Google Shape;3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250" y="3819846"/>
            <a:ext cx="19245475" cy="79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0"/>
          <p:cNvSpPr txBox="1"/>
          <p:nvPr/>
        </p:nvSpPr>
        <p:spPr>
          <a:xfrm>
            <a:off x="5540750" y="5486975"/>
            <a:ext cx="3262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C5FA3"/>
                </a:solidFill>
                <a:latin typeface="Roboto Mono"/>
                <a:ea typeface="Roboto Mono"/>
                <a:cs typeface="Roboto Mono"/>
                <a:sym typeface="Roboto Mono"/>
              </a:rPr>
              <a:t>@IBAction</a:t>
            </a:r>
            <a:endParaRPr b="1" sz="4200">
              <a:solidFill>
                <a:srgbClr val="FC5FA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9" name="Google Shape;359;p40"/>
          <p:cNvSpPr txBox="1"/>
          <p:nvPr/>
        </p:nvSpPr>
        <p:spPr>
          <a:xfrm>
            <a:off x="8170750" y="10591475"/>
            <a:ext cx="3262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C5FA3"/>
                </a:solidFill>
                <a:latin typeface="Roboto Mono"/>
                <a:ea typeface="Roboto Mono"/>
                <a:cs typeface="Roboto Mono"/>
                <a:sym typeface="Roboto Mono"/>
              </a:rPr>
              <a:t>@IBOutlet</a:t>
            </a:r>
            <a:endParaRPr b="1" sz="4200">
              <a:solidFill>
                <a:srgbClr val="FC5FA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/>
          <p:nvPr/>
        </p:nvSpPr>
        <p:spPr>
          <a:xfrm rot="5400000">
            <a:off x="23031452" y="488972"/>
            <a:ext cx="863622" cy="850878"/>
          </a:xfrm>
          <a:custGeom>
            <a:rect b="b" l="l" r="r" t="t"/>
            <a:pathLst>
              <a:path extrusionOk="0" h="21600" w="2160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5" name="Google Shape;365;p41"/>
          <p:cNvSpPr txBox="1"/>
          <p:nvPr>
            <p:ph type="title"/>
          </p:nvPr>
        </p:nvSpPr>
        <p:spPr>
          <a:xfrm>
            <a:off x="1270000" y="1143744"/>
            <a:ext cx="208281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7600"/>
              <a:buFont typeface="Optimist Light"/>
              <a:buNone/>
            </a:pPr>
            <a:r>
              <a:rPr lang="en-US"/>
              <a:t>Controller Lifecycle</a:t>
            </a:r>
            <a:endParaRPr/>
          </a:p>
        </p:txBody>
      </p:sp>
      <p:sp>
        <p:nvSpPr>
          <p:cNvPr id="366" name="Google Shape;366;p41"/>
          <p:cNvSpPr txBox="1"/>
          <p:nvPr>
            <p:ph idx="1" type="body"/>
          </p:nvPr>
        </p:nvSpPr>
        <p:spPr>
          <a:xfrm>
            <a:off x="1270000" y="2272258"/>
            <a:ext cx="208281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87681"/>
              </a:buClr>
              <a:buSzPts val="3200"/>
              <a:buFont typeface="Optimist SemiBold"/>
              <a:buNone/>
            </a:pPr>
            <a:r>
              <a:rPr lang="en-US"/>
              <a:t>UIViewController</a:t>
            </a:r>
            <a:endParaRPr/>
          </a:p>
        </p:txBody>
      </p:sp>
      <p:sp>
        <p:nvSpPr>
          <p:cNvPr id="367" name="Google Shape;367;p41"/>
          <p:cNvSpPr txBox="1"/>
          <p:nvPr>
            <p:ph idx="12" type="sldNum"/>
          </p:nvPr>
        </p:nvSpPr>
        <p:spPr>
          <a:xfrm>
            <a:off x="23170526" y="590550"/>
            <a:ext cx="4527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b="0" i="0" lang="en-US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rPr>
              <a:t>‹#›</a:t>
            </a:fld>
            <a:endParaRPr/>
          </a:p>
        </p:txBody>
      </p:sp>
      <p:grpSp>
        <p:nvGrpSpPr>
          <p:cNvPr id="368" name="Google Shape;368;p41"/>
          <p:cNvGrpSpPr/>
          <p:nvPr/>
        </p:nvGrpSpPr>
        <p:grpSpPr>
          <a:xfrm>
            <a:off x="927100" y="1320800"/>
            <a:ext cx="114300" cy="1536600"/>
            <a:chOff x="0" y="0"/>
            <a:chExt cx="114300" cy="1536600"/>
          </a:xfrm>
        </p:grpSpPr>
        <p:sp>
          <p:nvSpPr>
            <p:cNvPr id="369" name="Google Shape;369;p41"/>
            <p:cNvSpPr/>
            <p:nvPr/>
          </p:nvSpPr>
          <p:spPr>
            <a:xfrm>
              <a:off x="0" y="0"/>
              <a:ext cx="114300" cy="1016100"/>
            </a:xfrm>
            <a:prstGeom prst="rect">
              <a:avLst/>
            </a:prstGeom>
            <a:solidFill>
              <a:srgbClr val="68768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0" y="990600"/>
              <a:ext cx="114300" cy="5460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71" name="Google Shape;371;p41"/>
          <p:cNvSpPr txBox="1"/>
          <p:nvPr>
            <p:ph idx="2" type="body"/>
          </p:nvPr>
        </p:nvSpPr>
        <p:spPr>
          <a:xfrm>
            <a:off x="2711375" y="3399273"/>
            <a:ext cx="20583900" cy="87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3300"/>
              </a:spcBef>
              <a:spcAft>
                <a:spcPts val="0"/>
              </a:spcAft>
              <a:buNone/>
            </a:pPr>
            <a:r>
              <a:rPr lang="en-US" sz="4000"/>
              <a:t>The </a:t>
            </a:r>
            <a:r>
              <a:rPr b="1" lang="en-US" sz="4000">
                <a:latin typeface="Roboto Mono"/>
                <a:ea typeface="Roboto Mono"/>
                <a:cs typeface="Roboto Mono"/>
                <a:sym typeface="Roboto Mono"/>
              </a:rPr>
              <a:t>UIViewController</a:t>
            </a:r>
            <a:r>
              <a:rPr lang="en-US" sz="4000"/>
              <a:t> class (and its subclasses) come with a set of methods that manage view hierarchy. iOS automatically calls these methods at appropriate times when a view controller transitions between states.</a:t>
            </a:r>
            <a:endParaRPr sz="4000"/>
          </a:p>
          <a:p>
            <a:pPr indent="-492368" lvl="0" marL="390768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4000"/>
              <a:buFont typeface="Optimist"/>
              <a:buChar char="•"/>
            </a:pPr>
            <a:r>
              <a:rPr b="1" lang="en-US" sz="4000"/>
              <a:t>viewDidLoad()</a:t>
            </a:r>
            <a:r>
              <a:rPr lang="en-US" sz="4000"/>
              <a:t> - called once when you create the view controller. Great for initial setup and one-time only work.</a:t>
            </a:r>
            <a:endParaRPr sz="4000"/>
          </a:p>
          <a:p>
            <a:pPr indent="-492368" lvl="0" marL="390768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4000"/>
              <a:buFont typeface="Optimist"/>
              <a:buChar char="•"/>
            </a:pPr>
            <a:r>
              <a:rPr b="1" lang="en-US" sz="4000"/>
              <a:t>viewWillAppear()</a:t>
            </a:r>
            <a:r>
              <a:rPr lang="en-US" sz="4000"/>
              <a:t> - called right before your view appears. This gets called everytime your view is about to appear.</a:t>
            </a:r>
            <a:endParaRPr sz="4000"/>
          </a:p>
          <a:p>
            <a:pPr indent="-492368" lvl="0" marL="390768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4000"/>
              <a:buFont typeface="Optimist"/>
              <a:buChar char="•"/>
            </a:pPr>
            <a:r>
              <a:rPr b="1" lang="en-US" sz="4000"/>
              <a:t>viewDidAppear() </a:t>
            </a:r>
            <a:r>
              <a:rPr lang="en-US" sz="4000"/>
              <a:t>- called after the view appears. </a:t>
            </a:r>
            <a:r>
              <a:rPr lang="en-US" sz="4000"/>
              <a:t>This gets called everytime your view has appeared.</a:t>
            </a:r>
            <a:endParaRPr sz="4000"/>
          </a:p>
          <a:p>
            <a:pPr indent="-492368" lvl="0" marL="390768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4000"/>
              <a:buFont typeface="Optimist"/>
              <a:buChar char="•"/>
            </a:pPr>
            <a:r>
              <a:rPr b="1" lang="en-US" sz="4000"/>
              <a:t>viewWillDisappear()</a:t>
            </a:r>
            <a:endParaRPr b="1" sz="4000"/>
          </a:p>
          <a:p>
            <a:pPr indent="-492368" lvl="0" marL="390768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4000"/>
              <a:buFont typeface="Optimist"/>
              <a:buChar char="•"/>
            </a:pPr>
            <a:r>
              <a:rPr b="1" lang="en-US" sz="4000"/>
              <a:t>viewDidDisappear()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/>
          <p:nvPr/>
        </p:nvSpPr>
        <p:spPr>
          <a:xfrm rot="5400000">
            <a:off x="23031452" y="488972"/>
            <a:ext cx="863622" cy="850878"/>
          </a:xfrm>
          <a:custGeom>
            <a:rect b="b" l="l" r="r" t="t"/>
            <a:pathLst>
              <a:path extrusionOk="0" h="21600" w="2160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7" name="Google Shape;377;p42"/>
          <p:cNvSpPr txBox="1"/>
          <p:nvPr>
            <p:ph type="title"/>
          </p:nvPr>
        </p:nvSpPr>
        <p:spPr>
          <a:xfrm>
            <a:off x="1270000" y="1143744"/>
            <a:ext cx="208281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7600"/>
              <a:buFont typeface="Optimist Light"/>
              <a:buNone/>
            </a:pPr>
            <a:r>
              <a:rPr lang="en-US"/>
              <a:t>Valid State Transitions</a:t>
            </a:r>
            <a:endParaRPr/>
          </a:p>
        </p:txBody>
      </p:sp>
      <p:sp>
        <p:nvSpPr>
          <p:cNvPr id="378" name="Google Shape;378;p42"/>
          <p:cNvSpPr txBox="1"/>
          <p:nvPr>
            <p:ph idx="12" type="sldNum"/>
          </p:nvPr>
        </p:nvSpPr>
        <p:spPr>
          <a:xfrm>
            <a:off x="23089550" y="590550"/>
            <a:ext cx="723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b="0" i="0" lang="en-US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rPr>
              <a:t>‹#›</a:t>
            </a:fld>
            <a:endParaRPr/>
          </a:p>
        </p:txBody>
      </p:sp>
      <p:grpSp>
        <p:nvGrpSpPr>
          <p:cNvPr id="379" name="Google Shape;379;p42"/>
          <p:cNvGrpSpPr/>
          <p:nvPr/>
        </p:nvGrpSpPr>
        <p:grpSpPr>
          <a:xfrm>
            <a:off x="927100" y="1320800"/>
            <a:ext cx="114300" cy="1536600"/>
            <a:chOff x="0" y="0"/>
            <a:chExt cx="114300" cy="1536600"/>
          </a:xfrm>
        </p:grpSpPr>
        <p:sp>
          <p:nvSpPr>
            <p:cNvPr id="380" name="Google Shape;380;p42"/>
            <p:cNvSpPr/>
            <p:nvPr/>
          </p:nvSpPr>
          <p:spPr>
            <a:xfrm>
              <a:off x="0" y="0"/>
              <a:ext cx="114300" cy="1016100"/>
            </a:xfrm>
            <a:prstGeom prst="rect">
              <a:avLst/>
            </a:prstGeom>
            <a:solidFill>
              <a:srgbClr val="68768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1" name="Google Shape;381;p42"/>
            <p:cNvSpPr/>
            <p:nvPr/>
          </p:nvSpPr>
          <p:spPr>
            <a:xfrm>
              <a:off x="0" y="990600"/>
              <a:ext cx="114300" cy="5460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382" name="Google Shape;3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4563" y="3192975"/>
            <a:ext cx="10314874" cy="976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idx="1" type="body"/>
          </p:nvPr>
        </p:nvSpPr>
        <p:spPr>
          <a:xfrm>
            <a:off x="2540000" y="5804768"/>
            <a:ext cx="19456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0"/>
              <a:buFont typeface="Optimist Light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88" name="Google Shape;388;p43"/>
          <p:cNvSpPr txBox="1"/>
          <p:nvPr>
            <p:ph idx="12" type="sldNum"/>
          </p:nvPr>
        </p:nvSpPr>
        <p:spPr>
          <a:xfrm>
            <a:off x="23123071" y="590550"/>
            <a:ext cx="507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b="0" i="0" lang="en-US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/>
          <p:nvPr/>
        </p:nvSpPr>
        <p:spPr>
          <a:xfrm rot="5400000">
            <a:off x="23031452" y="488972"/>
            <a:ext cx="863622" cy="850878"/>
          </a:xfrm>
          <a:custGeom>
            <a:rect b="b" l="l" r="r" t="t"/>
            <a:pathLst>
              <a:path extrusionOk="0" h="21600" w="2160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4" name="Google Shape;394;p44"/>
          <p:cNvSpPr txBox="1"/>
          <p:nvPr>
            <p:ph type="title"/>
          </p:nvPr>
        </p:nvSpPr>
        <p:spPr>
          <a:xfrm>
            <a:off x="1270000" y="1143744"/>
            <a:ext cx="208281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7600"/>
              <a:buFont typeface="Optimist Light"/>
              <a:buNone/>
            </a:pPr>
            <a:r>
              <a:rPr lang="en-US"/>
              <a:t>Quiz Time</a:t>
            </a:r>
            <a:endParaRPr/>
          </a:p>
        </p:txBody>
      </p:sp>
      <p:sp>
        <p:nvSpPr>
          <p:cNvPr id="395" name="Google Shape;395;p44"/>
          <p:cNvSpPr txBox="1"/>
          <p:nvPr>
            <p:ph idx="12" type="sldNum"/>
          </p:nvPr>
        </p:nvSpPr>
        <p:spPr>
          <a:xfrm>
            <a:off x="23220625" y="590550"/>
            <a:ext cx="478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b="0" i="0" lang="en-US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rPr>
              <a:t>‹#›</a:t>
            </a:fld>
            <a:endParaRPr/>
          </a:p>
        </p:txBody>
      </p:sp>
      <p:grpSp>
        <p:nvGrpSpPr>
          <p:cNvPr id="396" name="Google Shape;396;p44"/>
          <p:cNvGrpSpPr/>
          <p:nvPr/>
        </p:nvGrpSpPr>
        <p:grpSpPr>
          <a:xfrm>
            <a:off x="927100" y="1320800"/>
            <a:ext cx="114300" cy="1536600"/>
            <a:chOff x="0" y="0"/>
            <a:chExt cx="114300" cy="1536600"/>
          </a:xfrm>
        </p:grpSpPr>
        <p:sp>
          <p:nvSpPr>
            <p:cNvPr id="397" name="Google Shape;397;p44"/>
            <p:cNvSpPr/>
            <p:nvPr/>
          </p:nvSpPr>
          <p:spPr>
            <a:xfrm>
              <a:off x="0" y="0"/>
              <a:ext cx="114300" cy="1016100"/>
            </a:xfrm>
            <a:prstGeom prst="rect">
              <a:avLst/>
            </a:prstGeom>
            <a:solidFill>
              <a:srgbClr val="68768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8" name="Google Shape;398;p44"/>
            <p:cNvSpPr/>
            <p:nvPr/>
          </p:nvSpPr>
          <p:spPr>
            <a:xfrm>
              <a:off x="0" y="990600"/>
              <a:ext cx="114300" cy="5460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99" name="Google Shape;399;p44"/>
          <p:cNvSpPr txBox="1"/>
          <p:nvPr>
            <p:ph idx="2" type="body"/>
          </p:nvPr>
        </p:nvSpPr>
        <p:spPr>
          <a:xfrm>
            <a:off x="1900050" y="5861100"/>
            <a:ext cx="205839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3600"/>
              <a:buFont typeface="Optimist SemiBold"/>
              <a:buNone/>
            </a:pPr>
            <a:r>
              <a:rPr lang="en-US" sz="16000" u="sng">
                <a:solidFill>
                  <a:schemeClr val="hlink"/>
                </a:solidFill>
                <a:latin typeface="Optimist SemiBold"/>
                <a:ea typeface="Optimist SemiBold"/>
                <a:cs typeface="Optimist SemiBold"/>
                <a:sym typeface="Optimist SemiBold"/>
                <a:hlinkClick r:id="rId3"/>
              </a:rPr>
              <a:t>www.kahoot.it</a:t>
            </a:r>
            <a:endParaRPr sz="16000">
              <a:latin typeface="Optimist SemiBold"/>
              <a:ea typeface="Optimist SemiBold"/>
              <a:cs typeface="Optimist SemiBold"/>
              <a:sym typeface="Optimist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/>
          <p:nvPr/>
        </p:nvSpPr>
        <p:spPr>
          <a:xfrm rot="5400000">
            <a:off x="23031452" y="488972"/>
            <a:ext cx="863622" cy="850878"/>
          </a:xfrm>
          <a:custGeom>
            <a:rect b="b" l="l" r="r" t="t"/>
            <a:pathLst>
              <a:path extrusionOk="0" h="21600" w="2160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5" name="Google Shape;405;p45"/>
          <p:cNvSpPr txBox="1"/>
          <p:nvPr>
            <p:ph type="title"/>
          </p:nvPr>
        </p:nvSpPr>
        <p:spPr>
          <a:xfrm>
            <a:off x="1270000" y="1143744"/>
            <a:ext cx="208281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7600"/>
              <a:buFont typeface="Optimist Light"/>
              <a:buNone/>
            </a:pPr>
            <a:r>
              <a:rPr lang="en-US"/>
              <a:t>GitHub Repo</a:t>
            </a:r>
            <a:endParaRPr/>
          </a:p>
        </p:txBody>
      </p:sp>
      <p:sp>
        <p:nvSpPr>
          <p:cNvPr id="406" name="Google Shape;406;p45"/>
          <p:cNvSpPr txBox="1"/>
          <p:nvPr>
            <p:ph idx="12" type="sldNum"/>
          </p:nvPr>
        </p:nvSpPr>
        <p:spPr>
          <a:xfrm>
            <a:off x="23220625" y="590550"/>
            <a:ext cx="478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b="0" i="0" lang="en-US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rPr>
              <a:t>‹#›</a:t>
            </a:fld>
            <a:endParaRPr/>
          </a:p>
        </p:txBody>
      </p:sp>
      <p:grpSp>
        <p:nvGrpSpPr>
          <p:cNvPr id="407" name="Google Shape;407;p45"/>
          <p:cNvGrpSpPr/>
          <p:nvPr/>
        </p:nvGrpSpPr>
        <p:grpSpPr>
          <a:xfrm>
            <a:off x="927100" y="1320800"/>
            <a:ext cx="114300" cy="1536600"/>
            <a:chOff x="0" y="0"/>
            <a:chExt cx="114300" cy="1536600"/>
          </a:xfrm>
        </p:grpSpPr>
        <p:sp>
          <p:nvSpPr>
            <p:cNvPr id="408" name="Google Shape;408;p45"/>
            <p:cNvSpPr/>
            <p:nvPr/>
          </p:nvSpPr>
          <p:spPr>
            <a:xfrm>
              <a:off x="0" y="0"/>
              <a:ext cx="114300" cy="1016100"/>
            </a:xfrm>
            <a:prstGeom prst="rect">
              <a:avLst/>
            </a:prstGeom>
            <a:solidFill>
              <a:srgbClr val="68768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0" y="990600"/>
              <a:ext cx="114300" cy="5460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10" name="Google Shape;410;p45"/>
          <p:cNvSpPr txBox="1"/>
          <p:nvPr>
            <p:ph idx="2" type="body"/>
          </p:nvPr>
        </p:nvSpPr>
        <p:spPr>
          <a:xfrm>
            <a:off x="961200" y="3690150"/>
            <a:ext cx="224616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3600"/>
              <a:buFont typeface="Optimist SemiBold"/>
              <a:buNone/>
            </a:pPr>
            <a:r>
              <a:rPr lang="en-US" sz="11000" u="sng">
                <a:solidFill>
                  <a:schemeClr val="hlink"/>
                </a:solidFill>
                <a:latin typeface="Optimist SemiBold"/>
                <a:ea typeface="Optimist SemiBold"/>
                <a:cs typeface="Optimist SemiBold"/>
                <a:sym typeface="Optimist SemiBold"/>
                <a:hlinkClick r:id="rId3"/>
              </a:rPr>
              <a:t>github.com/</a:t>
            </a:r>
            <a:endParaRPr sz="11000"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3600"/>
              <a:buFont typeface="Optimist SemiBold"/>
              <a:buNone/>
            </a:pPr>
            <a:r>
              <a:rPr lang="en-US" sz="11000" u="sng">
                <a:solidFill>
                  <a:schemeClr val="hlink"/>
                </a:solidFill>
                <a:latin typeface="Optimist SemiBold"/>
                <a:ea typeface="Optimist SemiBold"/>
                <a:cs typeface="Optimist SemiBold"/>
                <a:sym typeface="Optimist SemiBold"/>
                <a:hlinkClick r:id="rId4"/>
              </a:rPr>
              <a:t>C1-SoftwareEngineeringSummit/</a:t>
            </a:r>
            <a:endParaRPr sz="11000"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3600"/>
              <a:buFont typeface="Optimist SemiBold"/>
              <a:buNone/>
            </a:pPr>
            <a:r>
              <a:rPr lang="en-US" sz="11000" u="sng">
                <a:solidFill>
                  <a:schemeClr val="hlink"/>
                </a:solidFill>
                <a:latin typeface="Optimist SemiBold"/>
                <a:ea typeface="Optimist SemiBold"/>
                <a:cs typeface="Optimist SemiBold"/>
                <a:sym typeface="Optimist SemiBold"/>
                <a:hlinkClick r:id="rId5"/>
              </a:rPr>
              <a:t>Notes-App</a:t>
            </a:r>
            <a:endParaRPr sz="11000">
              <a:latin typeface="Optimist SemiBold"/>
              <a:ea typeface="Optimist SemiBold"/>
              <a:cs typeface="Optimist SemiBold"/>
              <a:sym typeface="Optimis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/>
          <p:nvPr/>
        </p:nvSpPr>
        <p:spPr>
          <a:xfrm rot="5400000">
            <a:off x="23031451" y="488949"/>
            <a:ext cx="863600" cy="850902"/>
          </a:xfrm>
          <a:custGeom>
            <a:rect b="b" l="l" r="r" t="t"/>
            <a:pathLst>
              <a:path extrusionOk="0" h="21600" w="2160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70000" y="1143744"/>
            <a:ext cx="20828000" cy="135815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7600"/>
              <a:buFont typeface="Optimist Ligh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42" name="Google Shape;242;p31"/>
          <p:cNvSpPr txBox="1"/>
          <p:nvPr>
            <p:ph idx="12" type="sldNum"/>
          </p:nvPr>
        </p:nvSpPr>
        <p:spPr>
          <a:xfrm>
            <a:off x="23295273" y="590550"/>
            <a:ext cx="328017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b="0" i="0" lang="en-US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rPr>
              <a:t>‹#›</a:t>
            </a:fld>
            <a:endParaRPr/>
          </a:p>
        </p:txBody>
      </p:sp>
      <p:grpSp>
        <p:nvGrpSpPr>
          <p:cNvPr id="243" name="Google Shape;243;p31"/>
          <p:cNvGrpSpPr/>
          <p:nvPr/>
        </p:nvGrpSpPr>
        <p:grpSpPr>
          <a:xfrm>
            <a:off x="927100" y="1320800"/>
            <a:ext cx="114300" cy="1536700"/>
            <a:chOff x="0" y="0"/>
            <a:chExt cx="114300" cy="1536700"/>
          </a:xfrm>
        </p:grpSpPr>
        <p:sp>
          <p:nvSpPr>
            <p:cNvPr id="244" name="Google Shape;244;p31"/>
            <p:cNvSpPr/>
            <p:nvPr/>
          </p:nvSpPr>
          <p:spPr>
            <a:xfrm>
              <a:off x="0" y="0"/>
              <a:ext cx="114300" cy="1016000"/>
            </a:xfrm>
            <a:prstGeom prst="rect">
              <a:avLst/>
            </a:prstGeom>
            <a:solidFill>
              <a:srgbClr val="68768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0" y="990600"/>
              <a:ext cx="114300" cy="5461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46" name="Google Shape;246;p31"/>
          <p:cNvSpPr txBox="1"/>
          <p:nvPr>
            <p:ph idx="2" type="body"/>
          </p:nvPr>
        </p:nvSpPr>
        <p:spPr>
          <a:xfrm>
            <a:off x="2540000" y="4170536"/>
            <a:ext cx="20583873" cy="740692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92368" lvl="0" marL="390769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4000"/>
              <a:buFont typeface="Optimist"/>
              <a:buChar char="•"/>
            </a:pPr>
            <a:r>
              <a:rPr lang="en-US" sz="4000"/>
              <a:t>Intro to the Swift programming language</a:t>
            </a:r>
            <a:endParaRPr sz="4000"/>
          </a:p>
          <a:p>
            <a:pPr indent="-492368" lvl="0" marL="390768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4000"/>
              <a:buFont typeface="Optimist"/>
              <a:buChar char="•"/>
            </a:pPr>
            <a:r>
              <a:rPr lang="en-US" sz="4000"/>
              <a:t>Intro to iOS</a:t>
            </a:r>
            <a:endParaRPr sz="4000"/>
          </a:p>
          <a:p>
            <a:pPr indent="-492368" lvl="0" marL="390768" rtl="0" algn="l"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4000"/>
              <a:buFont typeface="Optimist"/>
              <a:buChar char="•"/>
            </a:pPr>
            <a:r>
              <a:rPr lang="en-US" sz="4000"/>
              <a:t>Quiz (Prizes?!)</a:t>
            </a:r>
            <a:endParaRPr sz="4000"/>
          </a:p>
          <a:p>
            <a:pPr indent="-492368" lvl="0" marL="390768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4000"/>
              <a:buFont typeface="Optimist"/>
              <a:buChar char="•"/>
            </a:pPr>
            <a:r>
              <a:rPr lang="en-US" sz="4000"/>
              <a:t>Building a notes app using Xcode 10</a:t>
            </a:r>
            <a:endParaRPr sz="4000"/>
          </a:p>
          <a:p>
            <a:pPr indent="-492368" lvl="0" marL="390768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4000"/>
              <a:buFont typeface="Optimist"/>
              <a:buChar char="•"/>
            </a:pPr>
            <a:r>
              <a:rPr lang="en-US" sz="4000"/>
              <a:t>Pair programming!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/>
          <p:nvPr/>
        </p:nvSpPr>
        <p:spPr>
          <a:xfrm rot="5400000">
            <a:off x="23031452" y="488972"/>
            <a:ext cx="863622" cy="850878"/>
          </a:xfrm>
          <a:custGeom>
            <a:rect b="b" l="l" r="r" t="t"/>
            <a:pathLst>
              <a:path extrusionOk="0" h="21600" w="2160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2" name="Google Shape;252;p32"/>
          <p:cNvSpPr txBox="1"/>
          <p:nvPr>
            <p:ph type="title"/>
          </p:nvPr>
        </p:nvSpPr>
        <p:spPr>
          <a:xfrm>
            <a:off x="1270000" y="1143744"/>
            <a:ext cx="208281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7600"/>
              <a:buFont typeface="Optimist Light"/>
              <a:buNone/>
            </a:pPr>
            <a:r>
              <a:rPr lang="en-US"/>
              <a:t>Prerequisites </a:t>
            </a:r>
            <a:endParaRPr/>
          </a:p>
        </p:txBody>
      </p: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23295273" y="590550"/>
            <a:ext cx="3279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b="0" i="0" lang="en-US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rPr>
              <a:t>‹#›</a:t>
            </a:fld>
            <a:endParaRPr/>
          </a:p>
        </p:txBody>
      </p:sp>
      <p:grpSp>
        <p:nvGrpSpPr>
          <p:cNvPr id="254" name="Google Shape;254;p32"/>
          <p:cNvGrpSpPr/>
          <p:nvPr/>
        </p:nvGrpSpPr>
        <p:grpSpPr>
          <a:xfrm>
            <a:off x="927100" y="1320800"/>
            <a:ext cx="114300" cy="1536600"/>
            <a:chOff x="0" y="0"/>
            <a:chExt cx="114300" cy="1536600"/>
          </a:xfrm>
        </p:grpSpPr>
        <p:sp>
          <p:nvSpPr>
            <p:cNvPr id="255" name="Google Shape;255;p32"/>
            <p:cNvSpPr/>
            <p:nvPr/>
          </p:nvSpPr>
          <p:spPr>
            <a:xfrm>
              <a:off x="0" y="0"/>
              <a:ext cx="114300" cy="1016100"/>
            </a:xfrm>
            <a:prstGeom prst="rect">
              <a:avLst/>
            </a:prstGeom>
            <a:solidFill>
              <a:srgbClr val="68768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0" y="990600"/>
              <a:ext cx="114300" cy="5460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7" name="Google Shape;257;p32"/>
          <p:cNvSpPr txBox="1"/>
          <p:nvPr>
            <p:ph idx="2" type="body"/>
          </p:nvPr>
        </p:nvSpPr>
        <p:spPr>
          <a:xfrm>
            <a:off x="2540000" y="4170536"/>
            <a:ext cx="20583900" cy="7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847968" lvl="0" marL="390768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9600"/>
              <a:buFont typeface="Optimist"/>
              <a:buChar char="•"/>
            </a:pPr>
            <a:r>
              <a:rPr lang="en-US" sz="9600"/>
              <a:t>macOS 10.13.6 + (High Sierra +)</a:t>
            </a:r>
            <a:endParaRPr sz="9600"/>
          </a:p>
          <a:p>
            <a:pPr indent="-847968" lvl="0" marL="390768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9600"/>
              <a:buFont typeface="Optimist"/>
              <a:buChar char="•"/>
            </a:pPr>
            <a:r>
              <a:rPr lang="en-US" sz="9600"/>
              <a:t>Xcode 10 +</a:t>
            </a:r>
            <a:endParaRPr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2540000" y="5804775"/>
            <a:ext cx="5999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0"/>
              <a:buFont typeface="Optimist Light"/>
              <a:buNone/>
            </a:pPr>
            <a:r>
              <a:rPr lang="en-US"/>
              <a:t>Swift</a:t>
            </a:r>
            <a:endParaRPr/>
          </a:p>
        </p:txBody>
      </p:sp>
      <p:sp>
        <p:nvSpPr>
          <p:cNvPr id="263" name="Google Shape;263;p33"/>
          <p:cNvSpPr txBox="1"/>
          <p:nvPr>
            <p:ph idx="12" type="sldNum"/>
          </p:nvPr>
        </p:nvSpPr>
        <p:spPr>
          <a:xfrm>
            <a:off x="23287983" y="590550"/>
            <a:ext cx="342596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b="0" i="0" lang="en-US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rPr>
              <a:t>‹#›</a:t>
            </a:fld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997" y="5461887"/>
            <a:ext cx="30449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idx="12" type="sldNum"/>
          </p:nvPr>
        </p:nvSpPr>
        <p:spPr>
          <a:xfrm>
            <a:off x="23200861" y="590550"/>
            <a:ext cx="5169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b="0" i="0" lang="en-US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rPr>
              <a:t>‹#›</a:t>
            </a:fld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1778000" y="3184075"/>
            <a:ext cx="208281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5200"/>
              <a:buFont typeface="Optimist"/>
              <a:buNone/>
            </a:pPr>
            <a:r>
              <a:rPr lang="en-US"/>
              <a:t>Swift is a relatively new programming language for iOS, macOS, watchOS, and tvOS app development.</a:t>
            </a:r>
            <a:endParaRPr/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525" y="7333675"/>
            <a:ext cx="15790950" cy="26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/>
          <p:nvPr/>
        </p:nvSpPr>
        <p:spPr>
          <a:xfrm rot="5400000">
            <a:off x="23031452" y="488972"/>
            <a:ext cx="863622" cy="850878"/>
          </a:xfrm>
          <a:custGeom>
            <a:rect b="b" l="l" r="r" t="t"/>
            <a:pathLst>
              <a:path extrusionOk="0" h="21600" w="2160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" name="Google Shape;277;p35"/>
          <p:cNvSpPr txBox="1"/>
          <p:nvPr>
            <p:ph type="title"/>
          </p:nvPr>
        </p:nvSpPr>
        <p:spPr>
          <a:xfrm>
            <a:off x="1270000" y="1143744"/>
            <a:ext cx="208281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7600"/>
              <a:buFont typeface="Optimist Light"/>
              <a:buNone/>
            </a:pPr>
            <a:r>
              <a:rPr lang="en-US"/>
              <a:t>Swift Evolution</a:t>
            </a:r>
            <a:endParaRPr/>
          </a:p>
        </p:txBody>
      </p:sp>
      <p:sp>
        <p:nvSpPr>
          <p:cNvPr id="278" name="Google Shape;278;p35"/>
          <p:cNvSpPr txBox="1"/>
          <p:nvPr>
            <p:ph idx="12" type="sldNum"/>
          </p:nvPr>
        </p:nvSpPr>
        <p:spPr>
          <a:xfrm>
            <a:off x="23295273" y="590550"/>
            <a:ext cx="3279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b="0" i="0" lang="en-US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rPr>
              <a:t>‹#›</a:t>
            </a:fld>
            <a:endParaRPr/>
          </a:p>
        </p:txBody>
      </p:sp>
      <p:grpSp>
        <p:nvGrpSpPr>
          <p:cNvPr id="279" name="Google Shape;279;p35"/>
          <p:cNvGrpSpPr/>
          <p:nvPr/>
        </p:nvGrpSpPr>
        <p:grpSpPr>
          <a:xfrm>
            <a:off x="927100" y="1320800"/>
            <a:ext cx="114300" cy="1536600"/>
            <a:chOff x="0" y="0"/>
            <a:chExt cx="114300" cy="1536600"/>
          </a:xfrm>
        </p:grpSpPr>
        <p:sp>
          <p:nvSpPr>
            <p:cNvPr id="280" name="Google Shape;280;p35"/>
            <p:cNvSpPr/>
            <p:nvPr/>
          </p:nvSpPr>
          <p:spPr>
            <a:xfrm>
              <a:off x="0" y="0"/>
              <a:ext cx="114300" cy="1016100"/>
            </a:xfrm>
            <a:prstGeom prst="rect">
              <a:avLst/>
            </a:prstGeom>
            <a:solidFill>
              <a:srgbClr val="68768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0" y="990600"/>
              <a:ext cx="114300" cy="5460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2" name="Google Shape;282;p35"/>
          <p:cNvSpPr/>
          <p:nvPr/>
        </p:nvSpPr>
        <p:spPr>
          <a:xfrm>
            <a:off x="1952475" y="6657575"/>
            <a:ext cx="20828100" cy="192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 rot="5400000">
            <a:off x="1391925" y="6657575"/>
            <a:ext cx="1313400" cy="192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5"/>
          <p:cNvSpPr/>
          <p:nvPr/>
        </p:nvSpPr>
        <p:spPr>
          <a:xfrm rot="5400000">
            <a:off x="18697125" y="6657575"/>
            <a:ext cx="1313400" cy="192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5"/>
          <p:cNvSpPr/>
          <p:nvPr/>
        </p:nvSpPr>
        <p:spPr>
          <a:xfrm rot="5400000">
            <a:off x="9945863" y="6657575"/>
            <a:ext cx="1313400" cy="192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"/>
          <p:cNvSpPr/>
          <p:nvPr/>
        </p:nvSpPr>
        <p:spPr>
          <a:xfrm rot="5400000">
            <a:off x="5668900" y="6657575"/>
            <a:ext cx="1313400" cy="192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/>
          <p:nvPr/>
        </p:nvSpPr>
        <p:spPr>
          <a:xfrm rot="5400000">
            <a:off x="14321500" y="6657575"/>
            <a:ext cx="1313400" cy="192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5"/>
          <p:cNvSpPr txBox="1"/>
          <p:nvPr/>
        </p:nvSpPr>
        <p:spPr>
          <a:xfrm>
            <a:off x="1433175" y="7618975"/>
            <a:ext cx="12309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b</a:t>
            </a:r>
            <a:r>
              <a:rPr b="1" lang="en-US" sz="3600"/>
              <a:t>eta</a:t>
            </a:r>
            <a:endParaRPr b="1" sz="3600"/>
          </a:p>
        </p:txBody>
      </p:sp>
      <p:sp>
        <p:nvSpPr>
          <p:cNvPr id="289" name="Google Shape;289;p35"/>
          <p:cNvSpPr txBox="1"/>
          <p:nvPr/>
        </p:nvSpPr>
        <p:spPr>
          <a:xfrm>
            <a:off x="5900200" y="7618975"/>
            <a:ext cx="8508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1.0</a:t>
            </a:r>
            <a:endParaRPr b="1" sz="3600"/>
          </a:p>
        </p:txBody>
      </p:sp>
      <p:sp>
        <p:nvSpPr>
          <p:cNvPr id="290" name="Google Shape;290;p35"/>
          <p:cNvSpPr txBox="1"/>
          <p:nvPr/>
        </p:nvSpPr>
        <p:spPr>
          <a:xfrm>
            <a:off x="10177175" y="7618975"/>
            <a:ext cx="8508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2.0</a:t>
            </a:r>
            <a:endParaRPr b="1" sz="3600"/>
          </a:p>
        </p:txBody>
      </p:sp>
      <p:sp>
        <p:nvSpPr>
          <p:cNvPr id="291" name="Google Shape;291;p35"/>
          <p:cNvSpPr txBox="1"/>
          <p:nvPr/>
        </p:nvSpPr>
        <p:spPr>
          <a:xfrm>
            <a:off x="14552800" y="7618975"/>
            <a:ext cx="8508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3.0</a:t>
            </a:r>
            <a:endParaRPr b="1" sz="3600"/>
          </a:p>
        </p:txBody>
      </p:sp>
      <p:sp>
        <p:nvSpPr>
          <p:cNvPr id="292" name="Google Shape;292;p35"/>
          <p:cNvSpPr txBox="1"/>
          <p:nvPr/>
        </p:nvSpPr>
        <p:spPr>
          <a:xfrm>
            <a:off x="18928425" y="7618975"/>
            <a:ext cx="8508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4.0</a:t>
            </a:r>
            <a:endParaRPr b="1" sz="3600"/>
          </a:p>
        </p:txBody>
      </p:sp>
      <p:sp>
        <p:nvSpPr>
          <p:cNvPr id="293" name="Google Shape;293;p35"/>
          <p:cNvSpPr txBox="1"/>
          <p:nvPr/>
        </p:nvSpPr>
        <p:spPr>
          <a:xfrm>
            <a:off x="845775" y="5327825"/>
            <a:ext cx="24057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June 2014</a:t>
            </a:r>
            <a:endParaRPr b="1" sz="3600"/>
          </a:p>
        </p:txBody>
      </p:sp>
      <p:sp>
        <p:nvSpPr>
          <p:cNvPr id="294" name="Google Shape;294;p35"/>
          <p:cNvSpPr txBox="1"/>
          <p:nvPr/>
        </p:nvSpPr>
        <p:spPr>
          <a:xfrm>
            <a:off x="5122750" y="5327825"/>
            <a:ext cx="24057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Sept</a:t>
            </a:r>
            <a:r>
              <a:rPr b="1" lang="en-US" sz="3600"/>
              <a:t> 2014</a:t>
            </a:r>
            <a:endParaRPr b="1" sz="3600"/>
          </a:p>
        </p:txBody>
      </p:sp>
      <p:sp>
        <p:nvSpPr>
          <p:cNvPr id="295" name="Google Shape;295;p35"/>
          <p:cNvSpPr txBox="1"/>
          <p:nvPr/>
        </p:nvSpPr>
        <p:spPr>
          <a:xfrm>
            <a:off x="9449050" y="5327825"/>
            <a:ext cx="24057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June</a:t>
            </a:r>
            <a:r>
              <a:rPr b="1" lang="en-US" sz="3600"/>
              <a:t> 2015</a:t>
            </a:r>
            <a:endParaRPr b="1" sz="3600"/>
          </a:p>
        </p:txBody>
      </p:sp>
      <p:sp>
        <p:nvSpPr>
          <p:cNvPr id="296" name="Google Shape;296;p35"/>
          <p:cNvSpPr txBox="1"/>
          <p:nvPr/>
        </p:nvSpPr>
        <p:spPr>
          <a:xfrm>
            <a:off x="13775350" y="5327825"/>
            <a:ext cx="24057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Sept</a:t>
            </a:r>
            <a:r>
              <a:rPr b="1" lang="en-US" sz="3600"/>
              <a:t> 2016</a:t>
            </a:r>
            <a:endParaRPr b="1" sz="3600"/>
          </a:p>
        </p:txBody>
      </p:sp>
      <p:sp>
        <p:nvSpPr>
          <p:cNvPr id="297" name="Google Shape;297;p35"/>
          <p:cNvSpPr txBox="1"/>
          <p:nvPr/>
        </p:nvSpPr>
        <p:spPr>
          <a:xfrm>
            <a:off x="18150975" y="5327825"/>
            <a:ext cx="24057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Sept 2017</a:t>
            </a:r>
            <a:endParaRPr b="1" sz="3600"/>
          </a:p>
        </p:txBody>
      </p:sp>
      <p:sp>
        <p:nvSpPr>
          <p:cNvPr id="298" name="Google Shape;298;p35"/>
          <p:cNvSpPr/>
          <p:nvPr/>
        </p:nvSpPr>
        <p:spPr>
          <a:xfrm rot="5400000">
            <a:off x="12158350" y="6657575"/>
            <a:ext cx="1313400" cy="192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"/>
          <p:cNvSpPr txBox="1"/>
          <p:nvPr/>
        </p:nvSpPr>
        <p:spPr>
          <a:xfrm>
            <a:off x="12274000" y="5327825"/>
            <a:ext cx="10821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Dec</a:t>
            </a:r>
            <a:r>
              <a:rPr b="1" lang="en-US" sz="3600"/>
              <a:t> </a:t>
            </a:r>
            <a:endParaRPr b="1" sz="3600"/>
          </a:p>
        </p:txBody>
      </p:sp>
      <p:sp>
        <p:nvSpPr>
          <p:cNvPr id="300" name="Google Shape;300;p35"/>
          <p:cNvSpPr txBox="1"/>
          <p:nvPr/>
        </p:nvSpPr>
        <p:spPr>
          <a:xfrm>
            <a:off x="11398575" y="7618975"/>
            <a:ext cx="32697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open-sourced</a:t>
            </a:r>
            <a:endParaRPr sz="3600"/>
          </a:p>
        </p:txBody>
      </p:sp>
      <p:sp>
        <p:nvSpPr>
          <p:cNvPr id="301" name="Google Shape;301;p35"/>
          <p:cNvSpPr txBox="1"/>
          <p:nvPr/>
        </p:nvSpPr>
        <p:spPr>
          <a:xfrm>
            <a:off x="22259025" y="7618975"/>
            <a:ext cx="8508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4.2</a:t>
            </a:r>
            <a:endParaRPr b="1" sz="3600"/>
          </a:p>
        </p:txBody>
      </p:sp>
      <p:sp>
        <p:nvSpPr>
          <p:cNvPr id="302" name="Google Shape;302;p35"/>
          <p:cNvSpPr/>
          <p:nvPr/>
        </p:nvSpPr>
        <p:spPr>
          <a:xfrm rot="5400000">
            <a:off x="20474925" y="6657575"/>
            <a:ext cx="1313400" cy="192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"/>
          <p:cNvSpPr/>
          <p:nvPr/>
        </p:nvSpPr>
        <p:spPr>
          <a:xfrm rot="5400000">
            <a:off x="22027725" y="6657575"/>
            <a:ext cx="1313400" cy="192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5"/>
          <p:cNvSpPr txBox="1"/>
          <p:nvPr/>
        </p:nvSpPr>
        <p:spPr>
          <a:xfrm>
            <a:off x="20706225" y="7618975"/>
            <a:ext cx="8508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4.1</a:t>
            </a:r>
            <a:endParaRPr b="1" sz="3600"/>
          </a:p>
        </p:txBody>
      </p:sp>
      <p:sp>
        <p:nvSpPr>
          <p:cNvPr id="305" name="Google Shape;305;p35"/>
          <p:cNvSpPr txBox="1"/>
          <p:nvPr/>
        </p:nvSpPr>
        <p:spPr>
          <a:xfrm>
            <a:off x="21481575" y="8388175"/>
            <a:ext cx="24057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Sept 2018</a:t>
            </a:r>
            <a:endParaRPr b="1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/>
          <p:nvPr/>
        </p:nvSpPr>
        <p:spPr>
          <a:xfrm rot="5400000">
            <a:off x="23031452" y="488972"/>
            <a:ext cx="863622" cy="850878"/>
          </a:xfrm>
          <a:custGeom>
            <a:rect b="b" l="l" r="r" t="t"/>
            <a:pathLst>
              <a:path extrusionOk="0" h="21600" w="2160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1270000" y="1143744"/>
            <a:ext cx="208281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7600"/>
              <a:buFont typeface="Optimist Light"/>
              <a:buNone/>
            </a:pPr>
            <a:r>
              <a:rPr lang="en-US"/>
              <a:t>Getting our feet wet</a:t>
            </a:r>
            <a:endParaRPr/>
          </a:p>
        </p:txBody>
      </p:sp>
      <p:sp>
        <p:nvSpPr>
          <p:cNvPr id="312" name="Google Shape;312;p36"/>
          <p:cNvSpPr txBox="1"/>
          <p:nvPr>
            <p:ph idx="12" type="sldNum"/>
          </p:nvPr>
        </p:nvSpPr>
        <p:spPr>
          <a:xfrm>
            <a:off x="23295273" y="590550"/>
            <a:ext cx="3279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b="0" i="0" lang="en-US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rPr>
              <a:t>‹#›</a:t>
            </a:fld>
            <a:endParaRPr/>
          </a:p>
        </p:txBody>
      </p:sp>
      <p:grpSp>
        <p:nvGrpSpPr>
          <p:cNvPr id="313" name="Google Shape;313;p36"/>
          <p:cNvGrpSpPr/>
          <p:nvPr/>
        </p:nvGrpSpPr>
        <p:grpSpPr>
          <a:xfrm>
            <a:off x="927100" y="1320800"/>
            <a:ext cx="114300" cy="1536600"/>
            <a:chOff x="0" y="0"/>
            <a:chExt cx="114300" cy="1536600"/>
          </a:xfrm>
        </p:grpSpPr>
        <p:sp>
          <p:nvSpPr>
            <p:cNvPr id="314" name="Google Shape;314;p36"/>
            <p:cNvSpPr/>
            <p:nvPr/>
          </p:nvSpPr>
          <p:spPr>
            <a:xfrm>
              <a:off x="0" y="0"/>
              <a:ext cx="114300" cy="1016100"/>
            </a:xfrm>
            <a:prstGeom prst="rect">
              <a:avLst/>
            </a:prstGeom>
            <a:solidFill>
              <a:srgbClr val="68768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0" y="990600"/>
              <a:ext cx="114300" cy="5460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16" name="Google Shape;316;p36"/>
          <p:cNvSpPr txBox="1"/>
          <p:nvPr>
            <p:ph idx="2" type="body"/>
          </p:nvPr>
        </p:nvSpPr>
        <p:spPr>
          <a:xfrm>
            <a:off x="1489500" y="6257550"/>
            <a:ext cx="214050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Optimist SemiBold"/>
                <a:ea typeface="Optimist SemiBold"/>
                <a:cs typeface="Optimist SemiBold"/>
                <a:sym typeface="Optimist SemiBold"/>
              </a:rPr>
              <a:t>Xcode -&gt; “Get started with a new playground”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/>
          <p:nvPr/>
        </p:nvSpPr>
        <p:spPr>
          <a:xfrm rot="5400000">
            <a:off x="23031452" y="488972"/>
            <a:ext cx="863622" cy="850878"/>
          </a:xfrm>
          <a:custGeom>
            <a:rect b="b" l="l" r="r" t="t"/>
            <a:pathLst>
              <a:path extrusionOk="0" h="21600" w="2160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" name="Google Shape;322;p37"/>
          <p:cNvSpPr txBox="1"/>
          <p:nvPr>
            <p:ph type="title"/>
          </p:nvPr>
        </p:nvSpPr>
        <p:spPr>
          <a:xfrm>
            <a:off x="1270000" y="1143744"/>
            <a:ext cx="208281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3B4A"/>
              </a:buClr>
              <a:buSzPts val="7600"/>
              <a:buFont typeface="Optimist Light"/>
              <a:buNone/>
            </a:pPr>
            <a:r>
              <a:rPr lang="en-US"/>
              <a:t>Swift is Value-Oriented</a:t>
            </a:r>
            <a:endParaRPr/>
          </a:p>
        </p:txBody>
      </p:sp>
      <p:sp>
        <p:nvSpPr>
          <p:cNvPr id="323" name="Google Shape;323;p37"/>
          <p:cNvSpPr txBox="1"/>
          <p:nvPr>
            <p:ph idx="1" type="body"/>
          </p:nvPr>
        </p:nvSpPr>
        <p:spPr>
          <a:xfrm>
            <a:off x="1270000" y="2272258"/>
            <a:ext cx="208281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87681"/>
              </a:buClr>
              <a:buSzPts val="3200"/>
              <a:buFont typeface="Optimist SemiBold"/>
              <a:buNone/>
            </a:pPr>
            <a:r>
              <a:rPr lang="en-US"/>
              <a:t>Values 😍</a:t>
            </a:r>
            <a:endParaRPr/>
          </a:p>
        </p:txBody>
      </p:sp>
      <p:sp>
        <p:nvSpPr>
          <p:cNvPr id="324" name="Google Shape;324;p37"/>
          <p:cNvSpPr txBox="1"/>
          <p:nvPr>
            <p:ph idx="12" type="sldNum"/>
          </p:nvPr>
        </p:nvSpPr>
        <p:spPr>
          <a:xfrm>
            <a:off x="23295273" y="590550"/>
            <a:ext cx="3279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b="0" i="0" lang="en-US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rPr>
              <a:t>‹#›</a:t>
            </a:fld>
            <a:endParaRPr/>
          </a:p>
        </p:txBody>
      </p:sp>
      <p:grpSp>
        <p:nvGrpSpPr>
          <p:cNvPr id="325" name="Google Shape;325;p37"/>
          <p:cNvGrpSpPr/>
          <p:nvPr/>
        </p:nvGrpSpPr>
        <p:grpSpPr>
          <a:xfrm>
            <a:off x="927100" y="1320800"/>
            <a:ext cx="114300" cy="1536600"/>
            <a:chOff x="0" y="0"/>
            <a:chExt cx="114300" cy="1536600"/>
          </a:xfrm>
        </p:grpSpPr>
        <p:sp>
          <p:nvSpPr>
            <p:cNvPr id="326" name="Google Shape;326;p37"/>
            <p:cNvSpPr/>
            <p:nvPr/>
          </p:nvSpPr>
          <p:spPr>
            <a:xfrm>
              <a:off x="0" y="0"/>
              <a:ext cx="114300" cy="1016100"/>
            </a:xfrm>
            <a:prstGeom prst="rect">
              <a:avLst/>
            </a:prstGeom>
            <a:solidFill>
              <a:srgbClr val="68768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0" y="990600"/>
              <a:ext cx="114300" cy="5460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Gill Sans"/>
                <a:buNone/>
              </a:pPr>
              <a:r>
                <a:t/>
              </a:r>
              <a:endPara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8" name="Google Shape;328;p37"/>
          <p:cNvSpPr txBox="1"/>
          <p:nvPr>
            <p:ph idx="2" type="body"/>
          </p:nvPr>
        </p:nvSpPr>
        <p:spPr>
          <a:xfrm>
            <a:off x="2540000" y="4170536"/>
            <a:ext cx="20583900" cy="7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3200"/>
              <a:buFont typeface="Optimist"/>
              <a:buNone/>
            </a:pPr>
            <a:r>
              <a:rPr lang="en-US" sz="4000"/>
              <a:t>Swift is an aggressively value-oriented language, it uses value types rather than reference types for nearly everything. </a:t>
            </a:r>
            <a:endParaRPr sz="4000"/>
          </a:p>
          <a:p>
            <a:pPr indent="-492368" lvl="0" marL="390768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4000"/>
              <a:buFont typeface="Optimist"/>
              <a:buChar char="•"/>
            </a:pPr>
            <a:r>
              <a:rPr lang="en-US" sz="4000"/>
              <a:t>structs, bools, integers, floats, strings, arrays, dictionaries, and sets are all implemented using value semantics</a:t>
            </a:r>
            <a:endParaRPr sz="4000"/>
          </a:p>
          <a:p>
            <a:pPr indent="-492368" lvl="0" marL="390768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4000"/>
              <a:buFont typeface="Optimist"/>
              <a:buChar char="•"/>
            </a:pPr>
            <a:r>
              <a:rPr lang="en-US" sz="4000"/>
              <a:t>A </a:t>
            </a:r>
            <a:r>
              <a:rPr b="1" lang="en-US" sz="4000"/>
              <a:t>value</a:t>
            </a:r>
            <a:r>
              <a:rPr lang="en-US" sz="4000"/>
              <a:t> type is something that only ever has one unique owner</a:t>
            </a:r>
            <a:endParaRPr sz="4000"/>
          </a:p>
          <a:p>
            <a:pPr indent="-492368" lvl="0" marL="390768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4000"/>
              <a:buFont typeface="Optimist"/>
              <a:buChar char="•"/>
            </a:pPr>
            <a:r>
              <a:rPr lang="en-US" sz="4000"/>
              <a:t>In contrast, classes are </a:t>
            </a:r>
            <a:r>
              <a:rPr b="1" lang="en-US" sz="4000"/>
              <a:t>reference</a:t>
            </a:r>
            <a:r>
              <a:rPr lang="en-US" sz="4000"/>
              <a:t> types in Swift</a:t>
            </a:r>
            <a:endParaRPr sz="4000"/>
          </a:p>
          <a:p>
            <a:pPr indent="-492368" lvl="0" marL="390768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4000"/>
              <a:buFont typeface="Optimist"/>
              <a:buChar char="•"/>
            </a:pPr>
            <a:r>
              <a:rPr lang="en-US" sz="4000"/>
              <a:t>This means that the same object can have multiple owners, and if any of them change the value then it changes everywhere</a:t>
            </a:r>
            <a:endParaRPr sz="4000"/>
          </a:p>
          <a:p>
            <a:pPr indent="-492368" lvl="0" marL="390768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263B4A"/>
              </a:buClr>
              <a:buSzPts val="4000"/>
              <a:buFont typeface="Optimist"/>
              <a:buChar char="•"/>
            </a:pPr>
            <a:r>
              <a:rPr lang="en-US" sz="4000"/>
              <a:t>Always remember, </a:t>
            </a:r>
            <a:r>
              <a:rPr b="1" lang="en-US" sz="4000"/>
              <a:t>s</a:t>
            </a:r>
            <a:r>
              <a:rPr b="1" lang="en-US" sz="4000"/>
              <a:t>tructs</a:t>
            </a:r>
            <a:r>
              <a:rPr lang="en-US" sz="4000"/>
              <a:t> pass by </a:t>
            </a:r>
            <a:r>
              <a:rPr b="1" lang="en-US" sz="4000"/>
              <a:t>v</a:t>
            </a:r>
            <a:r>
              <a:rPr b="1" lang="en-US" sz="4000"/>
              <a:t>alue</a:t>
            </a:r>
            <a:r>
              <a:rPr lang="en-US" sz="4000"/>
              <a:t> and </a:t>
            </a:r>
            <a:r>
              <a:rPr b="1" lang="en-US" sz="4000"/>
              <a:t>c</a:t>
            </a:r>
            <a:r>
              <a:rPr b="1" lang="en-US" sz="4000"/>
              <a:t>lasses</a:t>
            </a:r>
            <a:r>
              <a:rPr lang="en-US" sz="4000"/>
              <a:t> pass by </a:t>
            </a:r>
            <a:r>
              <a:rPr b="1" lang="en-US" sz="4000"/>
              <a:t>r</a:t>
            </a:r>
            <a:r>
              <a:rPr b="1" lang="en-US" sz="4000"/>
              <a:t>eference</a:t>
            </a:r>
            <a:endParaRPr b="1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2540000" y="5804775"/>
            <a:ext cx="13150500" cy="23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0"/>
              <a:buFont typeface="Optimist Light"/>
              <a:buNone/>
            </a:pPr>
            <a:r>
              <a:rPr lang="en-US"/>
              <a:t>iOS </a:t>
            </a:r>
            <a:r>
              <a:rPr lang="en-US"/>
              <a:t>Programming</a:t>
            </a:r>
            <a:endParaRPr/>
          </a:p>
        </p:txBody>
      </p:sp>
      <p:sp>
        <p:nvSpPr>
          <p:cNvPr id="334" name="Google Shape;334;p38"/>
          <p:cNvSpPr txBox="1"/>
          <p:nvPr>
            <p:ph idx="12" type="sldNum"/>
          </p:nvPr>
        </p:nvSpPr>
        <p:spPr>
          <a:xfrm>
            <a:off x="23287983" y="590550"/>
            <a:ext cx="342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b="0" i="0" lang="en-US" sz="2800" u="none" cap="none" strike="noStrik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