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321" r:id="rId3"/>
    <p:sldId id="317" r:id="rId4"/>
    <p:sldId id="322" r:id="rId5"/>
    <p:sldId id="298" r:id="rId6"/>
    <p:sldId id="318" r:id="rId7"/>
    <p:sldId id="323" r:id="rId8"/>
    <p:sldId id="301" r:id="rId9"/>
    <p:sldId id="315" r:id="rId10"/>
    <p:sldId id="316" r:id="rId11"/>
    <p:sldId id="306" r:id="rId12"/>
    <p:sldId id="320" r:id="rId13"/>
    <p:sldId id="324" r:id="rId14"/>
    <p:sldId id="307" r:id="rId15"/>
    <p:sldId id="311" r:id="rId16"/>
    <p:sldId id="308" r:id="rId17"/>
    <p:sldId id="310" r:id="rId18"/>
    <p:sldId id="325" r:id="rId19"/>
    <p:sldId id="328" r:id="rId20"/>
    <p:sldId id="312" r:id="rId21"/>
    <p:sldId id="319" r:id="rId22"/>
    <p:sldId id="327" r:id="rId23"/>
    <p:sldId id="326"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Catamaran" panose="02020500000000000000" charset="0"/>
      <p:regular r:id="rId30"/>
      <p:bold r:id="rId31"/>
    </p:embeddedFont>
    <p:embeddedFont>
      <p:font typeface="Catamaran Thin" panose="02020500000000000000" charset="0"/>
      <p:regular r:id="rId32"/>
      <p:bold r:id="rId33"/>
    </p:embeddedFont>
    <p:embeddedFont>
      <p:font typeface="標楷體" panose="03000509000000000000" pitchFamily="65" charset="-12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E1BA81E9-E844-41CB-A2AA-A694527D365A}">
          <p14:sldIdLst>
            <p14:sldId id="256"/>
            <p14:sldId id="321"/>
            <p14:sldId id="317"/>
            <p14:sldId id="322"/>
          </p14:sldIdLst>
        </p14:section>
        <p14:section name="未命名的章節" id="{B84ADB6B-5912-4273-B0E2-3EFF1351EBC7}">
          <p14:sldIdLst>
            <p14:sldId id="298"/>
            <p14:sldId id="318"/>
            <p14:sldId id="323"/>
            <p14:sldId id="301"/>
            <p14:sldId id="315"/>
            <p14:sldId id="316"/>
            <p14:sldId id="306"/>
            <p14:sldId id="320"/>
            <p14:sldId id="324"/>
            <p14:sldId id="307"/>
            <p14:sldId id="311"/>
            <p14:sldId id="308"/>
            <p14:sldId id="310"/>
            <p14:sldId id="325"/>
            <p14:sldId id="328"/>
            <p14:sldId id="312"/>
            <p14:sldId id="319"/>
            <p14:sldId id="327"/>
            <p14:sldId id="32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p:cViewPr varScale="1">
        <p:scale>
          <a:sx n="148" d="100"/>
          <a:sy n="148" d="100"/>
        </p:scale>
        <p:origin x="150"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核心</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CCF-4E61-8117-4340D7C3D70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CCF-4E61-8117-4340D7C3D70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6CCF-4E61-8117-4340D7C3D70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9D6-4674-A027-64689154AED4}"/>
              </c:ext>
            </c:extLst>
          </c:dPt>
          <c:dLbls>
            <c:dLbl>
              <c:idx val="0"/>
              <c:layout>
                <c:manualLayout>
                  <c:x val="-0.1536146189518037"/>
                  <c:y val="0.13802823651402568"/>
                </c:manualLayout>
              </c:layout>
              <c:tx>
                <c:rich>
                  <a:bodyPr/>
                  <a:lstStyle/>
                  <a:p>
                    <a:r>
                      <a:rPr lang="zh-TW" altLang="en-US" sz="2000" dirty="0">
                        <a:solidFill>
                          <a:schemeClr val="bg1"/>
                        </a:solidFill>
                        <a:latin typeface="標楷體" pitchFamily="65" charset="-120"/>
                        <a:ea typeface="標楷體" pitchFamily="65" charset="-120"/>
                      </a:rPr>
                      <a:t>工安問題</a:t>
                    </a:r>
                  </a:p>
                </c:rich>
              </c:tx>
              <c:dLblPos val="bestFit"/>
              <c:showLegendKey val="0"/>
              <c:showVal val="1"/>
              <c:showCatName val="0"/>
              <c:showSerName val="0"/>
              <c:showPercent val="0"/>
              <c:showBubbleSize val="0"/>
              <c:extLst>
                <c:ext xmlns:c15="http://schemas.microsoft.com/office/drawing/2012/chart" uri="{CE6537A1-D6FC-4f65-9D91-7224C49458BB}">
                  <c15:layout>
                    <c:manualLayout>
                      <c:w val="0.29359160710538335"/>
                      <c:h val="0.14412287523608489"/>
                    </c:manualLayout>
                  </c15:layout>
                </c:ext>
                <c:ext xmlns:c16="http://schemas.microsoft.com/office/drawing/2014/chart" uri="{C3380CC4-5D6E-409C-BE32-E72D297353CC}">
                  <c16:uniqueId val="{00000001-6CCF-4E61-8117-4340D7C3D706}"/>
                </c:ext>
              </c:extLst>
            </c:dLbl>
            <c:dLbl>
              <c:idx val="1"/>
              <c:layout>
                <c:manualLayout>
                  <c:x val="4.1456299094339314E-4"/>
                  <c:y val="-0.17464317690191286"/>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r>
                      <a:rPr lang="zh-TW" altLang="en-US" sz="2000" b="1" dirty="0">
                        <a:solidFill>
                          <a:schemeClr val="bg1"/>
                        </a:solidFill>
                        <a:latin typeface="標楷體" pitchFamily="65" charset="-120"/>
                        <a:ea typeface="標楷體" pitchFamily="65" charset="-120"/>
                      </a:rPr>
                      <a:t>無人整合</a:t>
                    </a:r>
                  </a:p>
                  <a:p>
                    <a:pPr>
                      <a:defRPr/>
                    </a:pPr>
                    <a:r>
                      <a:rPr lang="zh-TW" altLang="en-US" sz="2000" b="1" dirty="0">
                        <a:solidFill>
                          <a:schemeClr val="bg1"/>
                        </a:solidFill>
                        <a:latin typeface="標楷體" pitchFamily="65" charset="-120"/>
                        <a:ea typeface="標楷體" pitchFamily="65" charset="-120"/>
                      </a:rPr>
                      <a:t>檢測裝置</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bestFit"/>
              <c:showLegendKey val="0"/>
              <c:showVal val="1"/>
              <c:showCatName val="0"/>
              <c:showSerName val="0"/>
              <c:showPercent val="0"/>
              <c:showBubbleSize val="0"/>
              <c:extLst>
                <c:ext xmlns:c15="http://schemas.microsoft.com/office/drawing/2012/chart" uri="{CE6537A1-D6FC-4f65-9D91-7224C49458BB}">
                  <c15:layout>
                    <c:manualLayout>
                      <c:w val="0.32946750772547906"/>
                      <c:h val="0.25977179006254209"/>
                    </c:manualLayout>
                  </c15:layout>
                </c:ext>
                <c:ext xmlns:c16="http://schemas.microsoft.com/office/drawing/2014/chart" uri="{C3380CC4-5D6E-409C-BE32-E72D297353CC}">
                  <c16:uniqueId val="{00000003-6CCF-4E61-8117-4340D7C3D706}"/>
                </c:ext>
              </c:extLst>
            </c:dLbl>
            <c:dLbl>
              <c:idx val="2"/>
              <c:layout>
                <c:manualLayout>
                  <c:x val="0.15040021273356455"/>
                  <c:y val="0.16668205166746181"/>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bg1"/>
                        </a:solidFill>
                        <a:latin typeface="+mn-lt"/>
                        <a:ea typeface="+mn-ea"/>
                        <a:cs typeface="+mn-cs"/>
                      </a:defRPr>
                    </a:pPr>
                    <a:r>
                      <a:rPr lang="zh-TW" altLang="en-US" sz="2000" b="1" dirty="0">
                        <a:solidFill>
                          <a:schemeClr val="bg1"/>
                        </a:solidFill>
                        <a:latin typeface="標楷體" pitchFamily="65" charset="-120"/>
                        <a:ea typeface="標楷體" pitchFamily="65" charset="-120"/>
                      </a:rPr>
                      <a:t>管線老舊</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bg1"/>
                      </a:solidFill>
                      <a:latin typeface="+mn-lt"/>
                      <a:ea typeface="+mn-ea"/>
                      <a:cs typeface="+mn-cs"/>
                    </a:defRPr>
                  </a:pPr>
                  <a:endParaRPr lang="zh-TW"/>
                </a:p>
              </c:txPr>
              <c:dLblPos val="bestFit"/>
              <c:showLegendKey val="0"/>
              <c:showVal val="1"/>
              <c:showCatName val="0"/>
              <c:showSerName val="0"/>
              <c:showPercent val="0"/>
              <c:showBubbleSize val="0"/>
              <c:extLst>
                <c:ext xmlns:c15="http://schemas.microsoft.com/office/drawing/2012/chart" uri="{CE6537A1-D6FC-4f65-9D91-7224C49458BB}">
                  <c15:layout>
                    <c:manualLayout>
                      <c:w val="0.29436981281915175"/>
                      <c:h val="0.23090353795112087"/>
                    </c:manualLayout>
                  </c15:layout>
                </c:ext>
                <c:ext xmlns:c16="http://schemas.microsoft.com/office/drawing/2014/chart" uri="{C3380CC4-5D6E-409C-BE32-E72D297353CC}">
                  <c16:uniqueId val="{00000002-6CCF-4E61-8117-4340D7C3D70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工作表1!$A$2:$A$5</c:f>
              <c:strCache>
                <c:ptCount val="3"/>
                <c:pt idx="0">
                  <c:v>工安</c:v>
                </c:pt>
                <c:pt idx="1">
                  <c:v>安全檢測裝置</c:v>
                </c:pt>
                <c:pt idx="2">
                  <c:v>管線老舊</c:v>
                </c:pt>
              </c:strCache>
            </c:strRef>
          </c:cat>
          <c:val>
            <c:numRef>
              <c:f>工作表1!$B$2:$B$5</c:f>
              <c:numCache>
                <c:formatCode>General</c:formatCode>
                <c:ptCount val="4"/>
                <c:pt idx="0">
                  <c:v>1</c:v>
                </c:pt>
                <c:pt idx="1">
                  <c:v>1</c:v>
                </c:pt>
                <c:pt idx="2">
                  <c:v>1</c:v>
                </c:pt>
              </c:numCache>
            </c:numRef>
          </c:val>
          <c:extLst>
            <c:ext xmlns:c16="http://schemas.microsoft.com/office/drawing/2014/chart" uri="{C3380CC4-5D6E-409C-BE32-E72D297353CC}">
              <c16:uniqueId val="{00000000-6CCF-4E61-8117-4340D7C3D706}"/>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919450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580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
        <p:cNvGrpSpPr/>
        <p:nvPr/>
      </p:nvGrpSpPr>
      <p:grpSpPr>
        <a:xfrm>
          <a:off x="0" y="0"/>
          <a:ext cx="0" cy="0"/>
          <a:chOff x="0" y="0"/>
          <a:chExt cx="0" cy="0"/>
        </a:xfrm>
      </p:grpSpPr>
      <p:sp>
        <p:nvSpPr>
          <p:cNvPr id="88" name="Google Shape;88;p6"/>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89" name="Google Shape;89;p6"/>
          <p:cNvGrpSpPr/>
          <p:nvPr/>
        </p:nvGrpSpPr>
        <p:grpSpPr>
          <a:xfrm>
            <a:off x="6320991" y="-7"/>
            <a:ext cx="3630818" cy="5143498"/>
            <a:chOff x="6320991" y="-7"/>
            <a:chExt cx="3630818" cy="5143498"/>
          </a:xfrm>
        </p:grpSpPr>
        <p:sp>
          <p:nvSpPr>
            <p:cNvPr id="90" name="Google Shape;90;p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1" name="Google Shape;91;p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2" name="Google Shape;92;p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3" name="Google Shape;93;p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4" name="Google Shape;94;p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5" name="Google Shape;95;p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6" name="Google Shape;96;p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7" name="Google Shape;97;p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8" name="Google Shape;98;p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9" name="Google Shape;99;p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0" name="Google Shape;100;p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01" name="Google Shape;101;p6"/>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2" name="Google Shape;102;p6"/>
          <p:cNvSpPr txBox="1">
            <a:spLocks noGrp="1"/>
          </p:cNvSpPr>
          <p:nvPr>
            <p:ph type="body" idx="1"/>
          </p:nvPr>
        </p:nvSpPr>
        <p:spPr>
          <a:xfrm>
            <a:off x="779075"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3" name="Google Shape;103;p6"/>
          <p:cNvSpPr txBox="1">
            <a:spLocks noGrp="1"/>
          </p:cNvSpPr>
          <p:nvPr>
            <p:ph type="body" idx="2"/>
          </p:nvPr>
        </p:nvSpPr>
        <p:spPr>
          <a:xfrm>
            <a:off x="3981304"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 name="Google Shape;10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12"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jpg"/><Relationship Id="rId4" Type="http://schemas.openxmlformats.org/officeDocument/2006/relationships/image" Target="../media/image10.png"/><Relationship Id="rId9" Type="http://schemas.openxmlformats.org/officeDocument/2006/relationships/image" Target="../media/image15.jpg"/></Relationships>
</file>

<file path=ppt/slides/_rels/slide1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9.jpeg"/><Relationship Id="rId7"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ablmcc.edu.hk/~scy/CIT/network/Elearning_S2_3.htm" TargetMode="External"/><Relationship Id="rId7" Type="http://schemas.openxmlformats.org/officeDocument/2006/relationships/image" Target="../media/image2.png"/><Relationship Id="rId2" Type="http://schemas.openxmlformats.org/officeDocument/2006/relationships/hyperlink" Target="https://www.chinatimes.com/realtimenews/20201202001091-260402?chdtv" TargetMode="External"/><Relationship Id="rId1" Type="http://schemas.openxmlformats.org/officeDocument/2006/relationships/slideLayout" Target="../slideLayouts/slideLayout2.xml"/><Relationship Id="rId6" Type="http://schemas.openxmlformats.org/officeDocument/2006/relationships/hyperlink" Target="https://www.winsensor.com/dianjiezhi/MG812dghCO2cgq_770.html" TargetMode="External"/><Relationship Id="rId5" Type="http://schemas.openxmlformats.org/officeDocument/2006/relationships/hyperlink" Target="https://www.totolink.tw/products_view/EX1200T" TargetMode="External"/><Relationship Id="rId4" Type="http://schemas.openxmlformats.org/officeDocument/2006/relationships/hyperlink" Target="https://www.taiwansensor.com.tw/product/arduino-max30100-%E8%84%88%E6%90%8F%E8%A1%80%E6%B0%A7%E5%84%80-%E5%BF%83%E7%8E%87pulse-oximeter-heart-rate-%E6%84%9F%E6%B8%AC%E5%99%A8%E6%A8%A1%E7%B5%84/" TargetMode="Externa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2"/>
          <p:cNvSpPr txBox="1">
            <a:spLocks noGrp="1"/>
          </p:cNvSpPr>
          <p:nvPr>
            <p:ph type="ctrTitle"/>
          </p:nvPr>
        </p:nvSpPr>
        <p:spPr>
          <a:xfrm>
            <a:off x="-108520" y="1275606"/>
            <a:ext cx="4536504" cy="1159800"/>
          </a:xfrm>
          <a:prstGeom prst="rect">
            <a:avLst/>
          </a:prstGeom>
        </p:spPr>
        <p:txBody>
          <a:bodyPr spcFirstLastPara="1" wrap="square" lIns="0" tIns="0" rIns="0" bIns="0" anchor="b" anchorCtr="0">
            <a:noAutofit/>
          </a:bodyPr>
          <a:lstStyle/>
          <a:p>
            <a:pPr lvl="0" algn="ctr"/>
            <a:r>
              <a:rPr lang="zh-TW" altLang="en-US" sz="4000">
                <a:latin typeface="標楷體" pitchFamily="65" charset="-120"/>
                <a:ea typeface="標楷體" pitchFamily="65" charset="-120"/>
              </a:rPr>
              <a:t>智慧安全手環</a:t>
            </a:r>
            <a:br>
              <a:rPr lang="en-US" altLang="zh-TW" sz="4000" dirty="0">
                <a:latin typeface="標楷體" pitchFamily="65" charset="-120"/>
                <a:ea typeface="標楷體" pitchFamily="65" charset="-120"/>
              </a:rPr>
            </a:br>
            <a:r>
              <a:rPr lang="en-US" altLang="zh-TW" sz="4000" dirty="0">
                <a:latin typeface="標楷體" pitchFamily="65" charset="-120"/>
                <a:ea typeface="標楷體" pitchFamily="65" charset="-120"/>
              </a:rPr>
              <a:t>(</a:t>
            </a:r>
            <a:r>
              <a:rPr lang="zh-TW" altLang="en-US" sz="4000" dirty="0">
                <a:latin typeface="標楷體" pitchFamily="65" charset="-120"/>
                <a:ea typeface="標楷體" pitchFamily="65" charset="-120"/>
              </a:rPr>
              <a:t>下水道專用</a:t>
            </a:r>
            <a:r>
              <a:rPr lang="en-US" altLang="zh-TW" sz="4000" dirty="0">
                <a:latin typeface="標楷體" pitchFamily="65" charset="-120"/>
                <a:ea typeface="標楷體" pitchFamily="65" charset="-120"/>
              </a:rPr>
              <a:t>)</a:t>
            </a:r>
            <a:endParaRPr sz="4000" dirty="0">
              <a:latin typeface="標楷體" pitchFamily="65" charset="-120"/>
              <a:ea typeface="標楷體"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647582"/>
            <a:ext cx="4284443" cy="285978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文字方塊 2"/>
          <p:cNvSpPr txBox="1"/>
          <p:nvPr/>
        </p:nvSpPr>
        <p:spPr>
          <a:xfrm>
            <a:off x="1187624" y="3435846"/>
            <a:ext cx="2133918" cy="830997"/>
          </a:xfrm>
          <a:prstGeom prst="rect">
            <a:avLst/>
          </a:prstGeom>
          <a:noFill/>
        </p:spPr>
        <p:txBody>
          <a:bodyPr wrap="none" rtlCol="0">
            <a:spAutoFit/>
          </a:bodyPr>
          <a:lstStyle/>
          <a:p>
            <a:r>
              <a:rPr lang="en-US" altLang="zh-TW" sz="1600" b="1" dirty="0">
                <a:solidFill>
                  <a:schemeClr val="bg1"/>
                </a:solidFill>
                <a:latin typeface="標楷體" pitchFamily="65" charset="-120"/>
                <a:ea typeface="標楷體" pitchFamily="65" charset="-120"/>
              </a:rPr>
              <a:t>TEAM 1 </a:t>
            </a:r>
          </a:p>
          <a:p>
            <a:r>
              <a:rPr lang="zh-TW" altLang="en-US" sz="1600" b="1" dirty="0">
                <a:solidFill>
                  <a:schemeClr val="bg1"/>
                </a:solidFill>
                <a:latin typeface="標楷體" pitchFamily="65" charset="-120"/>
                <a:ea typeface="標楷體" pitchFamily="65" charset="-120"/>
              </a:rPr>
              <a:t>組長</a:t>
            </a:r>
            <a:r>
              <a:rPr lang="en-US" altLang="zh-TW" sz="1600" b="1" dirty="0">
                <a:solidFill>
                  <a:schemeClr val="bg1"/>
                </a:solidFill>
                <a:latin typeface="標楷體" pitchFamily="65" charset="-120"/>
                <a:ea typeface="標楷體" pitchFamily="65" charset="-120"/>
              </a:rPr>
              <a:t>:</a:t>
            </a:r>
            <a:r>
              <a:rPr lang="zh-TW" altLang="en-US" sz="1600" b="1" dirty="0">
                <a:solidFill>
                  <a:schemeClr val="bg1"/>
                </a:solidFill>
                <a:latin typeface="標楷體" pitchFamily="65" charset="-120"/>
                <a:ea typeface="標楷體" pitchFamily="65" charset="-120"/>
              </a:rPr>
              <a:t>王紫宇</a:t>
            </a:r>
            <a:endParaRPr lang="en-US" altLang="zh-TW" sz="1600" b="1" dirty="0">
              <a:solidFill>
                <a:schemeClr val="bg1"/>
              </a:solidFill>
              <a:latin typeface="標楷體" pitchFamily="65" charset="-120"/>
              <a:ea typeface="標楷體" pitchFamily="65" charset="-120"/>
            </a:endParaRPr>
          </a:p>
          <a:p>
            <a:r>
              <a:rPr lang="zh-TW" altLang="en-US" sz="1600" b="1" dirty="0">
                <a:solidFill>
                  <a:schemeClr val="bg1"/>
                </a:solidFill>
                <a:latin typeface="標楷體" pitchFamily="65" charset="-120"/>
                <a:ea typeface="標楷體" pitchFamily="65" charset="-120"/>
              </a:rPr>
              <a:t>組員</a:t>
            </a:r>
            <a:r>
              <a:rPr lang="en-US" altLang="zh-TW" sz="1600" b="1" dirty="0">
                <a:solidFill>
                  <a:schemeClr val="bg1"/>
                </a:solidFill>
                <a:latin typeface="標楷體" pitchFamily="65" charset="-120"/>
                <a:ea typeface="標楷體" pitchFamily="65" charset="-120"/>
              </a:rPr>
              <a:t>:</a:t>
            </a:r>
            <a:r>
              <a:rPr lang="zh-TW" altLang="en-US" sz="1600" b="1" dirty="0">
                <a:solidFill>
                  <a:schemeClr val="bg1"/>
                </a:solidFill>
                <a:latin typeface="標楷體" pitchFamily="65" charset="-120"/>
                <a:ea typeface="標楷體" pitchFamily="65" charset="-120"/>
              </a:rPr>
              <a:t>傅智傑、陳恩廣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E22400-C49A-43CD-B9A3-EDB074F63C5E}"/>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3.</a:t>
            </a:r>
            <a:r>
              <a:rPr lang="zh-TW" altLang="zh-TW" dirty="0">
                <a:latin typeface="標楷體" panose="03000509000000000000" pitchFamily="65" charset="-120"/>
                <a:ea typeface="標楷體" panose="03000509000000000000" pitchFamily="65" charset="-120"/>
              </a:rPr>
              <a:t>沼氣濃度監測器</a:t>
            </a:r>
            <a:endParaRPr lang="zh-TW" altLang="en-US" dirty="0">
              <a:latin typeface="標楷體" panose="03000509000000000000" pitchFamily="65" charset="-120"/>
              <a:ea typeface="標楷體" panose="03000509000000000000" pitchFamily="65" charset="-120"/>
            </a:endParaRPr>
          </a:p>
        </p:txBody>
      </p:sp>
      <p:sp>
        <p:nvSpPr>
          <p:cNvPr id="3" name="文字版面配置區 2">
            <a:extLst>
              <a:ext uri="{FF2B5EF4-FFF2-40B4-BE49-F238E27FC236}">
                <a16:creationId xmlns:a16="http://schemas.microsoft.com/office/drawing/2014/main" id="{D618F428-AD63-4B05-9DF1-50BEC997C1AC}"/>
              </a:ext>
            </a:extLst>
          </p:cNvPr>
          <p:cNvSpPr>
            <a:spLocks noGrp="1"/>
          </p:cNvSpPr>
          <p:nvPr>
            <p:ph type="body" idx="1"/>
          </p:nvPr>
        </p:nvSpPr>
        <p:spPr>
          <a:xfrm>
            <a:off x="472995" y="1503550"/>
            <a:ext cx="4073041" cy="3246301"/>
          </a:xfrm>
        </p:spPr>
        <p:txBody>
          <a:bodyPr/>
          <a:lstStyle/>
          <a:p>
            <a:pPr>
              <a:lnSpc>
                <a:spcPct val="150000"/>
              </a:lnSpc>
            </a:pPr>
            <a:r>
              <a:rPr lang="zh-TW" altLang="zh-TW" dirty="0">
                <a:latin typeface="標楷體" panose="03000509000000000000" pitchFamily="65" charset="-120"/>
                <a:ea typeface="標楷體" panose="03000509000000000000" pitchFamily="65" charset="-120"/>
              </a:rPr>
              <a:t>沼氣是由微生物在厭氧環境下分解有機物質產生的氣體，可以 有效地將有機物質轉為能被利用的再生能源，</a:t>
            </a:r>
            <a:r>
              <a:rPr lang="zh-TW" altLang="en-US" dirty="0">
                <a:latin typeface="標楷體" panose="03000509000000000000" pitchFamily="65" charset="-120"/>
                <a:ea typeface="標楷體" panose="03000509000000000000" pitchFamily="65" charset="-120"/>
              </a:rPr>
              <a:t>甲</a:t>
            </a:r>
            <a:r>
              <a:rPr lang="zh-TW" altLang="zh-TW" dirty="0">
                <a:latin typeface="標楷體" panose="03000509000000000000" pitchFamily="65" charset="-120"/>
                <a:ea typeface="標楷體" panose="03000509000000000000" pitchFamily="65" charset="-120"/>
              </a:rPr>
              <a:t>烷</a:t>
            </a:r>
            <a:r>
              <a:rPr lang="en-US" altLang="zh-TW" dirty="0">
                <a:latin typeface="標楷體" panose="03000509000000000000" pitchFamily="65" charset="-120"/>
                <a:ea typeface="標楷體" panose="03000509000000000000" pitchFamily="65" charset="-120"/>
              </a:rPr>
              <a:t>25-30%</a:t>
            </a:r>
            <a:r>
              <a:rPr lang="zh-TW" altLang="en-US" dirty="0">
                <a:latin typeface="標楷體" panose="03000509000000000000" pitchFamily="65" charset="-120"/>
                <a:ea typeface="標楷體" panose="03000509000000000000" pitchFamily="65" charset="-120"/>
              </a:rPr>
              <a:t>會使人麻醉，</a:t>
            </a:r>
            <a:r>
              <a:rPr lang="en-US" altLang="zh-TW" dirty="0">
                <a:latin typeface="標楷體" panose="03000509000000000000" pitchFamily="65" charset="-120"/>
                <a:ea typeface="標楷體" panose="03000509000000000000" pitchFamily="65" charset="-120"/>
              </a:rPr>
              <a:t>70%</a:t>
            </a:r>
            <a:r>
              <a:rPr lang="zh-TW" altLang="en-US" dirty="0">
                <a:latin typeface="標楷體" panose="03000509000000000000" pitchFamily="65" charset="-120"/>
                <a:ea typeface="標楷體" panose="03000509000000000000" pitchFamily="65" charset="-120"/>
              </a:rPr>
              <a:t>就會導致缺氧面窒息死亡。</a:t>
            </a:r>
            <a:endParaRPr lang="zh-TW" altLang="zh-TW" dirty="0">
              <a:latin typeface="標楷體" panose="03000509000000000000" pitchFamily="65" charset="-120"/>
              <a:ea typeface="標楷體" panose="03000509000000000000" pitchFamily="65" charset="-120"/>
            </a:endParaRPr>
          </a:p>
          <a:p>
            <a:endParaRPr lang="zh-TW" altLang="en-US" dirty="0"/>
          </a:p>
        </p:txBody>
      </p:sp>
      <p:sp>
        <p:nvSpPr>
          <p:cNvPr id="5" name="投影片編號版面配置區 4">
            <a:extLst>
              <a:ext uri="{FF2B5EF4-FFF2-40B4-BE49-F238E27FC236}">
                <a16:creationId xmlns:a16="http://schemas.microsoft.com/office/drawing/2014/main" id="{5510D132-3348-41F2-B11E-9CC434159F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7" name="圖片 6">
            <a:extLst>
              <a:ext uri="{FF2B5EF4-FFF2-40B4-BE49-F238E27FC236}">
                <a16:creationId xmlns:a16="http://schemas.microsoft.com/office/drawing/2014/main" id="{A9D1B8C1-A972-4145-856A-BE7AA110CC58}"/>
              </a:ext>
            </a:extLst>
          </p:cNvPr>
          <p:cNvPicPr>
            <a:picLocks noChangeAspect="1"/>
          </p:cNvPicPr>
          <p:nvPr/>
        </p:nvPicPr>
        <p:blipFill>
          <a:blip r:embed="rId2"/>
          <a:stretch>
            <a:fillRect/>
          </a:stretch>
        </p:blipFill>
        <p:spPr>
          <a:xfrm>
            <a:off x="127289" y="921364"/>
            <a:ext cx="268247" cy="225572"/>
          </a:xfrm>
          <a:prstGeom prst="rect">
            <a:avLst/>
          </a:prstGeom>
        </p:spPr>
      </p:pic>
      <p:pic>
        <p:nvPicPr>
          <p:cNvPr id="8" name="圖片 7" descr="https://www.taiwaniot.com.tw/wp-content/uploads/2017/04/818cFOnmZtL._SL1500_.jpg">
            <a:extLst>
              <a:ext uri="{FF2B5EF4-FFF2-40B4-BE49-F238E27FC236}">
                <a16:creationId xmlns:a16="http://schemas.microsoft.com/office/drawing/2014/main" id="{E8ABD5B1-DBE9-4526-8389-438554ADD9A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2116" y="612890"/>
            <a:ext cx="2598420" cy="2598420"/>
          </a:xfrm>
          <a:prstGeom prst="rect">
            <a:avLst/>
          </a:prstGeom>
          <a:noFill/>
          <a:ln>
            <a:noFill/>
          </a:ln>
        </p:spPr>
      </p:pic>
      <p:pic>
        <p:nvPicPr>
          <p:cNvPr id="6" name="圖片 5" descr="ECO Erneuerbare Energien GmbH - 沼气">
            <a:extLst>
              <a:ext uri="{FF2B5EF4-FFF2-40B4-BE49-F238E27FC236}">
                <a16:creationId xmlns:a16="http://schemas.microsoft.com/office/drawing/2014/main" id="{B19DB2DB-4295-4B73-A8A4-D193892F4EA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97996" y="2571750"/>
            <a:ext cx="2356938" cy="1908820"/>
          </a:xfrm>
          <a:prstGeom prst="rect">
            <a:avLst/>
          </a:prstGeom>
          <a:noFill/>
          <a:ln>
            <a:noFill/>
          </a:ln>
        </p:spPr>
      </p:pic>
    </p:spTree>
    <p:extLst>
      <p:ext uri="{BB962C8B-B14F-4D97-AF65-F5344CB8AC3E}">
        <p14:creationId xmlns:p14="http://schemas.microsoft.com/office/powerpoint/2010/main" val="361854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C5A1C2-9A74-47BA-B886-C54C39C26F9B}"/>
              </a:ext>
            </a:extLst>
          </p:cNvPr>
          <p:cNvSpPr>
            <a:spLocks noGrp="1"/>
          </p:cNvSpPr>
          <p:nvPr>
            <p:ph type="title"/>
          </p:nvPr>
        </p:nvSpPr>
        <p:spPr/>
        <p:txBody>
          <a:bodyPr/>
          <a:lstStyle/>
          <a:p>
            <a:r>
              <a:rPr lang="zh-TW" altLang="zh-TW" dirty="0"/>
              <a:t>視窗軟體監測</a:t>
            </a:r>
            <a:r>
              <a:rPr lang="en-US" altLang="zh-TW" dirty="0"/>
              <a:t>:</a:t>
            </a:r>
            <a:endParaRPr lang="zh-TW" altLang="en-US" dirty="0"/>
          </a:p>
        </p:txBody>
      </p:sp>
      <p:sp>
        <p:nvSpPr>
          <p:cNvPr id="3" name="文字版面配置區 2">
            <a:extLst>
              <a:ext uri="{FF2B5EF4-FFF2-40B4-BE49-F238E27FC236}">
                <a16:creationId xmlns:a16="http://schemas.microsoft.com/office/drawing/2014/main" id="{3E852683-B51A-4293-A563-53E830550257}"/>
              </a:ext>
            </a:extLst>
          </p:cNvPr>
          <p:cNvSpPr>
            <a:spLocks noGrp="1"/>
          </p:cNvSpPr>
          <p:nvPr>
            <p:ph type="body" idx="1"/>
          </p:nvPr>
        </p:nvSpPr>
        <p:spPr>
          <a:xfrm>
            <a:off x="779074" y="1503550"/>
            <a:ext cx="3648910" cy="3268500"/>
          </a:xfrm>
        </p:spPr>
        <p:txBody>
          <a:bodyPr/>
          <a:lstStyle/>
          <a:p>
            <a:pPr>
              <a:lnSpc>
                <a:spcPct val="200000"/>
              </a:lnSpc>
            </a:pPr>
            <a:r>
              <a:rPr lang="en-US" altLang="zh-TW" dirty="0">
                <a:latin typeface="標楷體" panose="03000509000000000000" pitchFamily="65" charset="-120"/>
                <a:ea typeface="標楷體" panose="03000509000000000000" pitchFamily="65" charset="-120"/>
              </a:rPr>
              <a:t>Python </a:t>
            </a:r>
            <a:r>
              <a:rPr lang="en-US" altLang="zh-TW" dirty="0" err="1">
                <a:latin typeface="標楷體" panose="03000509000000000000" pitchFamily="65" charset="-120"/>
                <a:ea typeface="標楷體" panose="03000509000000000000" pitchFamily="65" charset="-120"/>
              </a:rPr>
              <a:t>Tkinter</a:t>
            </a:r>
            <a:r>
              <a:rPr lang="en-US" altLang="zh-TW" dirty="0">
                <a:latin typeface="標楷體" panose="03000509000000000000" pitchFamily="65" charset="-120"/>
                <a:ea typeface="標楷體" panose="03000509000000000000" pitchFamily="65" charset="-120"/>
              </a:rPr>
              <a:t> </a:t>
            </a:r>
            <a:r>
              <a:rPr lang="zh-TW" altLang="zh-TW" dirty="0">
                <a:latin typeface="標楷體" panose="03000509000000000000" pitchFamily="65" charset="-120"/>
                <a:ea typeface="標楷體" panose="03000509000000000000" pitchFamily="65" charset="-120"/>
              </a:rPr>
              <a:t>模組，此模組是</a:t>
            </a:r>
            <a:r>
              <a:rPr lang="en-US" altLang="zh-TW" dirty="0">
                <a:latin typeface="標楷體" panose="03000509000000000000" pitchFamily="65" charset="-120"/>
                <a:ea typeface="標楷體" panose="03000509000000000000" pitchFamily="65" charset="-120"/>
              </a:rPr>
              <a:t>TK GUI</a:t>
            </a:r>
            <a:r>
              <a:rPr lang="zh-TW" altLang="zh-TW" dirty="0">
                <a:latin typeface="標楷體" panose="03000509000000000000" pitchFamily="65" charset="-120"/>
                <a:ea typeface="標楷體" panose="03000509000000000000" pitchFamily="65" charset="-120"/>
              </a:rPr>
              <a:t>整合到</a:t>
            </a:r>
            <a:r>
              <a:rPr lang="en-US" altLang="zh-TW" dirty="0">
                <a:latin typeface="標楷體" panose="03000509000000000000" pitchFamily="65" charset="-120"/>
                <a:ea typeface="標楷體" panose="03000509000000000000" pitchFamily="65" charset="-120"/>
              </a:rPr>
              <a:t>Python</a:t>
            </a:r>
            <a:r>
              <a:rPr lang="zh-TW" altLang="zh-TW" dirty="0">
                <a:latin typeface="標楷體" panose="03000509000000000000" pitchFamily="65" charset="-120"/>
                <a:ea typeface="標楷體" panose="03000509000000000000" pitchFamily="65" charset="-120"/>
              </a:rPr>
              <a:t>中的</a:t>
            </a:r>
            <a:r>
              <a:rPr lang="en-US" altLang="zh-TW" dirty="0">
                <a:latin typeface="標楷體" panose="03000509000000000000" pitchFamily="65" charset="-120"/>
                <a:ea typeface="標楷體" panose="03000509000000000000" pitchFamily="65" charset="-120"/>
              </a:rPr>
              <a:t>GUI</a:t>
            </a:r>
            <a:r>
              <a:rPr lang="zh-TW" altLang="zh-TW" dirty="0">
                <a:latin typeface="標楷體" panose="03000509000000000000" pitchFamily="65" charset="-120"/>
                <a:ea typeface="標楷體" panose="03000509000000000000" pitchFamily="65" charset="-120"/>
              </a:rPr>
              <a:t>開發套件</a:t>
            </a:r>
            <a:r>
              <a:rPr lang="zh-TW" altLang="en-US"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Tkinter</a:t>
            </a:r>
            <a:r>
              <a:rPr lang="zh-TW" altLang="zh-TW" dirty="0">
                <a:latin typeface="標楷體" panose="03000509000000000000" pitchFamily="65" charset="-120"/>
                <a:ea typeface="標楷體" panose="03000509000000000000" pitchFamily="65" charset="-120"/>
              </a:rPr>
              <a:t>自帶</a:t>
            </a:r>
            <a:r>
              <a:rPr lang="en-US" altLang="zh-TW" dirty="0">
                <a:latin typeface="標楷體" panose="03000509000000000000" pitchFamily="65" charset="-120"/>
                <a:ea typeface="標楷體" panose="03000509000000000000" pitchFamily="65" charset="-120"/>
              </a:rPr>
              <a:t>Python</a:t>
            </a:r>
            <a:r>
              <a:rPr lang="zh-TW" altLang="zh-TW" dirty="0">
                <a:latin typeface="標楷體" panose="03000509000000000000" pitchFamily="65" charset="-120"/>
                <a:ea typeface="標楷體" panose="03000509000000000000" pitchFamily="65" charset="-120"/>
              </a:rPr>
              <a:t>的</a:t>
            </a:r>
            <a:r>
              <a:rPr lang="en-US" altLang="zh-TW" dirty="0">
                <a:latin typeface="標楷體" panose="03000509000000000000" pitchFamily="65" charset="-120"/>
                <a:ea typeface="標楷體" panose="03000509000000000000" pitchFamily="65" charset="-120"/>
              </a:rPr>
              <a:t>GUI</a:t>
            </a:r>
            <a:r>
              <a:rPr lang="zh-TW" altLang="zh-TW" dirty="0">
                <a:latin typeface="標楷體" panose="03000509000000000000" pitchFamily="65" charset="-120"/>
                <a:ea typeface="標楷體" panose="03000509000000000000" pitchFamily="65" charset="-120"/>
              </a:rPr>
              <a:t>套件</a:t>
            </a:r>
            <a:r>
              <a:rPr lang="zh-TW" altLang="en-US"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功能簡單但效能可能更好。</a:t>
            </a:r>
            <a:endParaRPr lang="zh-TW" altLang="en-US" dirty="0">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12DCA37B-16AF-4442-956A-0BE8DBBD6B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圖片 5">
            <a:extLst>
              <a:ext uri="{FF2B5EF4-FFF2-40B4-BE49-F238E27FC236}">
                <a16:creationId xmlns:a16="http://schemas.microsoft.com/office/drawing/2014/main" id="{33B49A00-C5BE-4CE5-9E32-14E8F1515B71}"/>
              </a:ext>
            </a:extLst>
          </p:cNvPr>
          <p:cNvPicPr>
            <a:picLocks noChangeAspect="1"/>
          </p:cNvPicPr>
          <p:nvPr/>
        </p:nvPicPr>
        <p:blipFill>
          <a:blip r:embed="rId2"/>
          <a:stretch>
            <a:fillRect/>
          </a:stretch>
        </p:blipFill>
        <p:spPr>
          <a:xfrm>
            <a:off x="127289" y="921364"/>
            <a:ext cx="268247" cy="225572"/>
          </a:xfrm>
          <a:prstGeom prst="rect">
            <a:avLst/>
          </a:prstGeom>
        </p:spPr>
      </p:pic>
      <p:pic>
        <p:nvPicPr>
          <p:cNvPr id="9" name="圖片 8" descr="Python tkinter button 按鈕用法與範例| ShengYu Talk">
            <a:extLst>
              <a:ext uri="{FF2B5EF4-FFF2-40B4-BE49-F238E27FC236}">
                <a16:creationId xmlns:a16="http://schemas.microsoft.com/office/drawing/2014/main" id="{C83072D4-2307-4089-8BB7-0FA550D064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525543"/>
            <a:ext cx="3444240" cy="2583180"/>
          </a:xfrm>
          <a:prstGeom prst="rect">
            <a:avLst/>
          </a:prstGeom>
          <a:noFill/>
          <a:ln>
            <a:noFill/>
          </a:ln>
        </p:spPr>
      </p:pic>
    </p:spTree>
    <p:extLst>
      <p:ext uri="{BB962C8B-B14F-4D97-AF65-F5344CB8AC3E}">
        <p14:creationId xmlns:p14="http://schemas.microsoft.com/office/powerpoint/2010/main" val="10575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A7317C-5930-4FCB-865C-663B36BD1B91}"/>
              </a:ext>
            </a:extLst>
          </p:cNvPr>
          <p:cNvSpPr>
            <a:spLocks noGrp="1"/>
          </p:cNvSpPr>
          <p:nvPr>
            <p:ph type="title"/>
          </p:nvPr>
        </p:nvSpPr>
        <p:spPr/>
        <p:txBody>
          <a:bodyPr/>
          <a:lstStyle/>
          <a:p>
            <a:r>
              <a:rPr lang="zh-TW" altLang="zh-TW" dirty="0">
                <a:latin typeface="標楷體" panose="03000509000000000000" pitchFamily="65" charset="-120"/>
                <a:ea typeface="標楷體" panose="03000509000000000000" pitchFamily="65" charset="-120"/>
              </a:rPr>
              <a:t>文獻探討</a:t>
            </a:r>
            <a:endParaRPr lang="zh-TW" altLang="en-US" dirty="0"/>
          </a:p>
        </p:txBody>
      </p:sp>
      <p:sp>
        <p:nvSpPr>
          <p:cNvPr id="3" name="文字版面配置區 2">
            <a:extLst>
              <a:ext uri="{FF2B5EF4-FFF2-40B4-BE49-F238E27FC236}">
                <a16:creationId xmlns:a16="http://schemas.microsoft.com/office/drawing/2014/main" id="{5E86E70B-FFA1-4881-A172-B42C869B358F}"/>
              </a:ext>
            </a:extLst>
          </p:cNvPr>
          <p:cNvSpPr>
            <a:spLocks noGrp="1"/>
          </p:cNvSpPr>
          <p:nvPr>
            <p:ph type="body" idx="1"/>
          </p:nvPr>
        </p:nvSpPr>
        <p:spPr>
          <a:xfrm>
            <a:off x="779074" y="1503550"/>
            <a:ext cx="6313206" cy="3268500"/>
          </a:xfrm>
        </p:spPr>
        <p:txBody>
          <a:bodyPr/>
          <a:lstStyle/>
          <a:p>
            <a:r>
              <a:rPr lang="zh-TW" altLang="zh-TW" sz="2400" dirty="0">
                <a:latin typeface="標楷體" panose="03000509000000000000" pitchFamily="65" charset="-120"/>
                <a:ea typeface="標楷體" panose="03000509000000000000" pitchFamily="65" charset="-120"/>
              </a:rPr>
              <a:t>市面上有許多的智能手環例如小米手環，但卻只有心</a:t>
            </a:r>
            <a:r>
              <a:rPr lang="zh-TW" altLang="en-US" sz="2400" dirty="0">
                <a:latin typeface="標楷體" panose="03000509000000000000" pitchFamily="65" charset="-120"/>
                <a:ea typeface="標楷體" panose="03000509000000000000" pitchFamily="65" charset="-120"/>
              </a:rPr>
              <a:t>率和血氧</a:t>
            </a:r>
            <a:r>
              <a:rPr lang="zh-TW" altLang="zh-TW" sz="2400" dirty="0">
                <a:latin typeface="標楷體" panose="03000509000000000000" pitchFamily="65" charset="-120"/>
                <a:ea typeface="標楷體" panose="03000509000000000000" pitchFamily="65" charset="-120"/>
              </a:rPr>
              <a:t>檢測卻沒有沼氣偵測，我認為我們所開發的智慧安全手環不僅能夠保有市面上基本的血氧</a:t>
            </a:r>
            <a:r>
              <a:rPr lang="zh-TW" altLang="en-US" sz="2400" dirty="0">
                <a:latin typeface="標楷體" panose="03000509000000000000" pitchFamily="65" charset="-120"/>
                <a:ea typeface="標楷體" panose="03000509000000000000" pitchFamily="65" charset="-120"/>
              </a:rPr>
              <a:t>和心率</a:t>
            </a:r>
            <a:r>
              <a:rPr lang="zh-TW" altLang="zh-TW" sz="2400" dirty="0">
                <a:latin typeface="標楷體" panose="03000509000000000000" pitchFamily="65" charset="-120"/>
                <a:ea typeface="標楷體" panose="03000509000000000000" pitchFamily="65" charset="-120"/>
              </a:rPr>
              <a:t>偵測還多增加沼氣偵測值</a:t>
            </a:r>
            <a:r>
              <a:rPr lang="zh-TW" altLang="en-US" sz="2400" dirty="0">
                <a:latin typeface="標楷體" panose="03000509000000000000" pitchFamily="65" charset="-120"/>
                <a:ea typeface="標楷體" panose="03000509000000000000" pitchFamily="65" charset="-120"/>
              </a:rPr>
              <a:t>和方便監控者觀看的監控軟體</a:t>
            </a:r>
            <a:r>
              <a:rPr lang="zh-TW" altLang="zh-TW" sz="2400" dirty="0">
                <a:latin typeface="標楷體" panose="03000509000000000000" pitchFamily="65" charset="-120"/>
                <a:ea typeface="標楷體" panose="03000509000000000000" pitchFamily="65" charset="-120"/>
              </a:rPr>
              <a:t>，可提供下水道施工人員以及監測</a:t>
            </a:r>
            <a:r>
              <a:rPr lang="zh-TW" altLang="en-US" sz="2400" dirty="0">
                <a:latin typeface="標楷體" panose="03000509000000000000" pitchFamily="65" charset="-120"/>
                <a:ea typeface="標楷體" panose="03000509000000000000" pitchFamily="65" charset="-120"/>
              </a:rPr>
              <a:t>者</a:t>
            </a:r>
            <a:r>
              <a:rPr lang="zh-TW" altLang="zh-TW" sz="2400" dirty="0">
                <a:latin typeface="標楷體" panose="03000509000000000000" pitchFamily="65" charset="-120"/>
                <a:ea typeface="標楷體" panose="03000509000000000000" pitchFamily="65" charset="-120"/>
              </a:rPr>
              <a:t>雙方有效的安全檢測及警報。</a:t>
            </a:r>
          </a:p>
          <a:p>
            <a:pPr marL="139700" indent="0">
              <a:buNone/>
            </a:pPr>
            <a:endParaRPr lang="zh-TW" altLang="zh-TW" dirty="0"/>
          </a:p>
        </p:txBody>
      </p:sp>
      <p:sp>
        <p:nvSpPr>
          <p:cNvPr id="5" name="投影片編號版面配置區 4">
            <a:extLst>
              <a:ext uri="{FF2B5EF4-FFF2-40B4-BE49-F238E27FC236}">
                <a16:creationId xmlns:a16="http://schemas.microsoft.com/office/drawing/2014/main" id="{A1892EA4-CEE7-4527-BCDF-2E92C80E8F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6" name="Google Shape;209;p13">
            <a:extLst>
              <a:ext uri="{FF2B5EF4-FFF2-40B4-BE49-F238E27FC236}">
                <a16:creationId xmlns:a16="http://schemas.microsoft.com/office/drawing/2014/main" id="{0A5AEBB0-8A19-473E-B33F-65317FCA7E3F}"/>
              </a:ext>
            </a:extLst>
          </p:cNvPr>
          <p:cNvGrpSpPr/>
          <p:nvPr/>
        </p:nvGrpSpPr>
        <p:grpSpPr>
          <a:xfrm>
            <a:off x="132749" y="915045"/>
            <a:ext cx="269364" cy="224087"/>
            <a:chOff x="1926350" y="995225"/>
            <a:chExt cx="428650" cy="356600"/>
          </a:xfrm>
        </p:grpSpPr>
        <p:sp>
          <p:nvSpPr>
            <p:cNvPr id="7" name="Google Shape;210;p13">
              <a:extLst>
                <a:ext uri="{FF2B5EF4-FFF2-40B4-BE49-F238E27FC236}">
                  <a16:creationId xmlns:a16="http://schemas.microsoft.com/office/drawing/2014/main" id="{D673EEA5-ACBA-4983-ABA4-03176BB62989}"/>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 name="Google Shape;211;p13">
              <a:extLst>
                <a:ext uri="{FF2B5EF4-FFF2-40B4-BE49-F238E27FC236}">
                  <a16:creationId xmlns:a16="http://schemas.microsoft.com/office/drawing/2014/main" id="{1EA605AB-EDC7-49A2-A821-6FEA484DCAFE}"/>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 name="Google Shape;212;p13">
              <a:extLst>
                <a:ext uri="{FF2B5EF4-FFF2-40B4-BE49-F238E27FC236}">
                  <a16:creationId xmlns:a16="http://schemas.microsoft.com/office/drawing/2014/main" id="{A99689EA-78CE-4EF9-90D5-E3BECC8B2FC2}"/>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213;p13">
              <a:extLst>
                <a:ext uri="{FF2B5EF4-FFF2-40B4-BE49-F238E27FC236}">
                  <a16:creationId xmlns:a16="http://schemas.microsoft.com/office/drawing/2014/main" id="{4A8B7BBE-8324-4963-88DB-847163A89918}"/>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34294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9396B2-BC9C-4E69-A16F-63794F8CA9C6}"/>
              </a:ext>
            </a:extLst>
          </p:cNvPr>
          <p:cNvSpPr>
            <a:spLocks noGrp="1"/>
          </p:cNvSpPr>
          <p:nvPr>
            <p:ph type="ctrTitle"/>
          </p:nvPr>
        </p:nvSpPr>
        <p:spPr>
          <a:xfrm>
            <a:off x="2094450" y="2173788"/>
            <a:ext cx="4955100" cy="795924"/>
          </a:xfrm>
        </p:spPr>
        <p:txBody>
          <a:bodyPr/>
          <a:lstStyle/>
          <a:p>
            <a:pPr algn="ctr"/>
            <a:r>
              <a:rPr lang="zh-TW" altLang="en-US" dirty="0"/>
              <a:t>研究方法及步驟</a:t>
            </a:r>
          </a:p>
        </p:txBody>
      </p:sp>
    </p:spTree>
    <p:extLst>
      <p:ext uri="{BB962C8B-B14F-4D97-AF65-F5344CB8AC3E}">
        <p14:creationId xmlns:p14="http://schemas.microsoft.com/office/powerpoint/2010/main" val="411092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4DE30E1-83A0-463D-B239-6B4B175AD87D}"/>
              </a:ext>
            </a:extLst>
          </p:cNvPr>
          <p:cNvSpPr>
            <a:spLocks noGrp="1"/>
          </p:cNvSpPr>
          <p:nvPr>
            <p:ph type="sldNum" idx="12"/>
          </p:nvPr>
        </p:nvSpPr>
        <p:spPr>
          <a:xfrm>
            <a:off x="8480584" y="4749851"/>
            <a:ext cx="548700" cy="393600"/>
          </a:xfrm>
        </p:spPr>
        <p:txBody>
          <a:bodyPr/>
          <a:lstStyle/>
          <a:p>
            <a:pPr marL="0" lvl="0" indent="0" algn="r" rtl="0">
              <a:spcBef>
                <a:spcPts val="0"/>
              </a:spcBef>
              <a:spcAft>
                <a:spcPts val="0"/>
              </a:spcAft>
              <a:buNone/>
            </a:pPr>
            <a:fld id="{00000000-1234-1234-1234-123412341234}" type="slidenum">
              <a:rPr lang="en" smtClean="0"/>
              <a:t>14</a:t>
            </a:fld>
            <a:endParaRPr lang="en" dirty="0"/>
          </a:p>
        </p:txBody>
      </p:sp>
      <p:pic>
        <p:nvPicPr>
          <p:cNvPr id="102" name="圖片 101">
            <a:extLst>
              <a:ext uri="{FF2B5EF4-FFF2-40B4-BE49-F238E27FC236}">
                <a16:creationId xmlns:a16="http://schemas.microsoft.com/office/drawing/2014/main" id="{30AB48BC-7C12-46EF-B5C2-3C25B8461351}"/>
              </a:ext>
            </a:extLst>
          </p:cNvPr>
          <p:cNvPicPr>
            <a:picLocks noChangeAspect="1"/>
          </p:cNvPicPr>
          <p:nvPr/>
        </p:nvPicPr>
        <p:blipFill>
          <a:blip r:embed="rId2"/>
          <a:stretch>
            <a:fillRect/>
          </a:stretch>
        </p:blipFill>
        <p:spPr>
          <a:xfrm>
            <a:off x="4170663" y="3424013"/>
            <a:ext cx="1335610" cy="1335610"/>
          </a:xfrm>
          <a:prstGeom prst="rect">
            <a:avLst/>
          </a:prstGeom>
        </p:spPr>
      </p:pic>
      <p:sp>
        <p:nvSpPr>
          <p:cNvPr id="103" name="標題 1">
            <a:extLst>
              <a:ext uri="{FF2B5EF4-FFF2-40B4-BE49-F238E27FC236}">
                <a16:creationId xmlns:a16="http://schemas.microsoft.com/office/drawing/2014/main" id="{10FCCEEE-DA9B-48FC-A62A-1B808836ECBC}"/>
              </a:ext>
            </a:extLst>
          </p:cNvPr>
          <p:cNvSpPr txBox="1">
            <a:spLocks/>
          </p:cNvSpPr>
          <p:nvPr/>
        </p:nvSpPr>
        <p:spPr>
          <a:xfrm>
            <a:off x="2498072" y="365755"/>
            <a:ext cx="3841745" cy="26915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0" lang="zh-TW" altLang="en-US" sz="3200" b="1" i="0" u="none" strike="noStrike" kern="0" cap="none" spc="0" normalizeH="0" baseline="0" noProof="0" dirty="0">
                <a:ln>
                  <a:noFill/>
                </a:ln>
                <a:solidFill>
                  <a:srgbClr val="725DCF"/>
                </a:solidFill>
                <a:effectLst/>
                <a:uLnTx/>
                <a:uFillTx/>
                <a:latin typeface="標楷體" panose="03000509000000000000" pitchFamily="65" charset="-120"/>
                <a:ea typeface="標楷體" panose="03000509000000000000" pitchFamily="65" charset="-120"/>
                <a:cs typeface="Catamaran"/>
                <a:sym typeface="Catamaran"/>
              </a:rPr>
              <a:t>系統架構圖</a:t>
            </a:r>
            <a:endParaRPr lang="zh-TW" altLang="en-US" sz="3200" b="1" dirty="0">
              <a:latin typeface="標楷體" panose="03000509000000000000" pitchFamily="65" charset="-120"/>
              <a:ea typeface="標楷體" panose="03000509000000000000" pitchFamily="65" charset="-120"/>
            </a:endParaRPr>
          </a:p>
        </p:txBody>
      </p:sp>
      <p:pic>
        <p:nvPicPr>
          <p:cNvPr id="104" name="圖片 103">
            <a:extLst>
              <a:ext uri="{FF2B5EF4-FFF2-40B4-BE49-F238E27FC236}">
                <a16:creationId xmlns:a16="http://schemas.microsoft.com/office/drawing/2014/main" id="{FD45BFC7-55F4-4E7A-A015-6DC3CDA356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7737" y="1537749"/>
            <a:ext cx="1123965" cy="1123965"/>
          </a:xfrm>
          <a:prstGeom prst="rect">
            <a:avLst/>
          </a:prstGeom>
          <a:noFill/>
          <a:ln>
            <a:noFill/>
          </a:ln>
        </p:spPr>
      </p:pic>
      <p:sp>
        <p:nvSpPr>
          <p:cNvPr id="105" name="文字方塊 2">
            <a:extLst>
              <a:ext uri="{FF2B5EF4-FFF2-40B4-BE49-F238E27FC236}">
                <a16:creationId xmlns:a16="http://schemas.microsoft.com/office/drawing/2014/main" id="{2025066C-F3F2-4788-993A-203636825663}"/>
              </a:ext>
            </a:extLst>
          </p:cNvPr>
          <p:cNvSpPr txBox="1">
            <a:spLocks noChangeArrowheads="1"/>
          </p:cNvSpPr>
          <p:nvPr/>
        </p:nvSpPr>
        <p:spPr bwMode="auto">
          <a:xfrm>
            <a:off x="2959814" y="1861750"/>
            <a:ext cx="291774" cy="360708"/>
          </a:xfrm>
          <a:prstGeom prst="rect">
            <a:avLst/>
          </a:prstGeom>
          <a:solidFill>
            <a:srgbClr val="FFFFFF"/>
          </a:solidFill>
          <a:ln w="9525">
            <a:solidFill>
              <a:srgbClr val="000000"/>
            </a:solidFill>
            <a:miter lim="800000"/>
            <a:headEnd/>
            <a:tailEnd/>
          </a:ln>
        </p:spPr>
        <p:txBody>
          <a:bodyPr rot="0" vert="horz" wrap="square" lIns="68580" tIns="34290" rIns="68580" bIns="34290" anchor="t" anchorCtr="0">
            <a:noAutofit/>
          </a:bodyPr>
          <a:lstStyle/>
          <a:p>
            <a:r>
              <a:rPr lang="zh-TW" altLang="en-US" sz="1200" kern="100" dirty="0">
                <a:latin typeface="標楷體" panose="03000509000000000000" pitchFamily="65" charset="-120"/>
                <a:ea typeface="標楷體" panose="03000509000000000000" pitchFamily="65" charset="-120"/>
                <a:cs typeface="Times New Roman" panose="02020603050405020304" pitchFamily="18" charset="0"/>
              </a:rPr>
              <a:t>主機</a:t>
            </a:r>
          </a:p>
        </p:txBody>
      </p:sp>
      <p:cxnSp>
        <p:nvCxnSpPr>
          <p:cNvPr id="106" name="直線單箭頭接點 105">
            <a:extLst>
              <a:ext uri="{FF2B5EF4-FFF2-40B4-BE49-F238E27FC236}">
                <a16:creationId xmlns:a16="http://schemas.microsoft.com/office/drawing/2014/main" id="{4D001215-6B07-4769-9D7D-23B09B398F23}"/>
              </a:ext>
            </a:extLst>
          </p:cNvPr>
          <p:cNvCxnSpPr>
            <a:cxnSpLocks/>
          </p:cNvCxnSpPr>
          <p:nvPr/>
        </p:nvCxnSpPr>
        <p:spPr>
          <a:xfrm>
            <a:off x="3608984" y="2480570"/>
            <a:ext cx="877894" cy="100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a:extLst>
              <a:ext uri="{FF2B5EF4-FFF2-40B4-BE49-F238E27FC236}">
                <a16:creationId xmlns:a16="http://schemas.microsoft.com/office/drawing/2014/main" id="{8CD91172-F519-41D5-9F27-53D7B2622D69}"/>
              </a:ext>
            </a:extLst>
          </p:cNvPr>
          <p:cNvCxnSpPr>
            <a:cxnSpLocks/>
          </p:cNvCxnSpPr>
          <p:nvPr/>
        </p:nvCxnSpPr>
        <p:spPr>
          <a:xfrm flipV="1">
            <a:off x="5205784" y="2408989"/>
            <a:ext cx="1443351" cy="87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12244A4F-F93E-4A21-8A09-2EBB89B69B4E}"/>
              </a:ext>
            </a:extLst>
          </p:cNvPr>
          <p:cNvSpPr txBox="1"/>
          <p:nvPr/>
        </p:nvSpPr>
        <p:spPr>
          <a:xfrm rot="2983958">
            <a:off x="3580134" y="2802260"/>
            <a:ext cx="1416423"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訊號到強波器</a:t>
            </a:r>
          </a:p>
        </p:txBody>
      </p:sp>
      <p:sp>
        <p:nvSpPr>
          <p:cNvPr id="109" name="文字方塊 108">
            <a:extLst>
              <a:ext uri="{FF2B5EF4-FFF2-40B4-BE49-F238E27FC236}">
                <a16:creationId xmlns:a16="http://schemas.microsoft.com/office/drawing/2014/main" id="{57E87128-A5FA-4602-8073-8E40E0F86CEC}"/>
              </a:ext>
            </a:extLst>
          </p:cNvPr>
          <p:cNvSpPr txBox="1"/>
          <p:nvPr/>
        </p:nvSpPr>
        <p:spPr>
          <a:xfrm rot="19626734">
            <a:off x="4834699" y="2676555"/>
            <a:ext cx="1513593"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資料訊號回傳</a:t>
            </a:r>
          </a:p>
        </p:txBody>
      </p:sp>
      <p:sp>
        <p:nvSpPr>
          <p:cNvPr id="110" name="文字方塊 109">
            <a:extLst>
              <a:ext uri="{FF2B5EF4-FFF2-40B4-BE49-F238E27FC236}">
                <a16:creationId xmlns:a16="http://schemas.microsoft.com/office/drawing/2014/main" id="{33A5807B-451B-4BF8-9DAC-C0F1FD55E6C7}"/>
              </a:ext>
            </a:extLst>
          </p:cNvPr>
          <p:cNvSpPr txBox="1"/>
          <p:nvPr/>
        </p:nvSpPr>
        <p:spPr>
          <a:xfrm>
            <a:off x="3448505" y="1540115"/>
            <a:ext cx="3284899" cy="338554"/>
          </a:xfrm>
          <a:prstGeom prst="rect">
            <a:avLst/>
          </a:prstGeom>
          <a:noFill/>
        </p:spPr>
        <p:txBody>
          <a:bodyPr wrap="square" rtlCol="0">
            <a:spAutoFit/>
          </a:bodyPr>
          <a:lstStyle/>
          <a:p>
            <a:r>
              <a:rPr lang="zh-TW" altLang="en-US" sz="1600" u="sng" dirty="0">
                <a:solidFill>
                  <a:srgbClr val="FF0000"/>
                </a:solidFill>
                <a:latin typeface="標楷體" panose="03000509000000000000" pitchFamily="65" charset="-120"/>
                <a:ea typeface="標楷體" panose="03000509000000000000" pitchFamily="65" charset="-120"/>
              </a:rPr>
              <a:t>主機</a:t>
            </a:r>
            <a:r>
              <a:rPr lang="zh-TW" altLang="en-US" sz="1600" dirty="0">
                <a:solidFill>
                  <a:schemeClr val="tx1"/>
                </a:solidFill>
                <a:latin typeface="標楷體" panose="03000509000000000000" pitchFamily="65" charset="-120"/>
                <a:ea typeface="標楷體" panose="03000509000000000000" pitchFamily="65" charset="-120"/>
              </a:rPr>
              <a:t>傳輸</a:t>
            </a:r>
            <a:r>
              <a:rPr lang="zh-TW" altLang="en-US" sz="1600" dirty="0">
                <a:latin typeface="標楷體" panose="03000509000000000000" pitchFamily="65" charset="-120"/>
                <a:ea typeface="標楷體" panose="03000509000000000000" pitchFamily="65" charset="-120"/>
              </a:rPr>
              <a:t>心率、沼氣 、血氧數值</a:t>
            </a:r>
          </a:p>
        </p:txBody>
      </p:sp>
      <p:cxnSp>
        <p:nvCxnSpPr>
          <p:cNvPr id="111" name="直線單箭頭接點 110">
            <a:extLst>
              <a:ext uri="{FF2B5EF4-FFF2-40B4-BE49-F238E27FC236}">
                <a16:creationId xmlns:a16="http://schemas.microsoft.com/office/drawing/2014/main" id="{D8F50CE1-CCFC-4E39-BD50-DBE409F31F36}"/>
              </a:ext>
            </a:extLst>
          </p:cNvPr>
          <p:cNvCxnSpPr>
            <a:cxnSpLocks/>
          </p:cNvCxnSpPr>
          <p:nvPr/>
        </p:nvCxnSpPr>
        <p:spPr>
          <a:xfrm flipH="1">
            <a:off x="5276428" y="2577833"/>
            <a:ext cx="1480945" cy="919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5E9647A1-73A8-4E78-A3D4-6C2938867BA7}"/>
              </a:ext>
            </a:extLst>
          </p:cNvPr>
          <p:cNvCxnSpPr>
            <a:cxnSpLocks/>
          </p:cNvCxnSpPr>
          <p:nvPr/>
        </p:nvCxnSpPr>
        <p:spPr>
          <a:xfrm flipH="1" flipV="1">
            <a:off x="3494697" y="2644164"/>
            <a:ext cx="728441" cy="849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文字方塊 112">
            <a:extLst>
              <a:ext uri="{FF2B5EF4-FFF2-40B4-BE49-F238E27FC236}">
                <a16:creationId xmlns:a16="http://schemas.microsoft.com/office/drawing/2014/main" id="{B67EBC94-8901-4D16-AFAE-7B10616D56D4}"/>
              </a:ext>
            </a:extLst>
          </p:cNvPr>
          <p:cNvSpPr txBox="1"/>
          <p:nvPr/>
        </p:nvSpPr>
        <p:spPr>
          <a:xfrm rot="19540800">
            <a:off x="5267216" y="3047723"/>
            <a:ext cx="1851835"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警示訊息到強波器</a:t>
            </a:r>
          </a:p>
        </p:txBody>
      </p:sp>
      <p:sp>
        <p:nvSpPr>
          <p:cNvPr id="114" name="文字方塊 113">
            <a:extLst>
              <a:ext uri="{FF2B5EF4-FFF2-40B4-BE49-F238E27FC236}">
                <a16:creationId xmlns:a16="http://schemas.microsoft.com/office/drawing/2014/main" id="{AB6B3376-322C-47FB-9D02-5133CE640201}"/>
              </a:ext>
            </a:extLst>
          </p:cNvPr>
          <p:cNvSpPr txBox="1"/>
          <p:nvPr/>
        </p:nvSpPr>
        <p:spPr>
          <a:xfrm rot="2888690">
            <a:off x="3149294" y="3063265"/>
            <a:ext cx="1222439"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傳警告訊息</a:t>
            </a:r>
          </a:p>
        </p:txBody>
      </p:sp>
      <p:pic>
        <p:nvPicPr>
          <p:cNvPr id="115" name="圖片 114">
            <a:extLst>
              <a:ext uri="{FF2B5EF4-FFF2-40B4-BE49-F238E27FC236}">
                <a16:creationId xmlns:a16="http://schemas.microsoft.com/office/drawing/2014/main" id="{D420A6D1-3022-4B8A-9BCA-DBAD12AF0F73}"/>
              </a:ext>
            </a:extLst>
          </p:cNvPr>
          <p:cNvPicPr>
            <a:picLocks noChangeAspect="1"/>
          </p:cNvPicPr>
          <p:nvPr/>
        </p:nvPicPr>
        <p:blipFill>
          <a:blip r:embed="rId4"/>
          <a:stretch>
            <a:fillRect/>
          </a:stretch>
        </p:blipFill>
        <p:spPr>
          <a:xfrm rot="18836678">
            <a:off x="391492" y="3749390"/>
            <a:ext cx="618454" cy="503077"/>
          </a:xfrm>
          <a:prstGeom prst="rect">
            <a:avLst/>
          </a:prstGeom>
        </p:spPr>
      </p:pic>
      <p:sp>
        <p:nvSpPr>
          <p:cNvPr id="116" name="文字方塊 115">
            <a:extLst>
              <a:ext uri="{FF2B5EF4-FFF2-40B4-BE49-F238E27FC236}">
                <a16:creationId xmlns:a16="http://schemas.microsoft.com/office/drawing/2014/main" id="{5868AC92-42E4-413E-A921-C3A564F24BE0}"/>
              </a:ext>
            </a:extLst>
          </p:cNvPr>
          <p:cNvSpPr txBox="1"/>
          <p:nvPr/>
        </p:nvSpPr>
        <p:spPr>
          <a:xfrm>
            <a:off x="1325200" y="3848279"/>
            <a:ext cx="3043389"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收到警告訊息錶內</a:t>
            </a:r>
            <a:r>
              <a:rPr lang="zh-TW" altLang="en-US" sz="1600" u="sng" dirty="0">
                <a:solidFill>
                  <a:srgbClr val="FF0000"/>
                </a:solidFill>
                <a:latin typeface="標楷體" panose="03000509000000000000" pitchFamily="65" charset="-120"/>
                <a:ea typeface="標楷體" panose="03000509000000000000" pitchFamily="65" charset="-120"/>
              </a:rPr>
              <a:t>主機</a:t>
            </a:r>
            <a:r>
              <a:rPr lang="zh-TW" altLang="en-US" sz="1600" dirty="0">
                <a:latin typeface="標楷體" panose="03000509000000000000" pitchFamily="65" charset="-120"/>
                <a:ea typeface="標楷體" panose="03000509000000000000" pitchFamily="65" charset="-120"/>
              </a:rPr>
              <a:t>馬達震動</a:t>
            </a:r>
          </a:p>
        </p:txBody>
      </p:sp>
      <p:cxnSp>
        <p:nvCxnSpPr>
          <p:cNvPr id="117" name="直線單箭頭接點 116">
            <a:extLst>
              <a:ext uri="{FF2B5EF4-FFF2-40B4-BE49-F238E27FC236}">
                <a16:creationId xmlns:a16="http://schemas.microsoft.com/office/drawing/2014/main" id="{236A3766-9B20-473D-B660-63964E6A71AE}"/>
              </a:ext>
            </a:extLst>
          </p:cNvPr>
          <p:cNvCxnSpPr>
            <a:cxnSpLocks/>
          </p:cNvCxnSpPr>
          <p:nvPr/>
        </p:nvCxnSpPr>
        <p:spPr>
          <a:xfrm flipH="1">
            <a:off x="1096422" y="3993876"/>
            <a:ext cx="294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8" name="圖片 117" descr="微型喇叭- 音賜股份有限公司">
            <a:extLst>
              <a:ext uri="{FF2B5EF4-FFF2-40B4-BE49-F238E27FC236}">
                <a16:creationId xmlns:a16="http://schemas.microsoft.com/office/drawing/2014/main" id="{24A70546-AAC4-41CE-86B6-F2F7BDFB5E3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5754" y="1222561"/>
            <a:ext cx="709724" cy="672252"/>
          </a:xfrm>
          <a:prstGeom prst="rect">
            <a:avLst/>
          </a:prstGeom>
          <a:noFill/>
          <a:ln>
            <a:noFill/>
          </a:ln>
        </p:spPr>
      </p:pic>
      <p:cxnSp>
        <p:nvCxnSpPr>
          <p:cNvPr id="119" name="直線單箭頭接點 118">
            <a:extLst>
              <a:ext uri="{FF2B5EF4-FFF2-40B4-BE49-F238E27FC236}">
                <a16:creationId xmlns:a16="http://schemas.microsoft.com/office/drawing/2014/main" id="{217E08C7-8672-431F-AC3D-A943F9D89AF1}"/>
              </a:ext>
            </a:extLst>
          </p:cNvPr>
          <p:cNvCxnSpPr>
            <a:cxnSpLocks/>
          </p:cNvCxnSpPr>
          <p:nvPr/>
        </p:nvCxnSpPr>
        <p:spPr>
          <a:xfrm flipH="1">
            <a:off x="1096422" y="1601785"/>
            <a:ext cx="3018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a:extLst>
              <a:ext uri="{FF2B5EF4-FFF2-40B4-BE49-F238E27FC236}">
                <a16:creationId xmlns:a16="http://schemas.microsoft.com/office/drawing/2014/main" id="{6B12A4B3-2865-46FB-ACFE-1CEE9B6279CF}"/>
              </a:ext>
            </a:extLst>
          </p:cNvPr>
          <p:cNvSpPr txBox="1"/>
          <p:nvPr/>
        </p:nvSpPr>
        <p:spPr>
          <a:xfrm>
            <a:off x="1390558" y="1347331"/>
            <a:ext cx="1737135" cy="830997"/>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收到警告訊息</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錶內</a:t>
            </a:r>
            <a:r>
              <a:rPr lang="zh-TW" altLang="en-US" sz="1600" u="sng" dirty="0">
                <a:solidFill>
                  <a:srgbClr val="FF0000"/>
                </a:solidFill>
                <a:latin typeface="標楷體" panose="03000509000000000000" pitchFamily="65" charset="-120"/>
                <a:ea typeface="標楷體" panose="03000509000000000000" pitchFamily="65" charset="-120"/>
              </a:rPr>
              <a:t>主機</a:t>
            </a:r>
            <a:r>
              <a:rPr lang="zh-TW" altLang="en-US" sz="1600" dirty="0">
                <a:latin typeface="標楷體" panose="03000509000000000000" pitchFamily="65" charset="-120"/>
                <a:ea typeface="標楷體" panose="03000509000000000000" pitchFamily="65" charset="-120"/>
              </a:rPr>
              <a:t>蜂鳴器響</a:t>
            </a:r>
          </a:p>
        </p:txBody>
      </p:sp>
      <p:sp>
        <p:nvSpPr>
          <p:cNvPr id="121" name="圓角矩形 3">
            <a:extLst>
              <a:ext uri="{FF2B5EF4-FFF2-40B4-BE49-F238E27FC236}">
                <a16:creationId xmlns:a16="http://schemas.microsoft.com/office/drawing/2014/main" id="{751E6636-590A-4293-BA01-B317E8DEC6EF}"/>
              </a:ext>
            </a:extLst>
          </p:cNvPr>
          <p:cNvSpPr/>
          <p:nvPr/>
        </p:nvSpPr>
        <p:spPr>
          <a:xfrm>
            <a:off x="2725011" y="959823"/>
            <a:ext cx="845354" cy="371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a:latin typeface="標楷體" panose="03000509000000000000" pitchFamily="65" charset="-120"/>
              <a:ea typeface="標楷體" panose="03000509000000000000" pitchFamily="65" charset="-120"/>
            </a:endParaRPr>
          </a:p>
        </p:txBody>
      </p:sp>
      <p:sp>
        <p:nvSpPr>
          <p:cNvPr id="122" name="文字方塊 121">
            <a:extLst>
              <a:ext uri="{FF2B5EF4-FFF2-40B4-BE49-F238E27FC236}">
                <a16:creationId xmlns:a16="http://schemas.microsoft.com/office/drawing/2014/main" id="{C21FC1C1-EB76-444F-87B6-F9BBBA0815C9}"/>
              </a:ext>
            </a:extLst>
          </p:cNvPr>
          <p:cNvSpPr txBox="1"/>
          <p:nvPr/>
        </p:nvSpPr>
        <p:spPr>
          <a:xfrm>
            <a:off x="2864832" y="1002371"/>
            <a:ext cx="845354" cy="307777"/>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施工者</a:t>
            </a:r>
          </a:p>
        </p:txBody>
      </p:sp>
      <p:sp>
        <p:nvSpPr>
          <p:cNvPr id="123" name="圓角矩形 10">
            <a:extLst>
              <a:ext uri="{FF2B5EF4-FFF2-40B4-BE49-F238E27FC236}">
                <a16:creationId xmlns:a16="http://schemas.microsoft.com/office/drawing/2014/main" id="{79427386-2032-4B82-840C-93D2F0F9B37C}"/>
              </a:ext>
            </a:extLst>
          </p:cNvPr>
          <p:cNvSpPr/>
          <p:nvPr/>
        </p:nvSpPr>
        <p:spPr>
          <a:xfrm>
            <a:off x="7612654" y="3538883"/>
            <a:ext cx="913671" cy="3537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監督者</a:t>
            </a:r>
          </a:p>
        </p:txBody>
      </p:sp>
      <p:pic>
        <p:nvPicPr>
          <p:cNvPr id="124" name="圖片 123">
            <a:extLst>
              <a:ext uri="{FF2B5EF4-FFF2-40B4-BE49-F238E27FC236}">
                <a16:creationId xmlns:a16="http://schemas.microsoft.com/office/drawing/2014/main" id="{C9ABE37C-A65F-4DA9-AB16-0F191ADE15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4851" y="2223178"/>
            <a:ext cx="1672526" cy="1069663"/>
          </a:xfrm>
          <a:prstGeom prst="rect">
            <a:avLst/>
          </a:prstGeom>
        </p:spPr>
      </p:pic>
      <p:pic>
        <p:nvPicPr>
          <p:cNvPr id="125" name="Picture 2">
            <a:extLst>
              <a:ext uri="{FF2B5EF4-FFF2-40B4-BE49-F238E27FC236}">
                <a16:creationId xmlns:a16="http://schemas.microsoft.com/office/drawing/2014/main" id="{83908C76-74AD-4FE6-8420-B2869292B4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922" y="2171989"/>
            <a:ext cx="791407" cy="684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6" name="直線單箭頭接點 125">
            <a:extLst>
              <a:ext uri="{FF2B5EF4-FFF2-40B4-BE49-F238E27FC236}">
                <a16:creationId xmlns:a16="http://schemas.microsoft.com/office/drawing/2014/main" id="{77D03A48-B007-41EB-A652-278E5B2E1CB1}"/>
              </a:ext>
            </a:extLst>
          </p:cNvPr>
          <p:cNvCxnSpPr>
            <a:cxnSpLocks/>
          </p:cNvCxnSpPr>
          <p:nvPr/>
        </p:nvCxnSpPr>
        <p:spPr>
          <a:xfrm>
            <a:off x="1192685" y="2459982"/>
            <a:ext cx="208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7" name="Picture 3">
            <a:extLst>
              <a:ext uri="{FF2B5EF4-FFF2-40B4-BE49-F238E27FC236}">
                <a16:creationId xmlns:a16="http://schemas.microsoft.com/office/drawing/2014/main" id="{EFED7900-807E-4DD3-A1AA-955376B0D49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6370" t="11876" r="16667" b="17733"/>
          <a:stretch/>
        </p:blipFill>
        <p:spPr bwMode="auto">
          <a:xfrm>
            <a:off x="358244" y="3059201"/>
            <a:ext cx="656562" cy="47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8" name="直線單箭頭接點 127">
            <a:extLst>
              <a:ext uri="{FF2B5EF4-FFF2-40B4-BE49-F238E27FC236}">
                <a16:creationId xmlns:a16="http://schemas.microsoft.com/office/drawing/2014/main" id="{4EFA401F-282E-4D17-B9F2-02C990CF3AB8}"/>
              </a:ext>
            </a:extLst>
          </p:cNvPr>
          <p:cNvCxnSpPr>
            <a:cxnSpLocks/>
          </p:cNvCxnSpPr>
          <p:nvPr/>
        </p:nvCxnSpPr>
        <p:spPr>
          <a:xfrm>
            <a:off x="1166399" y="3292841"/>
            <a:ext cx="317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文字方塊 128">
            <a:extLst>
              <a:ext uri="{FF2B5EF4-FFF2-40B4-BE49-F238E27FC236}">
                <a16:creationId xmlns:a16="http://schemas.microsoft.com/office/drawing/2014/main" id="{6E688A4E-A835-4C52-861B-98EC647DA058}"/>
              </a:ext>
            </a:extLst>
          </p:cNvPr>
          <p:cNvSpPr txBox="1"/>
          <p:nvPr/>
        </p:nvSpPr>
        <p:spPr>
          <a:xfrm>
            <a:off x="1348492" y="2339288"/>
            <a:ext cx="1634776"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偵測心率及血氧</a:t>
            </a:r>
          </a:p>
        </p:txBody>
      </p:sp>
      <p:sp>
        <p:nvSpPr>
          <p:cNvPr id="130" name="文字方塊 129">
            <a:extLst>
              <a:ext uri="{FF2B5EF4-FFF2-40B4-BE49-F238E27FC236}">
                <a16:creationId xmlns:a16="http://schemas.microsoft.com/office/drawing/2014/main" id="{39432EFA-C58C-4B7D-840A-72FC2A64A02C}"/>
              </a:ext>
            </a:extLst>
          </p:cNvPr>
          <p:cNvSpPr txBox="1"/>
          <p:nvPr/>
        </p:nvSpPr>
        <p:spPr>
          <a:xfrm>
            <a:off x="1492669" y="3187421"/>
            <a:ext cx="1108209"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偵測沼氣</a:t>
            </a:r>
          </a:p>
        </p:txBody>
      </p:sp>
      <p:cxnSp>
        <p:nvCxnSpPr>
          <p:cNvPr id="131" name="直線單箭頭接點 130">
            <a:extLst>
              <a:ext uri="{FF2B5EF4-FFF2-40B4-BE49-F238E27FC236}">
                <a16:creationId xmlns:a16="http://schemas.microsoft.com/office/drawing/2014/main" id="{CD7FA77A-66F0-4D59-A293-4C62DA330B32}"/>
              </a:ext>
            </a:extLst>
          </p:cNvPr>
          <p:cNvCxnSpPr>
            <a:cxnSpLocks/>
          </p:cNvCxnSpPr>
          <p:nvPr/>
        </p:nvCxnSpPr>
        <p:spPr>
          <a:xfrm>
            <a:off x="3608984" y="1989470"/>
            <a:ext cx="2907935" cy="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2" name="圖片 131">
            <a:extLst>
              <a:ext uri="{FF2B5EF4-FFF2-40B4-BE49-F238E27FC236}">
                <a16:creationId xmlns:a16="http://schemas.microsoft.com/office/drawing/2014/main" id="{D5A092FC-9C6E-4889-B114-30FA257E9A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3543" y="4491741"/>
            <a:ext cx="656562" cy="574492"/>
          </a:xfrm>
          <a:prstGeom prst="rect">
            <a:avLst/>
          </a:prstGeom>
        </p:spPr>
      </p:pic>
      <p:cxnSp>
        <p:nvCxnSpPr>
          <p:cNvPr id="133" name="直線單箭頭接點 132">
            <a:extLst>
              <a:ext uri="{FF2B5EF4-FFF2-40B4-BE49-F238E27FC236}">
                <a16:creationId xmlns:a16="http://schemas.microsoft.com/office/drawing/2014/main" id="{F7F22A68-EA78-404D-9388-9A0A5F42C31F}"/>
              </a:ext>
            </a:extLst>
          </p:cNvPr>
          <p:cNvCxnSpPr>
            <a:cxnSpLocks/>
          </p:cNvCxnSpPr>
          <p:nvPr/>
        </p:nvCxnSpPr>
        <p:spPr>
          <a:xfrm flipH="1">
            <a:off x="1166399" y="4748772"/>
            <a:ext cx="317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a:extLst>
              <a:ext uri="{FF2B5EF4-FFF2-40B4-BE49-F238E27FC236}">
                <a16:creationId xmlns:a16="http://schemas.microsoft.com/office/drawing/2014/main" id="{C5402EB6-9B02-4148-8ABF-B66EF71CB9F7}"/>
              </a:ext>
            </a:extLst>
          </p:cNvPr>
          <p:cNvSpPr txBox="1"/>
          <p:nvPr/>
        </p:nvSpPr>
        <p:spPr>
          <a:xfrm>
            <a:off x="1398275" y="4533652"/>
            <a:ext cx="3041417"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收到警告訊息顯示警告燈號顏色</a:t>
            </a:r>
          </a:p>
        </p:txBody>
      </p:sp>
      <p:pic>
        <p:nvPicPr>
          <p:cNvPr id="135" name="圖片 134">
            <a:extLst>
              <a:ext uri="{FF2B5EF4-FFF2-40B4-BE49-F238E27FC236}">
                <a16:creationId xmlns:a16="http://schemas.microsoft.com/office/drawing/2014/main" id="{3C1F6DFC-F40A-4047-AC0F-1E0373A150F5}"/>
              </a:ext>
            </a:extLst>
          </p:cNvPr>
          <p:cNvPicPr>
            <a:picLocks noChangeAspect="1"/>
          </p:cNvPicPr>
          <p:nvPr/>
        </p:nvPicPr>
        <p:blipFill>
          <a:blip r:embed="rId10"/>
          <a:stretch>
            <a:fillRect/>
          </a:stretch>
        </p:blipFill>
        <p:spPr>
          <a:xfrm>
            <a:off x="6685825" y="1454639"/>
            <a:ext cx="1702599" cy="1069663"/>
          </a:xfrm>
          <a:prstGeom prst="rect">
            <a:avLst/>
          </a:prstGeom>
        </p:spPr>
      </p:pic>
      <p:sp>
        <p:nvSpPr>
          <p:cNvPr id="2" name="矩形 1">
            <a:extLst>
              <a:ext uri="{FF2B5EF4-FFF2-40B4-BE49-F238E27FC236}">
                <a16:creationId xmlns:a16="http://schemas.microsoft.com/office/drawing/2014/main" id="{5D835F91-1E26-4E6F-B229-8AD30A05AFA4}"/>
              </a:ext>
            </a:extLst>
          </p:cNvPr>
          <p:cNvSpPr/>
          <p:nvPr/>
        </p:nvSpPr>
        <p:spPr>
          <a:xfrm>
            <a:off x="3296599" y="2020555"/>
            <a:ext cx="45719" cy="15143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a:extLst>
              <a:ext uri="{FF2B5EF4-FFF2-40B4-BE49-F238E27FC236}">
                <a16:creationId xmlns:a16="http://schemas.microsoft.com/office/drawing/2014/main" id="{7AC3DAFC-13A5-4929-974E-A3A90B2064F7}"/>
              </a:ext>
            </a:extLst>
          </p:cNvPr>
          <p:cNvPicPr>
            <a:picLocks noChangeAspect="1"/>
          </p:cNvPicPr>
          <p:nvPr/>
        </p:nvPicPr>
        <p:blipFill>
          <a:blip r:embed="rId11"/>
          <a:stretch>
            <a:fillRect/>
          </a:stretch>
        </p:blipFill>
        <p:spPr>
          <a:xfrm>
            <a:off x="310318" y="310603"/>
            <a:ext cx="709724" cy="709724"/>
          </a:xfrm>
          <a:prstGeom prst="rect">
            <a:avLst/>
          </a:prstGeom>
        </p:spPr>
      </p:pic>
      <p:pic>
        <p:nvPicPr>
          <p:cNvPr id="24" name="圖片 23">
            <a:extLst>
              <a:ext uri="{FF2B5EF4-FFF2-40B4-BE49-F238E27FC236}">
                <a16:creationId xmlns:a16="http://schemas.microsoft.com/office/drawing/2014/main" id="{93A0C31C-EFD3-4F50-95D1-16378D1264C5}"/>
              </a:ext>
            </a:extLst>
          </p:cNvPr>
          <p:cNvPicPr>
            <a:picLocks noChangeAspect="1"/>
          </p:cNvPicPr>
          <p:nvPr/>
        </p:nvPicPr>
        <p:blipFill>
          <a:blip r:embed="rId12"/>
          <a:stretch>
            <a:fillRect/>
          </a:stretch>
        </p:blipFill>
        <p:spPr>
          <a:xfrm>
            <a:off x="127289" y="921364"/>
            <a:ext cx="268247" cy="225572"/>
          </a:xfrm>
          <a:prstGeom prst="rect">
            <a:avLst/>
          </a:prstGeom>
        </p:spPr>
      </p:pic>
      <p:cxnSp>
        <p:nvCxnSpPr>
          <p:cNvPr id="41" name="直線單箭頭接點 40">
            <a:extLst>
              <a:ext uri="{FF2B5EF4-FFF2-40B4-BE49-F238E27FC236}">
                <a16:creationId xmlns:a16="http://schemas.microsoft.com/office/drawing/2014/main" id="{ED5CDFBD-B41D-40A1-ACF0-5A960875D6A0}"/>
              </a:ext>
            </a:extLst>
          </p:cNvPr>
          <p:cNvCxnSpPr>
            <a:cxnSpLocks/>
          </p:cNvCxnSpPr>
          <p:nvPr/>
        </p:nvCxnSpPr>
        <p:spPr>
          <a:xfrm>
            <a:off x="1102670" y="699542"/>
            <a:ext cx="208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E2F9AD99-A8E9-4B68-BEA2-8BFEB2A342FB}"/>
              </a:ext>
            </a:extLst>
          </p:cNvPr>
          <p:cNvSpPr txBox="1"/>
          <p:nvPr/>
        </p:nvSpPr>
        <p:spPr>
          <a:xfrm>
            <a:off x="1341925" y="520567"/>
            <a:ext cx="2152771"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開機長按、求救短按</a:t>
            </a:r>
          </a:p>
        </p:txBody>
      </p:sp>
    </p:spTree>
    <p:extLst>
      <p:ext uri="{BB962C8B-B14F-4D97-AF65-F5344CB8AC3E}">
        <p14:creationId xmlns:p14="http://schemas.microsoft.com/office/powerpoint/2010/main" val="181899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 22">
            <a:extLst>
              <a:ext uri="{FF2B5EF4-FFF2-40B4-BE49-F238E27FC236}">
                <a16:creationId xmlns:a16="http://schemas.microsoft.com/office/drawing/2014/main" id="{54ADD9C8-2B50-45F7-B1BD-37965543042E}"/>
              </a:ext>
            </a:extLst>
          </p:cNvPr>
          <p:cNvPicPr>
            <a:picLocks noChangeAspect="1"/>
          </p:cNvPicPr>
          <p:nvPr/>
        </p:nvPicPr>
        <p:blipFill>
          <a:blip r:embed="rId2"/>
          <a:stretch>
            <a:fillRect/>
          </a:stretch>
        </p:blipFill>
        <p:spPr>
          <a:xfrm>
            <a:off x="1414759" y="3742585"/>
            <a:ext cx="709724" cy="709724"/>
          </a:xfrm>
          <a:prstGeom prst="rect">
            <a:avLst/>
          </a:prstGeom>
        </p:spPr>
      </p:pic>
      <p:sp>
        <p:nvSpPr>
          <p:cNvPr id="2" name="標題 1">
            <a:extLst>
              <a:ext uri="{FF2B5EF4-FFF2-40B4-BE49-F238E27FC236}">
                <a16:creationId xmlns:a16="http://schemas.microsoft.com/office/drawing/2014/main" id="{B76A886E-3755-463D-8758-DA0DF3B60261}"/>
              </a:ext>
            </a:extLst>
          </p:cNvPr>
          <p:cNvSpPr>
            <a:spLocks noGrp="1"/>
          </p:cNvSpPr>
          <p:nvPr>
            <p:ph type="title"/>
          </p:nvPr>
        </p:nvSpPr>
        <p:spPr>
          <a:xfrm>
            <a:off x="1166673" y="723214"/>
            <a:ext cx="6010500" cy="396300"/>
          </a:xfrm>
        </p:spPr>
        <p:txBody>
          <a:bodyPr/>
          <a:lstStyle/>
          <a:p>
            <a:pPr algn="ctr"/>
            <a:r>
              <a:rPr lang="zh-TW" altLang="en-US" dirty="0">
                <a:latin typeface="標楷體" panose="03000509000000000000" pitchFamily="65" charset="-120"/>
                <a:ea typeface="標楷體" panose="03000509000000000000" pitchFamily="65" charset="-120"/>
              </a:rPr>
              <a:t>手環</a:t>
            </a:r>
          </a:p>
        </p:txBody>
      </p:sp>
      <p:sp>
        <p:nvSpPr>
          <p:cNvPr id="3" name="文字版面配置區 2">
            <a:extLst>
              <a:ext uri="{FF2B5EF4-FFF2-40B4-BE49-F238E27FC236}">
                <a16:creationId xmlns:a16="http://schemas.microsoft.com/office/drawing/2014/main" id="{1C34C869-0BFD-4224-9861-3A9DFDD9B1CC}"/>
              </a:ext>
            </a:extLst>
          </p:cNvPr>
          <p:cNvSpPr>
            <a:spLocks noGrp="1"/>
          </p:cNvSpPr>
          <p:nvPr>
            <p:ph type="body" idx="1"/>
          </p:nvPr>
        </p:nvSpPr>
        <p:spPr>
          <a:xfrm>
            <a:off x="395535" y="1373985"/>
            <a:ext cx="6739793" cy="484592"/>
          </a:xfrm>
        </p:spPr>
        <p:txBody>
          <a:bodyPr/>
          <a:lstStyle/>
          <a:p>
            <a:pPr marL="139700" indent="0">
              <a:lnSpc>
                <a:spcPct val="150000"/>
              </a:lnSpc>
              <a:buNone/>
            </a:pPr>
            <a:r>
              <a:rPr lang="zh-TW" altLang="zh-TW" kern="100" dirty="0">
                <a:effectLst/>
                <a:latin typeface="標楷體" panose="03000509000000000000" pitchFamily="65" charset="-120"/>
                <a:ea typeface="標楷體" panose="03000509000000000000" pitchFamily="65" charset="-120"/>
                <a:cs typeface="Times New Roman" panose="02020603050405020304" pitchFamily="18" charset="0"/>
              </a:rPr>
              <a:t>錶帶</a:t>
            </a:r>
            <a:r>
              <a:rPr lang="en-US" altLang="zh-TW" kern="100" dirty="0">
                <a:effectLst/>
                <a:latin typeface="標楷體" panose="03000509000000000000" pitchFamily="65" charset="-120"/>
                <a:ea typeface="標楷體" panose="03000509000000000000" pitchFamily="65" charset="-120"/>
                <a:cs typeface="Times New Roman" panose="02020603050405020304" pitchFamily="18" charset="0"/>
              </a:rPr>
              <a:t>+</a:t>
            </a:r>
            <a:r>
              <a:rPr lang="zh-TW" altLang="zh-TW" kern="100" dirty="0">
                <a:effectLst/>
                <a:latin typeface="標楷體" panose="03000509000000000000" pitchFamily="65" charset="-120"/>
                <a:ea typeface="標楷體" panose="03000509000000000000" pitchFamily="65" charset="-120"/>
                <a:cs typeface="Times New Roman" panose="02020603050405020304" pitchFamily="18" charset="0"/>
              </a:rPr>
              <a:t>主機模組</a:t>
            </a:r>
            <a:r>
              <a:rPr lang="en-US" altLang="zh-TW" kern="100" dirty="0">
                <a:effectLst/>
                <a:latin typeface="標楷體" panose="03000509000000000000" pitchFamily="65" charset="-120"/>
                <a:ea typeface="標楷體" panose="03000509000000000000" pitchFamily="65" charset="-120"/>
                <a:cs typeface="Times New Roman" panose="02020603050405020304" pitchFamily="18" charset="0"/>
              </a:rPr>
              <a:t>(</a:t>
            </a:r>
            <a:r>
              <a:rPr lang="zh-TW" altLang="en-US" kern="100" dirty="0">
                <a:effectLst/>
                <a:latin typeface="標楷體" panose="03000509000000000000" pitchFamily="65" charset="-120"/>
                <a:ea typeface="標楷體" panose="03000509000000000000" pitchFamily="65" charset="-120"/>
                <a:cs typeface="Times New Roman" panose="02020603050405020304" pitchFamily="18" charset="0"/>
              </a:rPr>
              <a:t>包含蜂鳴器、震動馬達、血氧、沼氣偵測</a:t>
            </a:r>
            <a:r>
              <a:rPr lang="en-US" altLang="zh-TW" kern="100" dirty="0">
                <a:effectLst/>
                <a:latin typeface="標楷體" panose="03000509000000000000" pitchFamily="65" charset="-120"/>
                <a:ea typeface="標楷體" panose="03000509000000000000" pitchFamily="65" charset="-120"/>
                <a:cs typeface="Times New Roman" panose="02020603050405020304" pitchFamily="18" charset="0"/>
              </a:rPr>
              <a:t>)</a:t>
            </a:r>
          </a:p>
          <a:p>
            <a:pPr marL="139700" indent="0">
              <a:lnSpc>
                <a:spcPct val="150000"/>
              </a:lnSpc>
              <a:buNone/>
            </a:pPr>
            <a:endParaRPr lang="en-US" altLang="zh-TW" sz="1800" kern="100" dirty="0">
              <a:latin typeface="標楷體" panose="03000509000000000000" pitchFamily="65" charset="-120"/>
              <a:ea typeface="標楷體" panose="03000509000000000000" pitchFamily="65" charset="-120"/>
              <a:cs typeface="Times New Roman" panose="02020603050405020304" pitchFamily="18" charset="0"/>
            </a:endParaRPr>
          </a:p>
          <a:p>
            <a:pPr marL="139700" indent="0">
              <a:lnSpc>
                <a:spcPct val="150000"/>
              </a:lnSpc>
              <a:buNone/>
            </a:pPr>
            <a:endParaRPr lang="en-US" altLang="zh-TW" sz="1800" kern="100" dirty="0">
              <a:effectLst/>
              <a:latin typeface="標楷體" panose="03000509000000000000" pitchFamily="65" charset="-120"/>
              <a:ea typeface="標楷體" panose="03000509000000000000" pitchFamily="65" charset="-120"/>
              <a:cs typeface="Times New Roman" panose="02020603050405020304" pitchFamily="18" charset="0"/>
            </a:endParaRPr>
          </a:p>
          <a:p>
            <a:pPr marL="139700" indent="0">
              <a:buNone/>
            </a:pPr>
            <a:endParaRPr lang="en-US" altLang="zh-TW" dirty="0">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81456F08-425E-4021-88A2-8197F8F9AE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圖片 5">
            <a:extLst>
              <a:ext uri="{FF2B5EF4-FFF2-40B4-BE49-F238E27FC236}">
                <a16:creationId xmlns:a16="http://schemas.microsoft.com/office/drawing/2014/main" id="{3578A6C2-768D-445A-8872-3B02BFEB3B4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011" y="1869188"/>
            <a:ext cx="1175054" cy="1175054"/>
          </a:xfrm>
          <a:prstGeom prst="rect">
            <a:avLst/>
          </a:prstGeom>
          <a:noFill/>
          <a:ln>
            <a:noFill/>
          </a:ln>
        </p:spPr>
      </p:pic>
      <p:sp>
        <p:nvSpPr>
          <p:cNvPr id="7" name="文字方塊 2">
            <a:extLst>
              <a:ext uri="{FF2B5EF4-FFF2-40B4-BE49-F238E27FC236}">
                <a16:creationId xmlns:a16="http://schemas.microsoft.com/office/drawing/2014/main" id="{AA15A71F-8532-4166-B5A6-6E5903CE85C4}"/>
              </a:ext>
            </a:extLst>
          </p:cNvPr>
          <p:cNvSpPr txBox="1">
            <a:spLocks noChangeArrowheads="1"/>
          </p:cNvSpPr>
          <p:nvPr/>
        </p:nvSpPr>
        <p:spPr bwMode="auto">
          <a:xfrm>
            <a:off x="1907704" y="2065985"/>
            <a:ext cx="441553" cy="64545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r>
              <a:rPr lang="zh-TW" sz="2000" kern="100" dirty="0">
                <a:effectLst/>
                <a:latin typeface="標楷體" panose="03000509000000000000" pitchFamily="65" charset="-120"/>
                <a:ea typeface="標楷體" panose="03000509000000000000" pitchFamily="65" charset="-120"/>
                <a:cs typeface="Times New Roman" panose="02020603050405020304" pitchFamily="18" charset="0"/>
              </a:rPr>
              <a:t>主機</a:t>
            </a:r>
          </a:p>
        </p:txBody>
      </p:sp>
      <p:pic>
        <p:nvPicPr>
          <p:cNvPr id="8" name="圖片 7" descr="微型喇叭- 音賜股份有限公司">
            <a:extLst>
              <a:ext uri="{FF2B5EF4-FFF2-40B4-BE49-F238E27FC236}">
                <a16:creationId xmlns:a16="http://schemas.microsoft.com/office/drawing/2014/main" id="{7CB2AC11-8D16-4953-85A6-9043C4C926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41154" y="1535734"/>
            <a:ext cx="1175054" cy="1130518"/>
          </a:xfrm>
          <a:prstGeom prst="rect">
            <a:avLst/>
          </a:prstGeom>
          <a:noFill/>
          <a:ln>
            <a:noFill/>
          </a:ln>
        </p:spPr>
      </p:pic>
      <p:pic>
        <p:nvPicPr>
          <p:cNvPr id="9" name="圖片 8">
            <a:extLst>
              <a:ext uri="{FF2B5EF4-FFF2-40B4-BE49-F238E27FC236}">
                <a16:creationId xmlns:a16="http://schemas.microsoft.com/office/drawing/2014/main" id="{47CDF676-2C20-40DF-AF06-61F61EF84CCB}"/>
              </a:ext>
            </a:extLst>
          </p:cNvPr>
          <p:cNvPicPr>
            <a:picLocks noChangeAspect="1"/>
          </p:cNvPicPr>
          <p:nvPr/>
        </p:nvPicPr>
        <p:blipFill>
          <a:blip r:embed="rId5"/>
          <a:stretch>
            <a:fillRect/>
          </a:stretch>
        </p:blipFill>
        <p:spPr>
          <a:xfrm>
            <a:off x="127289" y="921364"/>
            <a:ext cx="268247" cy="225572"/>
          </a:xfrm>
          <a:prstGeom prst="rect">
            <a:avLst/>
          </a:prstGeom>
        </p:spPr>
      </p:pic>
      <p:pic>
        <p:nvPicPr>
          <p:cNvPr id="10" name="圖片 9">
            <a:extLst>
              <a:ext uri="{FF2B5EF4-FFF2-40B4-BE49-F238E27FC236}">
                <a16:creationId xmlns:a16="http://schemas.microsoft.com/office/drawing/2014/main" id="{7FB6C4D2-0158-4D12-8FD7-DAAA041F18F3}"/>
              </a:ext>
            </a:extLst>
          </p:cNvPr>
          <p:cNvPicPr>
            <a:picLocks noChangeAspect="1"/>
          </p:cNvPicPr>
          <p:nvPr/>
        </p:nvPicPr>
        <p:blipFill>
          <a:blip r:embed="rId6"/>
          <a:stretch>
            <a:fillRect/>
          </a:stretch>
        </p:blipFill>
        <p:spPr>
          <a:xfrm>
            <a:off x="3158696" y="4153864"/>
            <a:ext cx="1371996" cy="1070436"/>
          </a:xfrm>
          <a:prstGeom prst="rect">
            <a:avLst/>
          </a:prstGeom>
        </p:spPr>
      </p:pic>
      <p:sp>
        <p:nvSpPr>
          <p:cNvPr id="11" name="文字方塊 10">
            <a:extLst>
              <a:ext uri="{FF2B5EF4-FFF2-40B4-BE49-F238E27FC236}">
                <a16:creationId xmlns:a16="http://schemas.microsoft.com/office/drawing/2014/main" id="{1B2115CA-221A-478E-92B8-AD63ED385A7E}"/>
              </a:ext>
            </a:extLst>
          </p:cNvPr>
          <p:cNvSpPr txBox="1"/>
          <p:nvPr/>
        </p:nvSpPr>
        <p:spPr>
          <a:xfrm>
            <a:off x="3140299" y="3986187"/>
            <a:ext cx="1082348" cy="615553"/>
          </a:xfrm>
          <a:prstGeom prst="rect">
            <a:avLst/>
          </a:prstGeom>
          <a:noFill/>
        </p:spPr>
        <p:txBody>
          <a:bodyPr wrap="none" rtlCol="0">
            <a:spAutoFit/>
          </a:bodyPr>
          <a:lstStyle/>
          <a:p>
            <a:r>
              <a:rPr lang="en-US" altLang="zh-TW" sz="2000" kern="100" dirty="0">
                <a:effectLst/>
                <a:latin typeface="標楷體" panose="03000509000000000000" pitchFamily="65" charset="-120"/>
                <a:ea typeface="標楷體" panose="03000509000000000000" pitchFamily="65" charset="-120"/>
                <a:cs typeface="Times New Roman" panose="02020603050405020304" pitchFamily="18" charset="0"/>
              </a:rPr>
              <a:t>+</a:t>
            </a:r>
            <a:r>
              <a:rPr lang="zh-TW" altLang="en-US" sz="2000" kern="100" dirty="0">
                <a:effectLst/>
                <a:latin typeface="標楷體" panose="03000509000000000000" pitchFamily="65" charset="-120"/>
                <a:ea typeface="標楷體" panose="03000509000000000000" pitchFamily="65" charset="-120"/>
                <a:cs typeface="Times New Roman" panose="02020603050405020304" pitchFamily="18" charset="0"/>
              </a:rPr>
              <a:t>蜂鳴器</a:t>
            </a:r>
            <a:endParaRPr lang="zh-TW" alt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p>
            <a:endParaRPr lang="zh-TW" altLang="en-US" dirty="0"/>
          </a:p>
        </p:txBody>
      </p:sp>
      <p:sp>
        <p:nvSpPr>
          <p:cNvPr id="12" name="文字方塊 11">
            <a:extLst>
              <a:ext uri="{FF2B5EF4-FFF2-40B4-BE49-F238E27FC236}">
                <a16:creationId xmlns:a16="http://schemas.microsoft.com/office/drawing/2014/main" id="{895A941F-FD43-44CA-9987-303020798E6D}"/>
              </a:ext>
            </a:extLst>
          </p:cNvPr>
          <p:cNvSpPr txBox="1"/>
          <p:nvPr/>
        </p:nvSpPr>
        <p:spPr>
          <a:xfrm>
            <a:off x="6497327" y="1077323"/>
            <a:ext cx="1851789" cy="400110"/>
          </a:xfrm>
          <a:prstGeom prst="rect">
            <a:avLst/>
          </a:prstGeom>
          <a:noFill/>
        </p:spPr>
        <p:txBody>
          <a:bodyPr wrap="none" rtlCol="0">
            <a:spAutoFit/>
          </a:bodyPr>
          <a:lstStyle/>
          <a:p>
            <a:r>
              <a:rPr lang="en-US" altLang="zh-TW" sz="2000" kern="100" dirty="0">
                <a:latin typeface="標楷體" panose="03000509000000000000" pitchFamily="65" charset="-120"/>
                <a:ea typeface="標楷體" panose="03000509000000000000" pitchFamily="65" charset="-120"/>
                <a:cs typeface="Times New Roman" panose="02020603050405020304" pitchFamily="18" charset="0"/>
              </a:rPr>
              <a:t>+</a:t>
            </a:r>
            <a:r>
              <a:rPr lang="zh-TW" altLang="zh-TW" sz="2000" dirty="0">
                <a:effectLst/>
                <a:latin typeface="標楷體" panose="03000509000000000000" pitchFamily="65" charset="-120"/>
                <a:ea typeface="標楷體" panose="03000509000000000000" pitchFamily="65" charset="-120"/>
                <a:cs typeface="Times New Roman" panose="02020603050405020304" pitchFamily="18" charset="0"/>
              </a:rPr>
              <a:t>微型震動馬達</a:t>
            </a:r>
            <a:endParaRPr lang="zh-TW" altLang="en-US" sz="2000" dirty="0">
              <a:latin typeface="標楷體" panose="03000509000000000000" pitchFamily="65" charset="-120"/>
              <a:ea typeface="標楷體" panose="03000509000000000000" pitchFamily="65" charset="-120"/>
            </a:endParaRPr>
          </a:p>
        </p:txBody>
      </p:sp>
      <p:cxnSp>
        <p:nvCxnSpPr>
          <p:cNvPr id="14" name="直線單箭頭接點 13">
            <a:extLst>
              <a:ext uri="{FF2B5EF4-FFF2-40B4-BE49-F238E27FC236}">
                <a16:creationId xmlns:a16="http://schemas.microsoft.com/office/drawing/2014/main" id="{75D51599-56FC-42DA-8563-09FBAA982A57}"/>
              </a:ext>
            </a:extLst>
          </p:cNvPr>
          <p:cNvCxnSpPr>
            <a:cxnSpLocks/>
          </p:cNvCxnSpPr>
          <p:nvPr/>
        </p:nvCxnSpPr>
        <p:spPr>
          <a:xfrm flipV="1">
            <a:off x="2373988" y="2121836"/>
            <a:ext cx="4420757" cy="148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27CDAE96-F0C6-4380-9D06-271EA87D9671}"/>
              </a:ext>
            </a:extLst>
          </p:cNvPr>
          <p:cNvCxnSpPr>
            <a:cxnSpLocks/>
          </p:cNvCxnSpPr>
          <p:nvPr/>
        </p:nvCxnSpPr>
        <p:spPr>
          <a:xfrm>
            <a:off x="2169912" y="2759824"/>
            <a:ext cx="1023561" cy="1455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B7FD2C55-E1C2-4EC3-84DF-78B5EFCFD0CC}"/>
              </a:ext>
            </a:extLst>
          </p:cNvPr>
          <p:cNvSpPr txBox="1"/>
          <p:nvPr/>
        </p:nvSpPr>
        <p:spPr>
          <a:xfrm>
            <a:off x="3393132" y="1862357"/>
            <a:ext cx="1723549"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警示訊息震動</a:t>
            </a:r>
          </a:p>
        </p:txBody>
      </p:sp>
      <p:sp>
        <p:nvSpPr>
          <p:cNvPr id="18" name="文字方塊 17">
            <a:extLst>
              <a:ext uri="{FF2B5EF4-FFF2-40B4-BE49-F238E27FC236}">
                <a16:creationId xmlns:a16="http://schemas.microsoft.com/office/drawing/2014/main" id="{1BADF89D-5230-4868-AC36-DF9219CBDA87}"/>
              </a:ext>
            </a:extLst>
          </p:cNvPr>
          <p:cNvSpPr txBox="1"/>
          <p:nvPr/>
        </p:nvSpPr>
        <p:spPr>
          <a:xfrm>
            <a:off x="960311" y="4299909"/>
            <a:ext cx="1743937"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短按按鈕確認人員有無意識</a:t>
            </a:r>
          </a:p>
        </p:txBody>
      </p:sp>
      <p:pic>
        <p:nvPicPr>
          <p:cNvPr id="19" name="圖片 18">
            <a:extLst>
              <a:ext uri="{FF2B5EF4-FFF2-40B4-BE49-F238E27FC236}">
                <a16:creationId xmlns:a16="http://schemas.microsoft.com/office/drawing/2014/main" id="{A1A3C8B0-15D7-433D-95CD-C7CC64D77D5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39547" y="4303505"/>
            <a:ext cx="793029" cy="793029"/>
          </a:xfrm>
          <a:prstGeom prst="rect">
            <a:avLst/>
          </a:prstGeom>
          <a:noFill/>
          <a:ln>
            <a:noFill/>
          </a:ln>
        </p:spPr>
      </p:pic>
      <p:pic>
        <p:nvPicPr>
          <p:cNvPr id="20" name="圖片 19">
            <a:extLst>
              <a:ext uri="{FF2B5EF4-FFF2-40B4-BE49-F238E27FC236}">
                <a16:creationId xmlns:a16="http://schemas.microsoft.com/office/drawing/2014/main" id="{9EB0C34A-5C08-4072-A73D-D99C959F41D0}"/>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8490" t="24528" r="14623" b="18396"/>
          <a:stretch/>
        </p:blipFill>
        <p:spPr bwMode="auto">
          <a:xfrm>
            <a:off x="6070920" y="3187204"/>
            <a:ext cx="1064409" cy="789951"/>
          </a:xfrm>
          <a:prstGeom prst="rect">
            <a:avLst/>
          </a:prstGeom>
          <a:noFill/>
          <a:ln>
            <a:noFill/>
          </a:ln>
          <a:extLst>
            <a:ext uri="{53640926-AAD7-44D8-BBD7-CCE9431645EC}">
              <a14:shadowObscured xmlns:a14="http://schemas.microsoft.com/office/drawing/2010/main"/>
            </a:ext>
          </a:extLst>
        </p:spPr>
      </p:pic>
      <p:cxnSp>
        <p:nvCxnSpPr>
          <p:cNvPr id="22" name="直線單箭頭接點 21">
            <a:extLst>
              <a:ext uri="{FF2B5EF4-FFF2-40B4-BE49-F238E27FC236}">
                <a16:creationId xmlns:a16="http://schemas.microsoft.com/office/drawing/2014/main" id="{6093B140-3813-4639-AB5A-DD0E3834058B}"/>
              </a:ext>
            </a:extLst>
          </p:cNvPr>
          <p:cNvCxnSpPr>
            <a:cxnSpLocks/>
            <a:stCxn id="19" idx="1"/>
          </p:cNvCxnSpPr>
          <p:nvPr/>
        </p:nvCxnSpPr>
        <p:spPr>
          <a:xfrm flipH="1" flipV="1">
            <a:off x="2373988" y="2571750"/>
            <a:ext cx="3165559" cy="2128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890795FD-8DE3-4158-B016-C4B6597BDC22}"/>
              </a:ext>
            </a:extLst>
          </p:cNvPr>
          <p:cNvCxnSpPr>
            <a:cxnSpLocks/>
            <a:stCxn id="20" idx="1"/>
          </p:cNvCxnSpPr>
          <p:nvPr/>
        </p:nvCxnSpPr>
        <p:spPr>
          <a:xfrm flipH="1" flipV="1">
            <a:off x="2411760" y="2383676"/>
            <a:ext cx="3659160" cy="1198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B4127335-38CD-4EB8-B8C7-3910D6CAD841}"/>
              </a:ext>
            </a:extLst>
          </p:cNvPr>
          <p:cNvSpPr txBox="1"/>
          <p:nvPr/>
        </p:nvSpPr>
        <p:spPr>
          <a:xfrm>
            <a:off x="5866385" y="2787393"/>
            <a:ext cx="1616148" cy="400110"/>
          </a:xfrm>
          <a:prstGeom prst="rect">
            <a:avLst/>
          </a:prstGeom>
          <a:noFill/>
        </p:spPr>
        <p:txBody>
          <a:bodyPr wrap="none" rtlCol="0">
            <a:spAutoFit/>
          </a:bodyPr>
          <a:lstStyle/>
          <a:p>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沼氣感測器</a:t>
            </a:r>
          </a:p>
        </p:txBody>
      </p:sp>
      <p:sp>
        <p:nvSpPr>
          <p:cNvPr id="32" name="文字方塊 31">
            <a:extLst>
              <a:ext uri="{FF2B5EF4-FFF2-40B4-BE49-F238E27FC236}">
                <a16:creationId xmlns:a16="http://schemas.microsoft.com/office/drawing/2014/main" id="{945F3FF1-7246-4296-BF4A-03972508678F}"/>
              </a:ext>
            </a:extLst>
          </p:cNvPr>
          <p:cNvSpPr txBox="1"/>
          <p:nvPr/>
        </p:nvSpPr>
        <p:spPr>
          <a:xfrm>
            <a:off x="5298408" y="3995178"/>
            <a:ext cx="2385589" cy="400110"/>
          </a:xfrm>
          <a:prstGeom prst="rect">
            <a:avLst/>
          </a:prstGeom>
          <a:noFill/>
        </p:spPr>
        <p:txBody>
          <a:bodyPr wrap="none" rtlCol="0">
            <a:spAutoFit/>
          </a:bodyPr>
          <a:lstStyle/>
          <a:p>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心率、血氧感測器</a:t>
            </a:r>
          </a:p>
        </p:txBody>
      </p:sp>
      <p:sp>
        <p:nvSpPr>
          <p:cNvPr id="25" name="矩形 24">
            <a:extLst>
              <a:ext uri="{FF2B5EF4-FFF2-40B4-BE49-F238E27FC236}">
                <a16:creationId xmlns:a16="http://schemas.microsoft.com/office/drawing/2014/main" id="{780D05BE-E56F-4096-8563-FE2892F876A1}"/>
              </a:ext>
            </a:extLst>
          </p:cNvPr>
          <p:cNvSpPr/>
          <p:nvPr/>
        </p:nvSpPr>
        <p:spPr>
          <a:xfrm>
            <a:off x="1818734" y="2389975"/>
            <a:ext cx="45719" cy="15143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單箭頭接點 25">
            <a:extLst>
              <a:ext uri="{FF2B5EF4-FFF2-40B4-BE49-F238E27FC236}">
                <a16:creationId xmlns:a16="http://schemas.microsoft.com/office/drawing/2014/main" id="{0709DBF6-4908-4D7F-A3DF-2DB7842B7457}"/>
              </a:ext>
            </a:extLst>
          </p:cNvPr>
          <p:cNvCxnSpPr>
            <a:cxnSpLocks/>
          </p:cNvCxnSpPr>
          <p:nvPr/>
        </p:nvCxnSpPr>
        <p:spPr>
          <a:xfrm flipV="1">
            <a:off x="1776647" y="3169182"/>
            <a:ext cx="17357" cy="69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8CEC947D-0C46-4EA9-B677-1AA39507A873}"/>
              </a:ext>
            </a:extLst>
          </p:cNvPr>
          <p:cNvSpPr txBox="1"/>
          <p:nvPr/>
        </p:nvSpPr>
        <p:spPr>
          <a:xfrm rot="3358871">
            <a:off x="1585994" y="3613570"/>
            <a:ext cx="2236510"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警示訊息發出聲響</a:t>
            </a:r>
          </a:p>
        </p:txBody>
      </p:sp>
    </p:spTree>
    <p:extLst>
      <p:ext uri="{BB962C8B-B14F-4D97-AF65-F5344CB8AC3E}">
        <p14:creationId xmlns:p14="http://schemas.microsoft.com/office/powerpoint/2010/main" val="4136257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43CDBC-1148-4CA0-937C-2B709F31E513}"/>
              </a:ext>
            </a:extLst>
          </p:cNvPr>
          <p:cNvSpPr>
            <a:spLocks noGrp="1"/>
          </p:cNvSpPr>
          <p:nvPr>
            <p:ph type="title"/>
          </p:nvPr>
        </p:nvSpPr>
        <p:spPr/>
        <p:txBody>
          <a:bodyPr/>
          <a:lstStyle/>
          <a:p>
            <a:pPr algn="ctr"/>
            <a:r>
              <a:rPr lang="zh-TW" altLang="en-US" dirty="0"/>
              <a:t>傳輸通訊協定</a:t>
            </a:r>
          </a:p>
        </p:txBody>
      </p:sp>
      <p:sp>
        <p:nvSpPr>
          <p:cNvPr id="3" name="文字版面配置區 2">
            <a:extLst>
              <a:ext uri="{FF2B5EF4-FFF2-40B4-BE49-F238E27FC236}">
                <a16:creationId xmlns:a16="http://schemas.microsoft.com/office/drawing/2014/main" id="{8B22DA55-C008-4588-B80D-B4DA84DAD3C2}"/>
              </a:ext>
            </a:extLst>
          </p:cNvPr>
          <p:cNvSpPr>
            <a:spLocks noGrp="1"/>
          </p:cNvSpPr>
          <p:nvPr>
            <p:ph type="body" idx="1"/>
          </p:nvPr>
        </p:nvSpPr>
        <p:spPr>
          <a:xfrm>
            <a:off x="261412" y="1500291"/>
            <a:ext cx="4608512" cy="396300"/>
          </a:xfrm>
        </p:spPr>
        <p:txBody>
          <a:bodyPr/>
          <a:lstStyle/>
          <a:p>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通訊協定</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藍芽</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UDP+</a:t>
            </a:r>
            <a:r>
              <a:rPr lang="zh-TW" altLang="en-US" sz="1800" kern="100" dirty="0">
                <a:effectLst/>
                <a:latin typeface="Times New Roman" panose="02020603050405020304" pitchFamily="18" charset="0"/>
                <a:ea typeface="標楷體" panose="03000509000000000000" pitchFamily="65" charset="-120"/>
                <a:cs typeface="Times New Roman" panose="02020603050405020304" pitchFamily="18" charset="0"/>
              </a:rPr>
              <a:t>強波器</a:t>
            </a:r>
            <a:endParaRPr lang="en-US" altLang="zh-TW" sz="1800" dirty="0">
              <a:effectLst/>
              <a:latin typeface="Times New Roman" panose="02020603050405020304" pitchFamily="18" charset="0"/>
              <a:ea typeface="標楷體" panose="03000509000000000000" pitchFamily="65" charset="-120"/>
            </a:endParaRPr>
          </a:p>
          <a:p>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91E5E426-1C29-4697-81C0-2A9630F558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圖片 5">
            <a:extLst>
              <a:ext uri="{FF2B5EF4-FFF2-40B4-BE49-F238E27FC236}">
                <a16:creationId xmlns:a16="http://schemas.microsoft.com/office/drawing/2014/main" id="{B2EDC594-EF70-4228-A8FC-B4998AF34A7A}"/>
              </a:ext>
            </a:extLst>
          </p:cNvPr>
          <p:cNvPicPr>
            <a:picLocks noChangeAspect="1"/>
          </p:cNvPicPr>
          <p:nvPr/>
        </p:nvPicPr>
        <p:blipFill>
          <a:blip r:embed="rId2"/>
          <a:stretch>
            <a:fillRect/>
          </a:stretch>
        </p:blipFill>
        <p:spPr>
          <a:xfrm>
            <a:off x="127289" y="921364"/>
            <a:ext cx="268247" cy="225572"/>
          </a:xfrm>
          <a:prstGeom prst="rect">
            <a:avLst/>
          </a:prstGeom>
        </p:spPr>
      </p:pic>
      <p:sp>
        <p:nvSpPr>
          <p:cNvPr id="9" name="十字形 8">
            <a:extLst>
              <a:ext uri="{FF2B5EF4-FFF2-40B4-BE49-F238E27FC236}">
                <a16:creationId xmlns:a16="http://schemas.microsoft.com/office/drawing/2014/main" id="{34E94F55-FE87-4340-8793-CDEFEA1FC716}"/>
              </a:ext>
            </a:extLst>
          </p:cNvPr>
          <p:cNvSpPr/>
          <p:nvPr/>
        </p:nvSpPr>
        <p:spPr>
          <a:xfrm>
            <a:off x="1996356" y="2245779"/>
            <a:ext cx="720080" cy="720080"/>
          </a:xfrm>
          <a:prstGeom prst="plus">
            <a:avLst>
              <a:gd name="adj" fmla="val 444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8B560774-558B-43E1-845C-C52AF701826A}"/>
              </a:ext>
            </a:extLst>
          </p:cNvPr>
          <p:cNvSpPr txBox="1"/>
          <p:nvPr/>
        </p:nvSpPr>
        <p:spPr>
          <a:xfrm>
            <a:off x="5039922" y="4153611"/>
            <a:ext cx="3564526" cy="400110"/>
          </a:xfrm>
          <a:prstGeom prst="rect">
            <a:avLst/>
          </a:prstGeom>
          <a:noFill/>
        </p:spPr>
        <p:txBody>
          <a:bodyPr wrap="square" rtlCol="0">
            <a:spAutoFit/>
          </a:bodyPr>
          <a:lstStyle/>
          <a:p>
            <a:r>
              <a:rPr lang="zh-TW" altLang="en-US" sz="2000" b="1" dirty="0">
                <a:latin typeface="標楷體" panose="03000509000000000000" pitchFamily="65" charset="-120"/>
                <a:ea typeface="標楷體" panose="03000509000000000000" pitchFamily="65" charset="-120"/>
              </a:rPr>
              <a:t>增強訊號</a:t>
            </a:r>
            <a:r>
              <a:rPr lang="en-US"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下水道較多障礙物</a:t>
            </a:r>
            <a:r>
              <a:rPr lang="en-US" altLang="zh-TW" sz="2000" dirty="0">
                <a:latin typeface="標楷體" panose="03000509000000000000" pitchFamily="65" charset="-120"/>
                <a:ea typeface="標楷體" panose="03000509000000000000" pitchFamily="65" charset="-120"/>
              </a:rPr>
              <a:t>)</a:t>
            </a:r>
            <a:endParaRPr lang="zh-TW" altLang="en-US" sz="20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2422BBD2-549B-4BA4-B8C0-12014C7AD691}"/>
              </a:ext>
            </a:extLst>
          </p:cNvPr>
          <p:cNvSpPr txBox="1"/>
          <p:nvPr/>
        </p:nvSpPr>
        <p:spPr>
          <a:xfrm>
            <a:off x="395536" y="3270540"/>
            <a:ext cx="4423546" cy="1631216"/>
          </a:xfrm>
          <a:prstGeom prst="rect">
            <a:avLst/>
          </a:prstGeom>
          <a:noFill/>
        </p:spPr>
        <p:txBody>
          <a:bodyPr wrap="square">
            <a:spAutoFit/>
          </a:bodyPr>
          <a:lstStyle/>
          <a:p>
            <a:r>
              <a:rPr lang="zh-TW" altLang="zh-TW" sz="2000" dirty="0">
                <a:latin typeface="標楷體" panose="03000509000000000000" pitchFamily="65" charset="-120"/>
                <a:ea typeface="標楷體" panose="03000509000000000000" pitchFamily="65" charset="-120"/>
              </a:rPr>
              <a:t>用戶數據包協定</a:t>
            </a:r>
            <a:r>
              <a:rPr lang="en-US" altLang="zh-TW" sz="2000" dirty="0">
                <a:latin typeface="標楷體" panose="03000509000000000000" pitchFamily="65" charset="-120"/>
                <a:ea typeface="標楷體" panose="03000509000000000000" pitchFamily="65" charset="-120"/>
              </a:rPr>
              <a:t> (User Datagram Protocol, UDP) </a:t>
            </a:r>
            <a:r>
              <a:rPr lang="zh-TW" altLang="zh-TW" sz="2000" dirty="0">
                <a:latin typeface="標楷體" panose="03000509000000000000" pitchFamily="65" charset="-120"/>
                <a:ea typeface="標楷體" panose="03000509000000000000" pitchFamily="65" charset="-120"/>
              </a:rPr>
              <a:t>使用虛擬的通過埠在</a:t>
            </a:r>
            <a:r>
              <a:rPr lang="en-US" altLang="zh-TW" sz="2000" dirty="0">
                <a:latin typeface="標楷體" panose="03000509000000000000" pitchFamily="65" charset="-120"/>
                <a:ea typeface="標楷體" panose="03000509000000000000" pitchFamily="65" charset="-120"/>
              </a:rPr>
              <a:t> TCI/IP </a:t>
            </a:r>
            <a:r>
              <a:rPr lang="zh-TW" altLang="zh-TW" sz="2000" dirty="0">
                <a:latin typeface="標楷體" panose="03000509000000000000" pitchFamily="65" charset="-120"/>
                <a:ea typeface="標楷體" panose="03000509000000000000" pitchFamily="65" charset="-120"/>
              </a:rPr>
              <a:t>網路的兩個應用程式之間傳送資訊。就速度而言，</a:t>
            </a:r>
            <a:r>
              <a:rPr lang="en-US" altLang="zh-TW" sz="2000" dirty="0">
                <a:latin typeface="標楷體" panose="03000509000000000000" pitchFamily="65" charset="-120"/>
                <a:ea typeface="標楷體" panose="03000509000000000000" pitchFamily="65" charset="-120"/>
              </a:rPr>
              <a:t> UDP </a:t>
            </a:r>
            <a:r>
              <a:rPr lang="zh-TW" altLang="zh-TW" sz="2000" dirty="0">
                <a:latin typeface="標楷體" panose="03000509000000000000" pitchFamily="65" charset="-120"/>
                <a:ea typeface="標楷體" panose="03000509000000000000" pitchFamily="65" charset="-120"/>
              </a:rPr>
              <a:t>比</a:t>
            </a:r>
            <a:r>
              <a:rPr lang="en-US" altLang="zh-TW" sz="2000" dirty="0">
                <a:latin typeface="標楷體" panose="03000509000000000000" pitchFamily="65" charset="-120"/>
                <a:ea typeface="標楷體" panose="03000509000000000000" pitchFamily="65" charset="-120"/>
              </a:rPr>
              <a:t> TCP </a:t>
            </a:r>
            <a:r>
              <a:rPr lang="zh-TW" altLang="zh-TW" sz="2000" dirty="0">
                <a:latin typeface="標楷體" panose="03000509000000000000" pitchFamily="65" charset="-120"/>
                <a:ea typeface="標楷體" panose="03000509000000000000" pitchFamily="65" charset="-120"/>
              </a:rPr>
              <a:t>通訊協定快很多，但是比較不可靠。</a:t>
            </a:r>
            <a:endParaRPr lang="zh-TW" altLang="en-US" sz="2000" dirty="0">
              <a:latin typeface="標楷體" panose="03000509000000000000" pitchFamily="65" charset="-120"/>
              <a:ea typeface="標楷體" panose="03000509000000000000" pitchFamily="65" charset="-120"/>
            </a:endParaRPr>
          </a:p>
        </p:txBody>
      </p:sp>
      <p:pic>
        <p:nvPicPr>
          <p:cNvPr id="13" name="圖片 12">
            <a:extLst>
              <a:ext uri="{FF2B5EF4-FFF2-40B4-BE49-F238E27FC236}">
                <a16:creationId xmlns:a16="http://schemas.microsoft.com/office/drawing/2014/main" id="{2D05308B-30CB-4BE9-9C86-68FF8A69B59A}"/>
              </a:ext>
            </a:extLst>
          </p:cNvPr>
          <p:cNvPicPr>
            <a:picLocks noChangeAspect="1"/>
          </p:cNvPicPr>
          <p:nvPr/>
        </p:nvPicPr>
        <p:blipFill>
          <a:blip r:embed="rId3"/>
          <a:stretch>
            <a:fillRect/>
          </a:stretch>
        </p:blipFill>
        <p:spPr>
          <a:xfrm>
            <a:off x="2868432" y="1981818"/>
            <a:ext cx="1335610" cy="1335610"/>
          </a:xfrm>
          <a:prstGeom prst="rect">
            <a:avLst/>
          </a:prstGeom>
        </p:spPr>
      </p:pic>
      <p:pic>
        <p:nvPicPr>
          <p:cNvPr id="1026" name="Picture 2" descr="誰知道「藍牙」為什麼叫藍牙？因為.. | | 鍵盤大檸檬| ETtoday新聞雲">
            <a:extLst>
              <a:ext uri="{FF2B5EF4-FFF2-40B4-BE49-F238E27FC236}">
                <a16:creationId xmlns:a16="http://schemas.microsoft.com/office/drawing/2014/main" id="{EFE12448-4D7D-4D64-B44C-B724D48826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073883"/>
            <a:ext cx="1549927" cy="1151479"/>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a:extLst>
              <a:ext uri="{FF2B5EF4-FFF2-40B4-BE49-F238E27FC236}">
                <a16:creationId xmlns:a16="http://schemas.microsoft.com/office/drawing/2014/main" id="{C3D90668-80D0-43C3-AC32-38ECA2344714}"/>
              </a:ext>
            </a:extLst>
          </p:cNvPr>
          <p:cNvPicPr>
            <a:picLocks noChangeAspect="1"/>
          </p:cNvPicPr>
          <p:nvPr/>
        </p:nvPicPr>
        <p:blipFill>
          <a:blip r:embed="rId5"/>
          <a:stretch>
            <a:fillRect/>
          </a:stretch>
        </p:blipFill>
        <p:spPr>
          <a:xfrm>
            <a:off x="4741769" y="1657112"/>
            <a:ext cx="4160832" cy="2496499"/>
          </a:xfrm>
          <a:prstGeom prst="rect">
            <a:avLst/>
          </a:prstGeom>
        </p:spPr>
      </p:pic>
    </p:spTree>
    <p:extLst>
      <p:ext uri="{BB962C8B-B14F-4D97-AF65-F5344CB8AC3E}">
        <p14:creationId xmlns:p14="http://schemas.microsoft.com/office/powerpoint/2010/main" val="187857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B8F8E2-96D2-4B55-B80D-5857C0B1A523}"/>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視窗軟體監測程式</a:t>
            </a:r>
          </a:p>
        </p:txBody>
      </p:sp>
      <p:sp>
        <p:nvSpPr>
          <p:cNvPr id="3" name="文字版面配置區 2">
            <a:extLst>
              <a:ext uri="{FF2B5EF4-FFF2-40B4-BE49-F238E27FC236}">
                <a16:creationId xmlns:a16="http://schemas.microsoft.com/office/drawing/2014/main" id="{86EDEDFB-9339-4EED-A3F6-E0F7085508DE}"/>
              </a:ext>
            </a:extLst>
          </p:cNvPr>
          <p:cNvSpPr>
            <a:spLocks noGrp="1"/>
          </p:cNvSpPr>
          <p:nvPr>
            <p:ph type="body" idx="1"/>
          </p:nvPr>
        </p:nvSpPr>
        <p:spPr>
          <a:xfrm>
            <a:off x="395536" y="1521316"/>
            <a:ext cx="4752528" cy="507767"/>
          </a:xfrm>
        </p:spPr>
        <p:txBody>
          <a:bodyPr/>
          <a:lstStyle/>
          <a:p>
            <a:r>
              <a:rPr lang="zh-TW" altLang="en-US" b="1" dirty="0">
                <a:latin typeface="標楷體" panose="03000509000000000000" pitchFamily="65" charset="-120"/>
                <a:ea typeface="標楷體" panose="03000509000000000000" pitchFamily="65" charset="-120"/>
              </a:rPr>
              <a:t>利用</a:t>
            </a:r>
            <a:r>
              <a:rPr lang="en-US" altLang="zh-TW" b="1" dirty="0">
                <a:latin typeface="標楷體" panose="03000509000000000000" pitchFamily="65" charset="-120"/>
                <a:ea typeface="標楷體" panose="03000509000000000000" pitchFamily="65" charset="-120"/>
              </a:rPr>
              <a:t>Python </a:t>
            </a:r>
            <a:r>
              <a:rPr lang="en-US" altLang="zh-TW" b="1" dirty="0" err="1">
                <a:latin typeface="標楷體" panose="03000509000000000000" pitchFamily="65" charset="-120"/>
                <a:ea typeface="標楷體" panose="03000509000000000000" pitchFamily="65" charset="-120"/>
              </a:rPr>
              <a:t>Tnkinter</a:t>
            </a:r>
            <a:r>
              <a:rPr lang="zh-TW" altLang="en-US" b="1" dirty="0">
                <a:latin typeface="標楷體" panose="03000509000000000000" pitchFamily="65" charset="-120"/>
                <a:ea typeface="標楷體" panose="03000509000000000000" pitchFamily="65" charset="-120"/>
              </a:rPr>
              <a:t>視窗程式實現</a:t>
            </a:r>
            <a:endParaRPr lang="en-US" altLang="zh-TW" b="1" dirty="0">
              <a:latin typeface="標楷體" panose="03000509000000000000" pitchFamily="65" charset="-120"/>
              <a:ea typeface="標楷體" panose="03000509000000000000" pitchFamily="65" charset="-120"/>
            </a:endParaRPr>
          </a:p>
          <a:p>
            <a:endParaRPr lang="zh-TW" altLang="en-US" dirty="0"/>
          </a:p>
        </p:txBody>
      </p:sp>
      <p:sp>
        <p:nvSpPr>
          <p:cNvPr id="5" name="投影片編號版面配置區 4">
            <a:extLst>
              <a:ext uri="{FF2B5EF4-FFF2-40B4-BE49-F238E27FC236}">
                <a16:creationId xmlns:a16="http://schemas.microsoft.com/office/drawing/2014/main" id="{D6F33003-4FCD-46C1-9EF0-CDFC971E1E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矩形: 圓角 3">
            <a:extLst>
              <a:ext uri="{FF2B5EF4-FFF2-40B4-BE49-F238E27FC236}">
                <a16:creationId xmlns:a16="http://schemas.microsoft.com/office/drawing/2014/main" id="{C9B70E64-78AD-4D81-8435-A1FDFD22D7D9}"/>
              </a:ext>
            </a:extLst>
          </p:cNvPr>
          <p:cNvSpPr/>
          <p:nvPr/>
        </p:nvSpPr>
        <p:spPr>
          <a:xfrm>
            <a:off x="885956" y="3014970"/>
            <a:ext cx="3165513" cy="28803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Python </a:t>
            </a:r>
            <a:r>
              <a:rPr lang="en-US" altLang="zh-TW" sz="2000" dirty="0" err="1">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Tkinter</a:t>
            </a:r>
            <a:r>
              <a:rPr lang="en-US" altLang="zh-TW" sz="200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 </a:t>
            </a:r>
            <a:r>
              <a:rPr lang="zh-TW" altLang="en-US" sz="200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讀取資料</a:t>
            </a:r>
          </a:p>
        </p:txBody>
      </p:sp>
      <p:sp>
        <p:nvSpPr>
          <p:cNvPr id="7" name="矩形: 圓角 6">
            <a:extLst>
              <a:ext uri="{FF2B5EF4-FFF2-40B4-BE49-F238E27FC236}">
                <a16:creationId xmlns:a16="http://schemas.microsoft.com/office/drawing/2014/main" id="{4AF8B5F7-0C47-4062-BAD7-013CAF1C93C8}"/>
              </a:ext>
            </a:extLst>
          </p:cNvPr>
          <p:cNvSpPr/>
          <p:nvPr/>
        </p:nvSpPr>
        <p:spPr>
          <a:xfrm>
            <a:off x="1080932" y="1920239"/>
            <a:ext cx="3732684" cy="288032"/>
          </a:xfrm>
          <a:prstGeom prst="roundRect">
            <a:avLst>
              <a:gd name="adj" fmla="val 33803"/>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沼氣值、 血氧濃度、心率</a:t>
            </a:r>
          </a:p>
        </p:txBody>
      </p:sp>
      <p:cxnSp>
        <p:nvCxnSpPr>
          <p:cNvPr id="13" name="直線單箭頭接點 12">
            <a:extLst>
              <a:ext uri="{FF2B5EF4-FFF2-40B4-BE49-F238E27FC236}">
                <a16:creationId xmlns:a16="http://schemas.microsoft.com/office/drawing/2014/main" id="{C0DABE61-BB57-4A04-A534-4FF90C30745C}"/>
              </a:ext>
            </a:extLst>
          </p:cNvPr>
          <p:cNvCxnSpPr>
            <a:cxnSpLocks/>
          </p:cNvCxnSpPr>
          <p:nvPr/>
        </p:nvCxnSpPr>
        <p:spPr>
          <a:xfrm>
            <a:off x="1475656" y="3303002"/>
            <a:ext cx="0" cy="7064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矩形: 圓角 18">
            <a:extLst>
              <a:ext uri="{FF2B5EF4-FFF2-40B4-BE49-F238E27FC236}">
                <a16:creationId xmlns:a16="http://schemas.microsoft.com/office/drawing/2014/main" id="{04F4DDD8-E993-43BA-8A82-20934A17CBD9}"/>
              </a:ext>
            </a:extLst>
          </p:cNvPr>
          <p:cNvSpPr/>
          <p:nvPr/>
        </p:nvSpPr>
        <p:spPr>
          <a:xfrm>
            <a:off x="218185" y="3996906"/>
            <a:ext cx="2942326" cy="288032"/>
          </a:xfrm>
          <a:prstGeom prst="roundRect">
            <a:avLst>
              <a:gd name="adj" fmla="val 33803"/>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顯示在螢幕上</a:t>
            </a:r>
          </a:p>
        </p:txBody>
      </p:sp>
      <p:pic>
        <p:nvPicPr>
          <p:cNvPr id="11" name="圖片 10">
            <a:extLst>
              <a:ext uri="{FF2B5EF4-FFF2-40B4-BE49-F238E27FC236}">
                <a16:creationId xmlns:a16="http://schemas.microsoft.com/office/drawing/2014/main" id="{84AA37AC-DD44-42E0-9F13-9132A1785B76}"/>
              </a:ext>
            </a:extLst>
          </p:cNvPr>
          <p:cNvPicPr>
            <a:picLocks noChangeAspect="1"/>
          </p:cNvPicPr>
          <p:nvPr/>
        </p:nvPicPr>
        <p:blipFill>
          <a:blip r:embed="rId2"/>
          <a:stretch>
            <a:fillRect/>
          </a:stretch>
        </p:blipFill>
        <p:spPr>
          <a:xfrm>
            <a:off x="127289" y="921364"/>
            <a:ext cx="268247" cy="225572"/>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851670"/>
            <a:ext cx="3645198" cy="2331284"/>
          </a:xfrm>
          <a:prstGeom prst="rect">
            <a:avLst/>
          </a:prstGeom>
        </p:spPr>
      </p:pic>
      <p:cxnSp>
        <p:nvCxnSpPr>
          <p:cNvPr id="14" name="直線單箭頭接點 13">
            <a:extLst>
              <a:ext uri="{FF2B5EF4-FFF2-40B4-BE49-F238E27FC236}">
                <a16:creationId xmlns:a16="http://schemas.microsoft.com/office/drawing/2014/main" id="{19C88A97-FFEA-432C-B680-7D5CF0645931}"/>
              </a:ext>
            </a:extLst>
          </p:cNvPr>
          <p:cNvCxnSpPr>
            <a:cxnSpLocks/>
            <a:stCxn id="7" idx="2"/>
          </p:cNvCxnSpPr>
          <p:nvPr/>
        </p:nvCxnSpPr>
        <p:spPr>
          <a:xfrm>
            <a:off x="2947274" y="2208271"/>
            <a:ext cx="0" cy="800151"/>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3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9396B2-BC9C-4E69-A16F-63794F8CA9C6}"/>
              </a:ext>
            </a:extLst>
          </p:cNvPr>
          <p:cNvSpPr>
            <a:spLocks noGrp="1"/>
          </p:cNvSpPr>
          <p:nvPr>
            <p:ph type="ctrTitle"/>
          </p:nvPr>
        </p:nvSpPr>
        <p:spPr>
          <a:xfrm>
            <a:off x="2094450" y="2173788"/>
            <a:ext cx="4955100" cy="795924"/>
          </a:xfrm>
        </p:spPr>
        <p:txBody>
          <a:bodyPr/>
          <a:lstStyle/>
          <a:p>
            <a:pPr algn="ctr"/>
            <a:r>
              <a:rPr lang="zh-TW" altLang="en-US" dirty="0"/>
              <a:t>預期成果</a:t>
            </a:r>
          </a:p>
        </p:txBody>
      </p:sp>
    </p:spTree>
    <p:extLst>
      <p:ext uri="{BB962C8B-B14F-4D97-AF65-F5344CB8AC3E}">
        <p14:creationId xmlns:p14="http://schemas.microsoft.com/office/powerpoint/2010/main" val="1822564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C79FC2-DF8C-4636-85C4-6424475F3CDF}"/>
              </a:ext>
            </a:extLst>
          </p:cNvPr>
          <p:cNvSpPr>
            <a:spLocks noGrp="1"/>
          </p:cNvSpPr>
          <p:nvPr>
            <p:ph type="title"/>
          </p:nvPr>
        </p:nvSpPr>
        <p:spPr>
          <a:xfrm>
            <a:off x="1280211" y="836000"/>
            <a:ext cx="6010500" cy="396300"/>
          </a:xfrm>
        </p:spPr>
        <p:txBody>
          <a:bodyPr/>
          <a:lstStyle/>
          <a:p>
            <a:r>
              <a:rPr lang="zh-TW" altLang="en-US" dirty="0">
                <a:latin typeface="標楷體" panose="03000509000000000000" pitchFamily="65" charset="-120"/>
                <a:ea typeface="標楷體" panose="03000509000000000000" pitchFamily="65" charset="-120"/>
              </a:rPr>
              <a:t>進度排程</a:t>
            </a:r>
          </a:p>
        </p:txBody>
      </p:sp>
      <p:pic>
        <p:nvPicPr>
          <p:cNvPr id="24" name="圖片 23">
            <a:extLst>
              <a:ext uri="{FF2B5EF4-FFF2-40B4-BE49-F238E27FC236}">
                <a16:creationId xmlns:a16="http://schemas.microsoft.com/office/drawing/2014/main" id="{93A0C31C-EFD3-4F50-95D1-16378D1264C5}"/>
              </a:ext>
            </a:extLst>
          </p:cNvPr>
          <p:cNvPicPr>
            <a:picLocks noChangeAspect="1"/>
          </p:cNvPicPr>
          <p:nvPr/>
        </p:nvPicPr>
        <p:blipFill>
          <a:blip r:embed="rId2"/>
          <a:stretch>
            <a:fillRect/>
          </a:stretch>
        </p:blipFill>
        <p:spPr>
          <a:xfrm>
            <a:off x="127289" y="921364"/>
            <a:ext cx="268247" cy="225572"/>
          </a:xfrm>
          <a:prstGeom prst="rect">
            <a:avLst/>
          </a:prstGeom>
        </p:spPr>
      </p:pic>
      <p:graphicFrame>
        <p:nvGraphicFramePr>
          <p:cNvPr id="3" name="表格 2">
            <a:extLst>
              <a:ext uri="{FF2B5EF4-FFF2-40B4-BE49-F238E27FC236}">
                <a16:creationId xmlns:a16="http://schemas.microsoft.com/office/drawing/2014/main" id="{A6C133B0-3C9B-4E5C-A2D4-56CB887F66C7}"/>
              </a:ext>
            </a:extLst>
          </p:cNvPr>
          <p:cNvGraphicFramePr>
            <a:graphicFrameLocks noGrp="1"/>
          </p:cNvGraphicFramePr>
          <p:nvPr>
            <p:extLst>
              <p:ext uri="{D42A27DB-BD31-4B8C-83A1-F6EECF244321}">
                <p14:modId xmlns:p14="http://schemas.microsoft.com/office/powerpoint/2010/main" val="1270040821"/>
              </p:ext>
            </p:extLst>
          </p:nvPr>
        </p:nvGraphicFramePr>
        <p:xfrm>
          <a:off x="395536" y="1419622"/>
          <a:ext cx="8748463" cy="2560320"/>
        </p:xfrm>
        <a:graphic>
          <a:graphicData uri="http://schemas.openxmlformats.org/drawingml/2006/table">
            <a:tbl>
              <a:tblPr firstRow="1" firstCol="1" bandRow="1">
                <a:tableStyleId>{93EC2C83-4F27-46E9-AB52-EA9CB43B9D6F}</a:tableStyleId>
              </a:tblPr>
              <a:tblGrid>
                <a:gridCol w="1938245">
                  <a:extLst>
                    <a:ext uri="{9D8B030D-6E8A-4147-A177-3AD203B41FA5}">
                      <a16:colId xmlns:a16="http://schemas.microsoft.com/office/drawing/2014/main" val="1384789047"/>
                    </a:ext>
                  </a:extLst>
                </a:gridCol>
                <a:gridCol w="1560717">
                  <a:extLst>
                    <a:ext uri="{9D8B030D-6E8A-4147-A177-3AD203B41FA5}">
                      <a16:colId xmlns:a16="http://schemas.microsoft.com/office/drawing/2014/main" val="3014822118"/>
                    </a:ext>
                  </a:extLst>
                </a:gridCol>
                <a:gridCol w="1749482">
                  <a:extLst>
                    <a:ext uri="{9D8B030D-6E8A-4147-A177-3AD203B41FA5}">
                      <a16:colId xmlns:a16="http://schemas.microsoft.com/office/drawing/2014/main" val="800074412"/>
                    </a:ext>
                  </a:extLst>
                </a:gridCol>
                <a:gridCol w="1749482">
                  <a:extLst>
                    <a:ext uri="{9D8B030D-6E8A-4147-A177-3AD203B41FA5}">
                      <a16:colId xmlns:a16="http://schemas.microsoft.com/office/drawing/2014/main" val="4095580410"/>
                    </a:ext>
                  </a:extLst>
                </a:gridCol>
                <a:gridCol w="1750537">
                  <a:extLst>
                    <a:ext uri="{9D8B030D-6E8A-4147-A177-3AD203B41FA5}">
                      <a16:colId xmlns:a16="http://schemas.microsoft.com/office/drawing/2014/main" val="2335394241"/>
                    </a:ext>
                  </a:extLst>
                </a:gridCol>
              </a:tblGrid>
              <a:tr h="230142">
                <a:tc>
                  <a:txBody>
                    <a:bodyPr/>
                    <a:lstStyle/>
                    <a:p>
                      <a:pPr>
                        <a:spcAft>
                          <a:spcPts val="0"/>
                        </a:spcAft>
                      </a:pPr>
                      <a:r>
                        <a:rPr lang="zh-TW" sz="2400" kern="100" dirty="0">
                          <a:effectLst/>
                          <a:latin typeface="標楷體" panose="03000509000000000000" pitchFamily="65" charset="-120"/>
                          <a:ea typeface="標楷體" panose="03000509000000000000" pitchFamily="65" charset="-120"/>
                        </a:rPr>
                        <a:t>任務名稱</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1">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9</a:t>
                      </a:r>
                      <a:r>
                        <a:rPr lang="zh-TW" sz="2400" kern="100" dirty="0">
                          <a:effectLst/>
                          <a:latin typeface="標楷體" panose="03000509000000000000" pitchFamily="65" charset="-120"/>
                          <a:ea typeface="標楷體" panose="03000509000000000000" pitchFamily="65" charset="-120"/>
                        </a:rPr>
                        <a:t>月</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1">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10</a:t>
                      </a:r>
                      <a:r>
                        <a:rPr lang="zh-TW" sz="2400" kern="100" dirty="0">
                          <a:effectLst/>
                          <a:latin typeface="標楷體" panose="03000509000000000000" pitchFamily="65" charset="-120"/>
                          <a:ea typeface="標楷體" panose="03000509000000000000" pitchFamily="65" charset="-120"/>
                        </a:rPr>
                        <a:t>月</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1">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11</a:t>
                      </a:r>
                      <a:r>
                        <a:rPr lang="zh-TW" sz="2400" kern="100" dirty="0">
                          <a:effectLst/>
                          <a:latin typeface="標楷體" panose="03000509000000000000" pitchFamily="65" charset="-120"/>
                          <a:ea typeface="標楷體" panose="03000509000000000000" pitchFamily="65" charset="-120"/>
                        </a:rPr>
                        <a:t>月</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1">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12</a:t>
                      </a:r>
                      <a:r>
                        <a:rPr lang="zh-TW" sz="2400" kern="100" dirty="0">
                          <a:effectLst/>
                          <a:latin typeface="標楷體" panose="03000509000000000000" pitchFamily="65" charset="-120"/>
                          <a:ea typeface="標楷體" panose="03000509000000000000" pitchFamily="65" charset="-120"/>
                        </a:rPr>
                        <a:t>月</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1587483509"/>
                  </a:ext>
                </a:extLst>
              </a:tr>
              <a:tr h="230142">
                <a:tc gridSpan="5">
                  <a:txBody>
                    <a:bodyPr/>
                    <a:lstStyle/>
                    <a:p>
                      <a:pPr algn="ctr">
                        <a:spcAft>
                          <a:spcPts val="0"/>
                        </a:spcAft>
                      </a:pPr>
                      <a:r>
                        <a:rPr lang="zh-TW" sz="2400" kern="100" dirty="0">
                          <a:effectLst/>
                          <a:latin typeface="標楷體" panose="03000509000000000000" pitchFamily="65" charset="-120"/>
                          <a:ea typeface="標楷體" panose="03000509000000000000" pitchFamily="65" charset="-120"/>
                        </a:rPr>
                        <a:t>視窗軟體</a:t>
                      </a:r>
                      <a:r>
                        <a:rPr lang="en-US" sz="2400" kern="100" dirty="0" err="1">
                          <a:effectLst/>
                          <a:latin typeface="標楷體" panose="03000509000000000000" pitchFamily="65" charset="-120"/>
                          <a:ea typeface="標楷體" panose="03000509000000000000" pitchFamily="65" charset="-120"/>
                        </a:rPr>
                        <a:t>Tkinter</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919294864"/>
                  </a:ext>
                </a:extLst>
              </a:tr>
              <a:tr h="230142">
                <a:tc>
                  <a:txBody>
                    <a:bodyPr/>
                    <a:lstStyle/>
                    <a:p>
                      <a:pPr algn="ctr">
                        <a:spcAft>
                          <a:spcPts val="0"/>
                        </a:spcAft>
                      </a:pPr>
                      <a:r>
                        <a:rPr lang="zh-TW" sz="2400" kern="100" dirty="0">
                          <a:effectLst/>
                          <a:latin typeface="標楷體" panose="03000509000000000000" pitchFamily="65" charset="-120"/>
                          <a:ea typeface="標楷體" panose="03000509000000000000" pitchFamily="65" charset="-120"/>
                        </a:rPr>
                        <a:t>傳輸訊息</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4">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a:effectLst/>
                          <a:latin typeface="標楷體" panose="03000509000000000000" pitchFamily="65" charset="-120"/>
                          <a:ea typeface="標楷體" panose="03000509000000000000" pitchFamily="65" charset="-120"/>
                        </a:rPr>
                        <a:t> </a:t>
                      </a:r>
                      <a:endParaRPr lang="zh-TW" sz="2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a:effectLst/>
                          <a:latin typeface="標楷體" panose="03000509000000000000" pitchFamily="65" charset="-120"/>
                          <a:ea typeface="標楷體" panose="03000509000000000000" pitchFamily="65" charset="-120"/>
                        </a:rPr>
                        <a:t> </a:t>
                      </a:r>
                      <a:endParaRPr lang="zh-TW" sz="2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195117849"/>
                  </a:ext>
                </a:extLst>
              </a:tr>
              <a:tr h="230142">
                <a:tc>
                  <a:txBody>
                    <a:bodyPr/>
                    <a:lstStyle/>
                    <a:p>
                      <a:pPr algn="ctr">
                        <a:spcAft>
                          <a:spcPts val="0"/>
                        </a:spcAft>
                      </a:pPr>
                      <a:r>
                        <a:rPr lang="zh-TW" sz="2400" kern="100" dirty="0">
                          <a:effectLst/>
                          <a:latin typeface="標楷體" panose="03000509000000000000" pitchFamily="65" charset="-120"/>
                          <a:ea typeface="標楷體" panose="03000509000000000000" pitchFamily="65" charset="-120"/>
                        </a:rPr>
                        <a:t>警告訊息</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4">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a:effectLst/>
                          <a:latin typeface="標楷體" panose="03000509000000000000" pitchFamily="65" charset="-120"/>
                          <a:ea typeface="標楷體" panose="03000509000000000000" pitchFamily="65" charset="-120"/>
                        </a:rPr>
                        <a:t> </a:t>
                      </a:r>
                      <a:endParaRPr lang="zh-TW" sz="2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a:effectLst/>
                          <a:latin typeface="標楷體" panose="03000509000000000000" pitchFamily="65" charset="-120"/>
                          <a:ea typeface="標楷體" panose="03000509000000000000" pitchFamily="65" charset="-120"/>
                        </a:rPr>
                        <a:t> </a:t>
                      </a:r>
                      <a:endParaRPr lang="zh-TW" sz="2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1281169650"/>
                  </a:ext>
                </a:extLst>
              </a:tr>
              <a:tr h="230142">
                <a:tc>
                  <a:txBody>
                    <a:bodyPr/>
                    <a:lstStyle/>
                    <a:p>
                      <a:pPr algn="ctr">
                        <a:spcAft>
                          <a:spcPts val="0"/>
                        </a:spcAft>
                      </a:pPr>
                      <a:r>
                        <a:rPr lang="zh-TW" sz="2400" kern="100" dirty="0">
                          <a:effectLst/>
                          <a:latin typeface="標楷體" panose="03000509000000000000" pitchFamily="65" charset="-120"/>
                          <a:ea typeface="標楷體" panose="03000509000000000000" pitchFamily="65" charset="-120"/>
                        </a:rPr>
                        <a:t>藍芽</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4">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a:effectLst/>
                          <a:latin typeface="標楷體" panose="03000509000000000000" pitchFamily="65" charset="-120"/>
                          <a:ea typeface="標楷體" panose="03000509000000000000" pitchFamily="65" charset="-120"/>
                        </a:rPr>
                        <a:t> </a:t>
                      </a:r>
                      <a:endParaRPr lang="zh-TW" sz="2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a:effectLst/>
                          <a:latin typeface="標楷體" panose="03000509000000000000" pitchFamily="65" charset="-120"/>
                          <a:ea typeface="標楷體" panose="03000509000000000000" pitchFamily="65" charset="-120"/>
                        </a:rPr>
                        <a:t> </a:t>
                      </a:r>
                      <a:endParaRPr lang="zh-TW" sz="2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613121916"/>
                  </a:ext>
                </a:extLst>
              </a:tr>
              <a:tr h="230142">
                <a:tc>
                  <a:txBody>
                    <a:bodyPr/>
                    <a:lstStyle/>
                    <a:p>
                      <a:pPr algn="ctr">
                        <a:spcAft>
                          <a:spcPts val="0"/>
                        </a:spcAft>
                      </a:pPr>
                      <a:r>
                        <a:rPr lang="en-US" sz="2400" kern="100" dirty="0">
                          <a:effectLst/>
                          <a:latin typeface="標楷體" panose="03000509000000000000" pitchFamily="65" charset="-120"/>
                          <a:ea typeface="標楷體" panose="03000509000000000000" pitchFamily="65" charset="-120"/>
                        </a:rPr>
                        <a:t>UDP</a:t>
                      </a:r>
                      <a:r>
                        <a:rPr lang="zh-TW" sz="2400" kern="100" dirty="0">
                          <a:effectLst/>
                          <a:latin typeface="標楷體" panose="03000509000000000000" pitchFamily="65" charset="-120"/>
                          <a:ea typeface="標楷體" panose="03000509000000000000" pitchFamily="65" charset="-120"/>
                        </a:rPr>
                        <a:t>通訊協定</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4">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948096112"/>
                  </a:ext>
                </a:extLst>
              </a:tr>
              <a:tr h="230142">
                <a:tc>
                  <a:txBody>
                    <a:bodyPr/>
                    <a:lstStyle/>
                    <a:p>
                      <a:pPr algn="ctr">
                        <a:spcAft>
                          <a:spcPts val="0"/>
                        </a:spcAft>
                      </a:pPr>
                      <a:r>
                        <a:rPr lang="zh-TW" sz="2400" kern="100" dirty="0">
                          <a:effectLst/>
                          <a:latin typeface="標楷體" panose="03000509000000000000" pitchFamily="65" charset="-120"/>
                          <a:ea typeface="標楷體" panose="03000509000000000000" pitchFamily="65" charset="-120"/>
                        </a:rPr>
                        <a:t>強波器</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4">
                        <a:lumMod val="60000"/>
                        <a:lumOff val="40000"/>
                      </a:schemeClr>
                    </a:solidFill>
                  </a:tcPr>
                </a:tc>
                <a:tc>
                  <a:txBody>
                    <a:bodyPr/>
                    <a:lstStyle/>
                    <a:p>
                      <a:pPr>
                        <a:spcAft>
                          <a:spcPts val="0"/>
                        </a:spcAft>
                      </a:pPr>
                      <a:r>
                        <a:rPr lang="en-US" sz="2400" kern="100">
                          <a:effectLst/>
                          <a:latin typeface="標楷體" panose="03000509000000000000" pitchFamily="65" charset="-120"/>
                          <a:ea typeface="標楷體" panose="03000509000000000000" pitchFamily="65" charset="-120"/>
                        </a:rPr>
                        <a:t> </a:t>
                      </a:r>
                      <a:endParaRPr lang="zh-TW" sz="2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3641876622"/>
                  </a:ext>
                </a:extLst>
              </a:tr>
            </a:tbl>
          </a:graphicData>
        </a:graphic>
      </p:graphicFrame>
      <p:sp>
        <p:nvSpPr>
          <p:cNvPr id="4" name="投影片編號版面配置區 3">
            <a:extLst>
              <a:ext uri="{FF2B5EF4-FFF2-40B4-BE49-F238E27FC236}">
                <a16:creationId xmlns:a16="http://schemas.microsoft.com/office/drawing/2014/main" id="{F4397B1D-EA32-426A-ABD6-7EBA85D9FE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854836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9396B2-BC9C-4E69-A16F-63794F8CA9C6}"/>
              </a:ext>
            </a:extLst>
          </p:cNvPr>
          <p:cNvSpPr>
            <a:spLocks noGrp="1"/>
          </p:cNvSpPr>
          <p:nvPr>
            <p:ph type="ctrTitle"/>
          </p:nvPr>
        </p:nvSpPr>
        <p:spPr>
          <a:xfrm>
            <a:off x="2094450" y="2173788"/>
            <a:ext cx="4955100" cy="795924"/>
          </a:xfrm>
        </p:spPr>
        <p:txBody>
          <a:bodyPr/>
          <a:lstStyle/>
          <a:p>
            <a:pPr algn="ctr"/>
            <a:r>
              <a:rPr lang="zh-TW" altLang="en-US" dirty="0"/>
              <a:t>摘要</a:t>
            </a:r>
          </a:p>
        </p:txBody>
      </p:sp>
    </p:spTree>
    <p:extLst>
      <p:ext uri="{BB962C8B-B14F-4D97-AF65-F5344CB8AC3E}">
        <p14:creationId xmlns:p14="http://schemas.microsoft.com/office/powerpoint/2010/main" val="2754076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C79FC2-DF8C-4636-85C4-6424475F3CDF}"/>
              </a:ext>
            </a:extLst>
          </p:cNvPr>
          <p:cNvSpPr>
            <a:spLocks noGrp="1"/>
          </p:cNvSpPr>
          <p:nvPr>
            <p:ph type="title"/>
          </p:nvPr>
        </p:nvSpPr>
        <p:spPr>
          <a:xfrm>
            <a:off x="1280211" y="836000"/>
            <a:ext cx="6010500" cy="396300"/>
          </a:xfrm>
        </p:spPr>
        <p:txBody>
          <a:bodyPr/>
          <a:lstStyle/>
          <a:p>
            <a:r>
              <a:rPr lang="zh-TW" altLang="en-US" dirty="0">
                <a:latin typeface="標楷體" panose="03000509000000000000" pitchFamily="65" charset="-120"/>
                <a:ea typeface="標楷體" panose="03000509000000000000" pitchFamily="65" charset="-120"/>
              </a:rPr>
              <a:t>進度排程</a:t>
            </a:r>
          </a:p>
        </p:txBody>
      </p:sp>
      <p:pic>
        <p:nvPicPr>
          <p:cNvPr id="24" name="圖片 23">
            <a:extLst>
              <a:ext uri="{FF2B5EF4-FFF2-40B4-BE49-F238E27FC236}">
                <a16:creationId xmlns:a16="http://schemas.microsoft.com/office/drawing/2014/main" id="{93A0C31C-EFD3-4F50-95D1-16378D1264C5}"/>
              </a:ext>
            </a:extLst>
          </p:cNvPr>
          <p:cNvPicPr>
            <a:picLocks noChangeAspect="1"/>
          </p:cNvPicPr>
          <p:nvPr/>
        </p:nvPicPr>
        <p:blipFill>
          <a:blip r:embed="rId2"/>
          <a:stretch>
            <a:fillRect/>
          </a:stretch>
        </p:blipFill>
        <p:spPr>
          <a:xfrm>
            <a:off x="127289" y="921364"/>
            <a:ext cx="268247" cy="225572"/>
          </a:xfrm>
          <a:prstGeom prst="rect">
            <a:avLst/>
          </a:prstGeom>
        </p:spPr>
      </p:pic>
      <p:graphicFrame>
        <p:nvGraphicFramePr>
          <p:cNvPr id="3" name="表格 2">
            <a:extLst>
              <a:ext uri="{FF2B5EF4-FFF2-40B4-BE49-F238E27FC236}">
                <a16:creationId xmlns:a16="http://schemas.microsoft.com/office/drawing/2014/main" id="{A6C133B0-3C9B-4E5C-A2D4-56CB887F66C7}"/>
              </a:ext>
            </a:extLst>
          </p:cNvPr>
          <p:cNvGraphicFramePr>
            <a:graphicFrameLocks noGrp="1"/>
          </p:cNvGraphicFramePr>
          <p:nvPr>
            <p:extLst>
              <p:ext uri="{D42A27DB-BD31-4B8C-83A1-F6EECF244321}">
                <p14:modId xmlns:p14="http://schemas.microsoft.com/office/powerpoint/2010/main" val="1579235045"/>
              </p:ext>
            </p:extLst>
          </p:nvPr>
        </p:nvGraphicFramePr>
        <p:xfrm>
          <a:off x="271672" y="1419622"/>
          <a:ext cx="9052855" cy="2926080"/>
        </p:xfrm>
        <a:graphic>
          <a:graphicData uri="http://schemas.openxmlformats.org/drawingml/2006/table">
            <a:tbl>
              <a:tblPr firstRow="1" firstCol="1" bandRow="1">
                <a:tableStyleId>{93EC2C83-4F27-46E9-AB52-EA9CB43B9D6F}</a:tableStyleId>
              </a:tblPr>
              <a:tblGrid>
                <a:gridCol w="2005684">
                  <a:extLst>
                    <a:ext uri="{9D8B030D-6E8A-4147-A177-3AD203B41FA5}">
                      <a16:colId xmlns:a16="http://schemas.microsoft.com/office/drawing/2014/main" val="1384789047"/>
                    </a:ext>
                  </a:extLst>
                </a:gridCol>
                <a:gridCol w="1615021">
                  <a:extLst>
                    <a:ext uri="{9D8B030D-6E8A-4147-A177-3AD203B41FA5}">
                      <a16:colId xmlns:a16="http://schemas.microsoft.com/office/drawing/2014/main" val="3014822118"/>
                    </a:ext>
                  </a:extLst>
                </a:gridCol>
                <a:gridCol w="1810353">
                  <a:extLst>
                    <a:ext uri="{9D8B030D-6E8A-4147-A177-3AD203B41FA5}">
                      <a16:colId xmlns:a16="http://schemas.microsoft.com/office/drawing/2014/main" val="800074412"/>
                    </a:ext>
                  </a:extLst>
                </a:gridCol>
                <a:gridCol w="1810353">
                  <a:extLst>
                    <a:ext uri="{9D8B030D-6E8A-4147-A177-3AD203B41FA5}">
                      <a16:colId xmlns:a16="http://schemas.microsoft.com/office/drawing/2014/main" val="4095580410"/>
                    </a:ext>
                  </a:extLst>
                </a:gridCol>
                <a:gridCol w="1811444">
                  <a:extLst>
                    <a:ext uri="{9D8B030D-6E8A-4147-A177-3AD203B41FA5}">
                      <a16:colId xmlns:a16="http://schemas.microsoft.com/office/drawing/2014/main" val="2335394241"/>
                    </a:ext>
                  </a:extLst>
                </a:gridCol>
              </a:tblGrid>
              <a:tr h="230142">
                <a:tc>
                  <a:txBody>
                    <a:bodyPr/>
                    <a:lstStyle/>
                    <a:p>
                      <a:pPr>
                        <a:spcAft>
                          <a:spcPts val="0"/>
                        </a:spcAft>
                      </a:pPr>
                      <a:r>
                        <a:rPr lang="zh-TW" sz="2400" kern="100" dirty="0">
                          <a:effectLst/>
                          <a:latin typeface="標楷體" panose="03000509000000000000" pitchFamily="65" charset="-120"/>
                          <a:ea typeface="標楷體" panose="03000509000000000000" pitchFamily="65" charset="-120"/>
                        </a:rPr>
                        <a:t>任務名稱</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1">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9</a:t>
                      </a:r>
                      <a:r>
                        <a:rPr lang="zh-TW" sz="2400" kern="100" dirty="0">
                          <a:effectLst/>
                          <a:latin typeface="標楷體" panose="03000509000000000000" pitchFamily="65" charset="-120"/>
                          <a:ea typeface="標楷體" panose="03000509000000000000" pitchFamily="65" charset="-120"/>
                        </a:rPr>
                        <a:t>月</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1">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10</a:t>
                      </a:r>
                      <a:r>
                        <a:rPr lang="zh-TW" sz="2400" kern="100" dirty="0">
                          <a:effectLst/>
                          <a:latin typeface="標楷體" panose="03000509000000000000" pitchFamily="65" charset="-120"/>
                          <a:ea typeface="標楷體" panose="03000509000000000000" pitchFamily="65" charset="-120"/>
                        </a:rPr>
                        <a:t>月</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1">
                        <a:lumMod val="60000"/>
                        <a:lumOff val="40000"/>
                      </a:schemeClr>
                    </a:solidFill>
                  </a:tcPr>
                </a:tc>
                <a:tc>
                  <a:txBody>
                    <a:bodyPr/>
                    <a:lstStyle/>
                    <a:p>
                      <a:pPr>
                        <a:spcAft>
                          <a:spcPts val="0"/>
                        </a:spcAft>
                      </a:pPr>
                      <a:r>
                        <a:rPr lang="en-US" sz="2400" kern="100">
                          <a:effectLst/>
                          <a:latin typeface="標楷體" panose="03000509000000000000" pitchFamily="65" charset="-120"/>
                          <a:ea typeface="標楷體" panose="03000509000000000000" pitchFamily="65" charset="-120"/>
                        </a:rPr>
                        <a:t>11</a:t>
                      </a:r>
                      <a:r>
                        <a:rPr lang="zh-TW" sz="2400" kern="100">
                          <a:effectLst/>
                          <a:latin typeface="標楷體" panose="03000509000000000000" pitchFamily="65" charset="-120"/>
                          <a:ea typeface="標楷體" panose="03000509000000000000" pitchFamily="65" charset="-120"/>
                        </a:rPr>
                        <a:t>月</a:t>
                      </a:r>
                      <a:endParaRPr lang="zh-TW" sz="2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1">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12</a:t>
                      </a:r>
                      <a:r>
                        <a:rPr lang="zh-TW" sz="2400" kern="100" dirty="0">
                          <a:effectLst/>
                          <a:latin typeface="標楷體" panose="03000509000000000000" pitchFamily="65" charset="-120"/>
                          <a:ea typeface="標楷體" panose="03000509000000000000" pitchFamily="65" charset="-120"/>
                        </a:rPr>
                        <a:t>月</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1587483509"/>
                  </a:ext>
                </a:extLst>
              </a:tr>
              <a:tr h="211840">
                <a:tc gridSpan="5">
                  <a:txBody>
                    <a:bodyPr/>
                    <a:lstStyle/>
                    <a:p>
                      <a:pPr algn="ctr">
                        <a:spcAft>
                          <a:spcPts val="0"/>
                        </a:spcAft>
                      </a:pPr>
                      <a:r>
                        <a:rPr lang="zh-TW" sz="2400" kern="100" dirty="0">
                          <a:effectLst/>
                          <a:latin typeface="標楷體" panose="03000509000000000000" pitchFamily="65" charset="-120"/>
                          <a:ea typeface="標楷體" panose="03000509000000000000" pitchFamily="65" charset="-120"/>
                        </a:rPr>
                        <a:t>手環</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226962260"/>
                  </a:ext>
                </a:extLst>
              </a:tr>
              <a:tr h="230142">
                <a:tc>
                  <a:txBody>
                    <a:bodyPr/>
                    <a:lstStyle/>
                    <a:p>
                      <a:pPr algn="ctr">
                        <a:spcAft>
                          <a:spcPts val="0"/>
                        </a:spcAft>
                      </a:pPr>
                      <a:r>
                        <a:rPr lang="zh-TW" sz="2400" kern="100" dirty="0">
                          <a:effectLst/>
                          <a:latin typeface="標楷體" panose="03000509000000000000" pitchFamily="65" charset="-120"/>
                          <a:ea typeface="標楷體" panose="03000509000000000000" pitchFamily="65" charset="-120"/>
                        </a:rPr>
                        <a:t>蜂鳴器</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4">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a:effectLst/>
                          <a:latin typeface="標楷體" panose="03000509000000000000" pitchFamily="65" charset="-120"/>
                          <a:ea typeface="標楷體" panose="03000509000000000000" pitchFamily="65" charset="-120"/>
                        </a:rPr>
                        <a:t> </a:t>
                      </a:r>
                      <a:endParaRPr lang="zh-TW" sz="2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a:effectLst/>
                          <a:latin typeface="標楷體" panose="03000509000000000000" pitchFamily="65" charset="-120"/>
                          <a:ea typeface="標楷體" panose="03000509000000000000" pitchFamily="65" charset="-120"/>
                        </a:rPr>
                        <a:t> </a:t>
                      </a:r>
                      <a:endParaRPr lang="zh-TW" sz="2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a:effectLst/>
                          <a:latin typeface="標楷體" panose="03000509000000000000" pitchFamily="65" charset="-120"/>
                          <a:ea typeface="標楷體" panose="03000509000000000000" pitchFamily="65" charset="-120"/>
                        </a:rPr>
                        <a:t> </a:t>
                      </a:r>
                      <a:endParaRPr lang="zh-TW" sz="2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2443395703"/>
                  </a:ext>
                </a:extLst>
              </a:tr>
              <a:tr h="230142">
                <a:tc>
                  <a:txBody>
                    <a:bodyPr/>
                    <a:lstStyle/>
                    <a:p>
                      <a:pPr algn="ctr">
                        <a:spcAft>
                          <a:spcPts val="0"/>
                        </a:spcAft>
                      </a:pPr>
                      <a:r>
                        <a:rPr lang="zh-TW" sz="2400" kern="100" dirty="0">
                          <a:effectLst/>
                          <a:latin typeface="標楷體" panose="03000509000000000000" pitchFamily="65" charset="-120"/>
                          <a:ea typeface="標楷體" panose="03000509000000000000" pitchFamily="65" charset="-120"/>
                        </a:rPr>
                        <a:t>心</a:t>
                      </a:r>
                      <a:r>
                        <a:rPr lang="zh-TW" altLang="en-US" sz="2400" kern="100" dirty="0">
                          <a:effectLst/>
                          <a:latin typeface="標楷體" panose="03000509000000000000" pitchFamily="65" charset="-120"/>
                          <a:ea typeface="標楷體" panose="03000509000000000000" pitchFamily="65" charset="-120"/>
                        </a:rPr>
                        <a:t>率</a:t>
                      </a:r>
                      <a:r>
                        <a:rPr lang="zh-TW" sz="2400" kern="100" dirty="0">
                          <a:effectLst/>
                          <a:latin typeface="標楷體" panose="03000509000000000000" pitchFamily="65" charset="-120"/>
                          <a:ea typeface="標楷體" panose="03000509000000000000" pitchFamily="65" charset="-120"/>
                        </a:rPr>
                        <a:t>血氧感測</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4">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val="3007336330"/>
                  </a:ext>
                </a:extLst>
              </a:tr>
              <a:tr h="230142">
                <a:tc>
                  <a:txBody>
                    <a:bodyPr/>
                    <a:lstStyle/>
                    <a:p>
                      <a:pPr algn="ctr">
                        <a:spcAft>
                          <a:spcPts val="0"/>
                        </a:spcAft>
                      </a:pPr>
                      <a:r>
                        <a:rPr lang="zh-TW" sz="2400" kern="100" dirty="0">
                          <a:effectLst/>
                          <a:latin typeface="標楷體" panose="03000509000000000000" pitchFamily="65" charset="-120"/>
                          <a:ea typeface="標楷體" panose="03000509000000000000" pitchFamily="65" charset="-120"/>
                        </a:rPr>
                        <a:t>沼氣偵測模塊</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4">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1255657272"/>
                  </a:ext>
                </a:extLst>
              </a:tr>
              <a:tr h="230142">
                <a:tc>
                  <a:txBody>
                    <a:bodyPr/>
                    <a:lstStyle/>
                    <a:p>
                      <a:pPr algn="ctr">
                        <a:spcAft>
                          <a:spcPts val="0"/>
                        </a:spcAft>
                      </a:pPr>
                      <a:r>
                        <a:rPr lang="zh-TW" sz="2400" kern="100" dirty="0">
                          <a:effectLst/>
                          <a:latin typeface="標楷體" panose="03000509000000000000" pitchFamily="65" charset="-120"/>
                          <a:ea typeface="標楷體" panose="03000509000000000000" pitchFamily="65" charset="-120"/>
                        </a:rPr>
                        <a:t>微型震動馬達</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4">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val="3975094493"/>
                  </a:ext>
                </a:extLst>
              </a:tr>
              <a:tr h="230142">
                <a:tc gridSpan="5">
                  <a:txBody>
                    <a:bodyPr/>
                    <a:lstStyle/>
                    <a:p>
                      <a:pPr algn="ctr">
                        <a:spcAft>
                          <a:spcPts val="0"/>
                        </a:spcAft>
                      </a:pPr>
                      <a:r>
                        <a:rPr lang="zh-TW" sz="2400" kern="100" dirty="0">
                          <a:effectLst/>
                          <a:latin typeface="標楷體" panose="03000509000000000000" pitchFamily="65" charset="-120"/>
                          <a:ea typeface="標楷體" panose="03000509000000000000" pitchFamily="65" charset="-120"/>
                        </a:rPr>
                        <a:t>系統整合</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4013540069"/>
                  </a:ext>
                </a:extLst>
              </a:tr>
              <a:tr h="230142">
                <a:tc>
                  <a:txBody>
                    <a:bodyPr/>
                    <a:lstStyle/>
                    <a:p>
                      <a:pPr algn="ctr">
                        <a:spcAft>
                          <a:spcPts val="0"/>
                        </a:spcAft>
                      </a:pPr>
                      <a:r>
                        <a:rPr lang="zh-TW" sz="2400" kern="100" dirty="0">
                          <a:effectLst/>
                          <a:latin typeface="標楷體" panose="03000509000000000000" pitchFamily="65" charset="-120"/>
                          <a:ea typeface="標楷體" panose="03000509000000000000" pitchFamily="65" charset="-120"/>
                        </a:rPr>
                        <a:t>系統整合</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chemeClr val="accent4">
                        <a:lumMod val="60000"/>
                        <a:lumOff val="40000"/>
                      </a:schemeClr>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tc>
                  <a:txBody>
                    <a:bodyPr/>
                    <a:lstStyle/>
                    <a:p>
                      <a:pPr>
                        <a:spcAft>
                          <a:spcPts val="0"/>
                        </a:spcAft>
                      </a:pPr>
                      <a:r>
                        <a:rPr lang="en-US" sz="2400" kern="100" dirty="0">
                          <a:effectLst/>
                          <a:latin typeface="標楷體" panose="03000509000000000000" pitchFamily="65" charset="-120"/>
                          <a:ea typeface="標楷體" panose="03000509000000000000" pitchFamily="65" charset="-120"/>
                        </a:rPr>
                        <a:t> </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val="758342322"/>
                  </a:ext>
                </a:extLst>
              </a:tr>
            </a:tbl>
          </a:graphicData>
        </a:graphic>
      </p:graphicFrame>
      <p:sp>
        <p:nvSpPr>
          <p:cNvPr id="4" name="投影片編號版面配置區 3">
            <a:extLst>
              <a:ext uri="{FF2B5EF4-FFF2-40B4-BE49-F238E27FC236}">
                <a16:creationId xmlns:a16="http://schemas.microsoft.com/office/drawing/2014/main" id="{F4397B1D-EA32-426A-ABD6-7EBA85D9FE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161820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C79FC2-DF8C-4636-85C4-6424475F3CDF}"/>
              </a:ext>
            </a:extLst>
          </p:cNvPr>
          <p:cNvSpPr>
            <a:spLocks noGrp="1"/>
          </p:cNvSpPr>
          <p:nvPr>
            <p:ph type="title"/>
          </p:nvPr>
        </p:nvSpPr>
        <p:spPr>
          <a:xfrm>
            <a:off x="-1404664" y="836000"/>
            <a:ext cx="6010500" cy="396300"/>
          </a:xfrm>
        </p:spPr>
        <p:txBody>
          <a:bodyPr/>
          <a:lstStyle/>
          <a:p>
            <a:pPr algn="ctr"/>
            <a:r>
              <a:rPr lang="zh-TW" altLang="en-US" dirty="0">
                <a:latin typeface="標楷體" panose="03000509000000000000" pitchFamily="65" charset="-120"/>
                <a:ea typeface="標楷體" panose="03000509000000000000" pitchFamily="65" charset="-120"/>
              </a:rPr>
              <a:t>預期功能</a:t>
            </a:r>
          </a:p>
        </p:txBody>
      </p:sp>
      <p:pic>
        <p:nvPicPr>
          <p:cNvPr id="24" name="圖片 23">
            <a:extLst>
              <a:ext uri="{FF2B5EF4-FFF2-40B4-BE49-F238E27FC236}">
                <a16:creationId xmlns:a16="http://schemas.microsoft.com/office/drawing/2014/main" id="{93A0C31C-EFD3-4F50-95D1-16378D1264C5}"/>
              </a:ext>
            </a:extLst>
          </p:cNvPr>
          <p:cNvPicPr>
            <a:picLocks noChangeAspect="1"/>
          </p:cNvPicPr>
          <p:nvPr/>
        </p:nvPicPr>
        <p:blipFill>
          <a:blip r:embed="rId2"/>
          <a:stretch>
            <a:fillRect/>
          </a:stretch>
        </p:blipFill>
        <p:spPr>
          <a:xfrm>
            <a:off x="127289" y="921364"/>
            <a:ext cx="268247" cy="225572"/>
          </a:xfrm>
          <a:prstGeom prst="rect">
            <a:avLst/>
          </a:prstGeom>
        </p:spPr>
      </p:pic>
      <p:sp>
        <p:nvSpPr>
          <p:cNvPr id="39" name="文字版面配置區 2">
            <a:extLst>
              <a:ext uri="{FF2B5EF4-FFF2-40B4-BE49-F238E27FC236}">
                <a16:creationId xmlns:a16="http://schemas.microsoft.com/office/drawing/2014/main" id="{CD92B182-B60A-4344-A1A2-7F6E9FB5E00B}"/>
              </a:ext>
            </a:extLst>
          </p:cNvPr>
          <p:cNvSpPr>
            <a:spLocks noGrp="1"/>
          </p:cNvSpPr>
          <p:nvPr>
            <p:ph type="body" idx="1"/>
          </p:nvPr>
        </p:nvSpPr>
        <p:spPr>
          <a:xfrm>
            <a:off x="5494" y="1232300"/>
            <a:ext cx="8886985" cy="3279428"/>
          </a:xfrm>
        </p:spPr>
        <p:txBody>
          <a:bodyPr/>
          <a:lstStyle/>
          <a:p>
            <a:pPr marL="139700" indent="0" algn="ctr">
              <a:lnSpc>
                <a:spcPct val="100000"/>
              </a:lnSpc>
              <a:buNone/>
            </a:pPr>
            <a:r>
              <a:rPr lang="zh-TW" altLang="en-US" sz="2400" b="1" u="sng" dirty="0">
                <a:latin typeface="標楷體" panose="03000509000000000000" pitchFamily="65" charset="-120"/>
                <a:ea typeface="標楷體" panose="03000509000000000000" pitchFamily="65" charset="-120"/>
              </a:rPr>
              <a:t>手環</a:t>
            </a:r>
            <a:r>
              <a:rPr lang="en-US" altLang="zh-TW" sz="2400" b="1" u="sng" dirty="0">
                <a:latin typeface="標楷體" panose="03000509000000000000" pitchFamily="65" charset="-120"/>
                <a:ea typeface="標楷體" panose="03000509000000000000" pitchFamily="65" charset="-120"/>
              </a:rPr>
              <a:t>-</a:t>
            </a:r>
            <a:r>
              <a:rPr lang="zh-TW" altLang="en-US" sz="2400" b="1" u="sng" dirty="0">
                <a:latin typeface="標楷體" panose="03000509000000000000" pitchFamily="65" charset="-120"/>
                <a:ea typeface="標楷體" panose="03000509000000000000" pitchFamily="65" charset="-120"/>
              </a:rPr>
              <a:t>施工者保護</a:t>
            </a:r>
            <a:endParaRPr lang="en-US" altLang="zh-TW" sz="2400" b="1" u="sng" dirty="0">
              <a:latin typeface="標楷體" panose="03000509000000000000" pitchFamily="65" charset="-120"/>
              <a:ea typeface="標楷體" panose="03000509000000000000" pitchFamily="65" charset="-120"/>
            </a:endParaRPr>
          </a:p>
          <a:p>
            <a:pPr marL="825500" lvl="1" indent="-228600">
              <a:lnSpc>
                <a:spcPct val="100000"/>
              </a:lnSpc>
              <a:buClr>
                <a:schemeClr val="tx1">
                  <a:lumMod val="50000"/>
                  <a:lumOff val="50000"/>
                </a:schemeClr>
              </a:buClr>
              <a:buFont typeface="Wingdings" panose="05000000000000000000" pitchFamily="2" charset="2"/>
              <a:buAutoNum type="circleNumWdWhitePlain"/>
            </a:pPr>
            <a:r>
              <a:rPr lang="zh-TW" altLang="en-US" sz="2400" b="1" dirty="0">
                <a:latin typeface="標楷體" panose="03000509000000000000" pitchFamily="65" charset="-120"/>
                <a:ea typeface="標楷體" panose="03000509000000000000" pitchFamily="65" charset="-120"/>
              </a:rPr>
              <a:t>手環模組整合</a:t>
            </a:r>
            <a:r>
              <a:rPr lang="en-US" altLang="zh-TW" sz="2400" b="1" dirty="0">
                <a:latin typeface="標楷體" panose="03000509000000000000" pitchFamily="65" charset="-120"/>
                <a:ea typeface="標楷體" panose="03000509000000000000" pitchFamily="65" charset="-120"/>
              </a:rPr>
              <a:t>(</a:t>
            </a:r>
            <a:r>
              <a:rPr lang="zh-TW" altLang="en-US" sz="2400" b="1" dirty="0">
                <a:latin typeface="標楷體" panose="03000509000000000000" pitchFamily="65" charset="-120"/>
                <a:ea typeface="標楷體" panose="03000509000000000000" pitchFamily="65" charset="-120"/>
              </a:rPr>
              <a:t>蜂鳴器、心率、血氧模組、沼氣、微型馬達</a:t>
            </a:r>
            <a:r>
              <a:rPr lang="en-US" altLang="zh-TW" sz="2400" b="1" dirty="0">
                <a:latin typeface="標楷體" panose="03000509000000000000" pitchFamily="65" charset="-120"/>
                <a:ea typeface="標楷體" panose="03000509000000000000" pitchFamily="65" charset="-120"/>
              </a:rPr>
              <a:t>)</a:t>
            </a:r>
          </a:p>
          <a:p>
            <a:pPr marL="825500" lvl="1" indent="-228600">
              <a:lnSpc>
                <a:spcPct val="100000"/>
              </a:lnSpc>
              <a:buClr>
                <a:schemeClr val="tx1">
                  <a:lumMod val="50000"/>
                  <a:lumOff val="50000"/>
                </a:schemeClr>
              </a:buClr>
              <a:buFont typeface="Wingdings" panose="05000000000000000000" pitchFamily="2" charset="2"/>
              <a:buAutoNum type="circleNumWdWhitePlain"/>
            </a:pPr>
            <a:r>
              <a:rPr lang="zh-TW" altLang="en-US" sz="2400" b="1" dirty="0">
                <a:latin typeface="標楷體" panose="03000509000000000000" pitchFamily="65" charset="-120"/>
                <a:ea typeface="標楷體" panose="03000509000000000000" pitchFamily="65" charset="-120"/>
              </a:rPr>
              <a:t>施工者可利用按鈕跟監控人員確認自身有意識</a:t>
            </a:r>
            <a:endParaRPr lang="en-US" altLang="zh-TW" sz="2400" b="1" dirty="0">
              <a:latin typeface="標楷體" panose="03000509000000000000" pitchFamily="65" charset="-120"/>
              <a:ea typeface="標楷體" panose="03000509000000000000" pitchFamily="65" charset="-120"/>
            </a:endParaRPr>
          </a:p>
          <a:p>
            <a:pPr marL="825500" lvl="1" indent="-228600">
              <a:lnSpc>
                <a:spcPct val="100000"/>
              </a:lnSpc>
              <a:buClr>
                <a:schemeClr val="tx1">
                  <a:lumMod val="50000"/>
                  <a:lumOff val="50000"/>
                </a:schemeClr>
              </a:buClr>
              <a:buFont typeface="Wingdings" panose="05000000000000000000" pitchFamily="2" charset="2"/>
              <a:buAutoNum type="circleNumWdWhitePlain"/>
            </a:pPr>
            <a:r>
              <a:rPr lang="en-US" altLang="zh-TW" sz="2400" b="1" dirty="0">
                <a:latin typeface="標楷體" panose="03000509000000000000" pitchFamily="65" charset="-120"/>
                <a:ea typeface="標楷體" panose="03000509000000000000" pitchFamily="65" charset="-120"/>
              </a:rPr>
              <a:t>LED</a:t>
            </a:r>
            <a:r>
              <a:rPr lang="zh-TW" altLang="en-US" sz="2400" b="1" dirty="0">
                <a:latin typeface="標楷體" panose="03000509000000000000" pitchFamily="65" charset="-120"/>
                <a:ea typeface="標楷體" panose="03000509000000000000" pitchFamily="65" charset="-120"/>
              </a:rPr>
              <a:t>燈號顯示</a:t>
            </a:r>
            <a:r>
              <a:rPr lang="en-US" altLang="zh-TW" sz="2400" b="1" dirty="0">
                <a:latin typeface="標楷體" panose="03000509000000000000" pitchFamily="65" charset="-120"/>
                <a:ea typeface="標楷體" panose="03000509000000000000" pitchFamily="65" charset="-120"/>
              </a:rPr>
              <a:t>(</a:t>
            </a:r>
            <a:r>
              <a:rPr lang="zh-TW" altLang="en-US" sz="2400" b="1" dirty="0">
                <a:latin typeface="標楷體" panose="03000509000000000000" pitchFamily="65" charset="-120"/>
                <a:ea typeface="標楷體" panose="03000509000000000000" pitchFamily="65" charset="-120"/>
              </a:rPr>
              <a:t>綠燈</a:t>
            </a:r>
            <a:r>
              <a:rPr lang="en-US" altLang="zh-TW" sz="2400" b="1" dirty="0">
                <a:latin typeface="標楷體" panose="03000509000000000000" pitchFamily="65" charset="-120"/>
                <a:ea typeface="標楷體" panose="03000509000000000000" pitchFamily="65" charset="-120"/>
              </a:rPr>
              <a:t>:</a:t>
            </a:r>
            <a:r>
              <a:rPr lang="zh-TW" altLang="en-US" sz="2400" b="1" dirty="0">
                <a:latin typeface="標楷體" panose="03000509000000000000" pitchFamily="65" charset="-120"/>
                <a:ea typeface="標楷體" panose="03000509000000000000" pitchFamily="65" charset="-120"/>
              </a:rPr>
              <a:t>安全、黃燈</a:t>
            </a:r>
            <a:r>
              <a:rPr lang="en-US" altLang="zh-TW" sz="2400" b="1" dirty="0">
                <a:latin typeface="標楷體" panose="03000509000000000000" pitchFamily="65" charset="-120"/>
                <a:ea typeface="標楷體" panose="03000509000000000000" pitchFamily="65" charset="-120"/>
              </a:rPr>
              <a:t>:</a:t>
            </a:r>
            <a:r>
              <a:rPr lang="zh-TW" altLang="en-US" sz="2400" b="1" dirty="0">
                <a:latin typeface="標楷體" panose="03000509000000000000" pitchFamily="65" charset="-120"/>
                <a:ea typeface="標楷體" panose="03000509000000000000" pitchFamily="65" charset="-120"/>
              </a:rPr>
              <a:t>稍微危險、紅燈</a:t>
            </a:r>
            <a:r>
              <a:rPr lang="en-US" altLang="zh-TW" sz="2400" b="1" dirty="0">
                <a:latin typeface="標楷體" panose="03000509000000000000" pitchFamily="65" charset="-120"/>
                <a:ea typeface="標楷體" panose="03000509000000000000" pitchFamily="65" charset="-120"/>
              </a:rPr>
              <a:t>:</a:t>
            </a:r>
            <a:r>
              <a:rPr lang="zh-TW" altLang="en-US" sz="2400" b="1" dirty="0">
                <a:latin typeface="標楷體" panose="03000509000000000000" pitchFamily="65" charset="-120"/>
                <a:ea typeface="標楷體" panose="03000509000000000000" pitchFamily="65" charset="-120"/>
              </a:rPr>
              <a:t>危險</a:t>
            </a:r>
            <a:r>
              <a:rPr lang="en-US" altLang="zh-TW" sz="2400" b="1" dirty="0">
                <a:latin typeface="標楷體" panose="03000509000000000000" pitchFamily="65" charset="-120"/>
                <a:ea typeface="標楷體" panose="03000509000000000000" pitchFamily="65" charset="-120"/>
              </a:rPr>
              <a:t>)</a:t>
            </a:r>
          </a:p>
          <a:p>
            <a:pPr marL="596900" lvl="1" indent="0">
              <a:lnSpc>
                <a:spcPct val="100000"/>
              </a:lnSpc>
              <a:buClr>
                <a:schemeClr val="tx1">
                  <a:lumMod val="50000"/>
                  <a:lumOff val="50000"/>
                </a:schemeClr>
              </a:buClr>
              <a:buNone/>
            </a:pPr>
            <a:endParaRPr lang="en-US" altLang="zh-TW" sz="2400" b="1" dirty="0">
              <a:latin typeface="標楷體" panose="03000509000000000000" pitchFamily="65" charset="-120"/>
              <a:ea typeface="標楷體" panose="03000509000000000000" pitchFamily="65" charset="-120"/>
            </a:endParaRPr>
          </a:p>
          <a:p>
            <a:pPr marL="139700" indent="0" algn="ctr">
              <a:lnSpc>
                <a:spcPct val="100000"/>
              </a:lnSpc>
              <a:buNone/>
            </a:pPr>
            <a:r>
              <a:rPr lang="zh-TW" altLang="en-US" sz="2400" b="1" u="sng" dirty="0">
                <a:latin typeface="標楷體" panose="03000509000000000000" pitchFamily="65" charset="-120"/>
                <a:ea typeface="標楷體" panose="03000509000000000000" pitchFamily="65" charset="-120"/>
              </a:rPr>
              <a:t>視窗軟體</a:t>
            </a:r>
            <a:r>
              <a:rPr lang="en-US" altLang="zh-TW" sz="2400" b="1" u="sng" dirty="0">
                <a:latin typeface="標楷體" panose="03000509000000000000" pitchFamily="65" charset="-120"/>
                <a:ea typeface="標楷體" panose="03000509000000000000" pitchFamily="65" charset="-120"/>
              </a:rPr>
              <a:t>-</a:t>
            </a:r>
            <a:r>
              <a:rPr lang="zh-TW" altLang="en-US" sz="2400" b="1" u="sng" dirty="0">
                <a:latin typeface="標楷體" panose="03000509000000000000" pitchFamily="65" charset="-120"/>
                <a:ea typeface="標楷體" panose="03000509000000000000" pitchFamily="65" charset="-120"/>
              </a:rPr>
              <a:t>監測者監控</a:t>
            </a:r>
            <a:endParaRPr lang="en-US" altLang="zh-TW" sz="2400" b="1" u="sng" dirty="0">
              <a:latin typeface="標楷體" panose="03000509000000000000" pitchFamily="65" charset="-120"/>
              <a:ea typeface="標楷體" panose="03000509000000000000" pitchFamily="65" charset="-120"/>
            </a:endParaRPr>
          </a:p>
          <a:p>
            <a:pPr marL="825500" lvl="1" indent="-228600">
              <a:lnSpc>
                <a:spcPct val="100000"/>
              </a:lnSpc>
              <a:buClr>
                <a:schemeClr val="tx1">
                  <a:lumMod val="50000"/>
                  <a:lumOff val="50000"/>
                </a:schemeClr>
              </a:buClr>
              <a:buFont typeface="Wingdings" panose="05000000000000000000" pitchFamily="2" charset="2"/>
              <a:buAutoNum type="circleNumWdWhitePlain"/>
            </a:pPr>
            <a:r>
              <a:rPr lang="zh-TW" altLang="en-US" sz="2400" b="1" dirty="0">
                <a:latin typeface="標楷體" panose="03000509000000000000" pitchFamily="65" charset="-120"/>
                <a:ea typeface="標楷體" panose="03000509000000000000" pitchFamily="65" charset="-120"/>
              </a:rPr>
              <a:t>心率、血氧、沼氣其中一項超標跳出警示</a:t>
            </a:r>
            <a:endParaRPr lang="en-US" altLang="zh-TW" sz="2400" b="1" dirty="0">
              <a:latin typeface="標楷體" panose="03000509000000000000" pitchFamily="65" charset="-120"/>
              <a:ea typeface="標楷體" panose="03000509000000000000" pitchFamily="65" charset="-120"/>
            </a:endParaRPr>
          </a:p>
          <a:p>
            <a:pPr marL="825500" lvl="1" indent="-228600">
              <a:lnSpc>
                <a:spcPct val="100000"/>
              </a:lnSpc>
              <a:buClr>
                <a:schemeClr val="tx1">
                  <a:lumMod val="50000"/>
                  <a:lumOff val="50000"/>
                </a:schemeClr>
              </a:buClr>
              <a:buFont typeface="Wingdings" panose="05000000000000000000" pitchFamily="2" charset="2"/>
              <a:buAutoNum type="circleNumWdWhitePlain"/>
            </a:pPr>
            <a:r>
              <a:rPr lang="zh-TW" altLang="en-US" sz="2400" b="1" dirty="0">
                <a:latin typeface="標楷體" panose="03000509000000000000" pitchFamily="65" charset="-120"/>
                <a:ea typeface="標楷體" panose="03000509000000000000" pitchFamily="65" charset="-120"/>
              </a:rPr>
              <a:t>可在視窗軟體上得知施工者的心率及血氧數值及環境沼氣值</a:t>
            </a:r>
            <a:endParaRPr lang="zh-TW" altLang="en-US" sz="2400" dirty="0"/>
          </a:p>
        </p:txBody>
      </p:sp>
      <p:sp>
        <p:nvSpPr>
          <p:cNvPr id="3" name="投影片編號版面配置區 2">
            <a:extLst>
              <a:ext uri="{FF2B5EF4-FFF2-40B4-BE49-F238E27FC236}">
                <a16:creationId xmlns:a16="http://schemas.microsoft.com/office/drawing/2014/main" id="{37E46CBE-8A86-495A-8B53-CCE370FE58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spTree>
    <p:extLst>
      <p:ext uri="{BB962C8B-B14F-4D97-AF65-F5344CB8AC3E}">
        <p14:creationId xmlns:p14="http://schemas.microsoft.com/office/powerpoint/2010/main" val="582387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9396B2-BC9C-4E69-A16F-63794F8CA9C6}"/>
              </a:ext>
            </a:extLst>
          </p:cNvPr>
          <p:cNvSpPr>
            <a:spLocks noGrp="1"/>
          </p:cNvSpPr>
          <p:nvPr>
            <p:ph type="ctrTitle"/>
          </p:nvPr>
        </p:nvSpPr>
        <p:spPr>
          <a:xfrm>
            <a:off x="2094450" y="2173788"/>
            <a:ext cx="4955100" cy="795924"/>
          </a:xfrm>
        </p:spPr>
        <p:txBody>
          <a:bodyPr/>
          <a:lstStyle/>
          <a:p>
            <a:pPr algn="ctr"/>
            <a:r>
              <a:rPr lang="zh-TW" altLang="en-US" dirty="0"/>
              <a:t>參考文獻</a:t>
            </a:r>
          </a:p>
        </p:txBody>
      </p:sp>
    </p:spTree>
    <p:extLst>
      <p:ext uri="{BB962C8B-B14F-4D97-AF65-F5344CB8AC3E}">
        <p14:creationId xmlns:p14="http://schemas.microsoft.com/office/powerpoint/2010/main" val="1898722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9C835-F6C8-4185-A365-130876073233}"/>
              </a:ext>
            </a:extLst>
          </p:cNvPr>
          <p:cNvSpPr>
            <a:spLocks noGrp="1"/>
          </p:cNvSpPr>
          <p:nvPr>
            <p:ph type="title"/>
          </p:nvPr>
        </p:nvSpPr>
        <p:spPr/>
        <p:txBody>
          <a:bodyPr/>
          <a:lstStyle/>
          <a:p>
            <a:r>
              <a:rPr lang="zh-TW" altLang="en-US" dirty="0"/>
              <a:t>參考文獻</a:t>
            </a:r>
          </a:p>
        </p:txBody>
      </p:sp>
      <p:sp>
        <p:nvSpPr>
          <p:cNvPr id="3" name="文字版面配置區 2">
            <a:extLst>
              <a:ext uri="{FF2B5EF4-FFF2-40B4-BE49-F238E27FC236}">
                <a16:creationId xmlns:a16="http://schemas.microsoft.com/office/drawing/2014/main" id="{BCA3C14C-A485-4B50-A627-25F593398914}"/>
              </a:ext>
            </a:extLst>
          </p:cNvPr>
          <p:cNvSpPr>
            <a:spLocks noGrp="1"/>
          </p:cNvSpPr>
          <p:nvPr>
            <p:ph type="body" idx="1"/>
          </p:nvPr>
        </p:nvSpPr>
        <p:spPr>
          <a:xfrm>
            <a:off x="683568" y="1232300"/>
            <a:ext cx="8113405" cy="3268500"/>
          </a:xfrm>
        </p:spPr>
        <p:txBody>
          <a:bodyPr/>
          <a:lstStyle/>
          <a:p>
            <a:pPr marL="139700" indent="0">
              <a:buNone/>
            </a:pPr>
            <a:r>
              <a:rPr lang="zh-TW" altLang="zh-TW" sz="1800" dirty="0"/>
              <a:t>高雄下水道沼氣害</a:t>
            </a:r>
            <a:r>
              <a:rPr lang="en-US" altLang="zh-TW" sz="1800" dirty="0"/>
              <a:t>2</a:t>
            </a:r>
            <a:r>
              <a:rPr lang="zh-TW" altLang="zh-TW" sz="1800" dirty="0"/>
              <a:t>命 工人妻搥胸崩潰癱倒急診室</a:t>
            </a:r>
            <a:endParaRPr lang="zh-TW" altLang="zh-TW" sz="1800" b="1" dirty="0"/>
          </a:p>
          <a:p>
            <a:pPr marL="139700" indent="0">
              <a:buNone/>
            </a:pPr>
            <a:r>
              <a:rPr lang="en-US" altLang="zh-TW" sz="1800" b="1" u="sng" dirty="0">
                <a:hlinkClick r:id="rId2"/>
              </a:rPr>
              <a:t>高雄下水道沼氣害2命 </a:t>
            </a:r>
            <a:r>
              <a:rPr lang="en-US" altLang="zh-TW" sz="1800" b="1" u="sng" dirty="0" err="1">
                <a:hlinkClick r:id="rId2"/>
              </a:rPr>
              <a:t>工人妻搥胸崩潰癱倒急診室</a:t>
            </a:r>
            <a:r>
              <a:rPr lang="en-US" altLang="zh-TW" sz="1800" b="1" u="sng" dirty="0">
                <a:hlinkClick r:id="rId2"/>
              </a:rPr>
              <a:t> - </a:t>
            </a:r>
            <a:r>
              <a:rPr lang="en-US" altLang="zh-TW" sz="1800" b="1" u="sng" dirty="0" err="1">
                <a:hlinkClick r:id="rId2"/>
              </a:rPr>
              <a:t>社會</a:t>
            </a:r>
            <a:r>
              <a:rPr lang="en-US" altLang="zh-TW" sz="1800" b="1" u="sng" dirty="0">
                <a:hlinkClick r:id="rId2"/>
              </a:rPr>
              <a:t> - </a:t>
            </a:r>
            <a:r>
              <a:rPr lang="en-US" altLang="zh-TW" sz="1800" b="1" u="sng" dirty="0" err="1">
                <a:hlinkClick r:id="rId2"/>
              </a:rPr>
              <a:t>中時新聞網</a:t>
            </a:r>
            <a:r>
              <a:rPr lang="en-US" altLang="zh-TW" sz="1800" b="1" u="sng" dirty="0">
                <a:hlinkClick r:id="rId2"/>
              </a:rPr>
              <a:t> (chinatimes.com)</a:t>
            </a:r>
            <a:endParaRPr lang="zh-TW" altLang="zh-TW" sz="1800" b="1" dirty="0"/>
          </a:p>
          <a:p>
            <a:pPr marL="139700" indent="0">
              <a:buNone/>
            </a:pPr>
            <a:r>
              <a:rPr lang="zh-TW" altLang="zh-TW" sz="1800" dirty="0"/>
              <a:t>通訊協定</a:t>
            </a:r>
          </a:p>
          <a:p>
            <a:pPr marL="139700" indent="0">
              <a:buNone/>
            </a:pPr>
            <a:r>
              <a:rPr lang="en-US" altLang="zh-TW" sz="1800" u="sng" dirty="0" err="1">
                <a:hlinkClick r:id="rId3"/>
              </a:rPr>
              <a:t>電腦網絡學習平台</a:t>
            </a:r>
            <a:r>
              <a:rPr lang="en-US" altLang="zh-TW" sz="1800" u="sng" dirty="0">
                <a:hlinkClick r:id="rId3"/>
              </a:rPr>
              <a:t> (ablmcc.edu.hk)</a:t>
            </a:r>
            <a:endParaRPr lang="zh-TW" altLang="zh-TW" sz="1800" dirty="0"/>
          </a:p>
          <a:p>
            <a:pPr marL="139700" indent="0">
              <a:buNone/>
            </a:pPr>
            <a:r>
              <a:rPr lang="zh-TW" altLang="zh-TW" sz="1800" dirty="0"/>
              <a:t>血氧模組</a:t>
            </a:r>
          </a:p>
          <a:p>
            <a:pPr marL="139700" indent="0">
              <a:buNone/>
            </a:pPr>
            <a:r>
              <a:rPr lang="en-US" altLang="zh-TW" sz="1800" u="sng" dirty="0">
                <a:hlinkClick r:id="rId4"/>
              </a:rPr>
              <a:t>Arduino MAX30100 </a:t>
            </a:r>
            <a:r>
              <a:rPr lang="en-US" altLang="zh-TW" sz="1800" u="sng" dirty="0" err="1">
                <a:hlinkClick r:id="rId4"/>
              </a:rPr>
              <a:t>脈搏血氧儀</a:t>
            </a:r>
            <a:r>
              <a:rPr lang="en-US" altLang="zh-TW" sz="1800" u="sng" dirty="0">
                <a:hlinkClick r:id="rId4"/>
              </a:rPr>
              <a:t> | </a:t>
            </a:r>
            <a:r>
              <a:rPr lang="en-US" altLang="zh-TW" sz="1800" u="sng" dirty="0" err="1">
                <a:hlinkClick r:id="rId4"/>
              </a:rPr>
              <a:t>心率Pulse</a:t>
            </a:r>
            <a:r>
              <a:rPr lang="en-US" altLang="zh-TW" sz="1800" u="sng" dirty="0">
                <a:hlinkClick r:id="rId4"/>
              </a:rPr>
              <a:t> Oximeter Heart-Rate </a:t>
            </a:r>
            <a:r>
              <a:rPr lang="en-US" altLang="zh-TW" sz="1800" u="sng" dirty="0" err="1">
                <a:hlinkClick r:id="rId4"/>
              </a:rPr>
              <a:t>感測器模組</a:t>
            </a:r>
            <a:r>
              <a:rPr lang="en-US" altLang="zh-TW" sz="1800" u="sng" dirty="0">
                <a:hlinkClick r:id="rId4"/>
              </a:rPr>
              <a:t> - </a:t>
            </a:r>
            <a:r>
              <a:rPr lang="en-US" altLang="zh-TW" sz="1800" u="sng" dirty="0" err="1">
                <a:hlinkClick r:id="rId4"/>
              </a:rPr>
              <a:t>台灣智能感測科技</a:t>
            </a:r>
            <a:r>
              <a:rPr lang="en-US" altLang="zh-TW" sz="1800" u="sng" dirty="0">
                <a:hlinkClick r:id="rId4"/>
              </a:rPr>
              <a:t> (taiwansensor.com.tw)</a:t>
            </a:r>
            <a:endParaRPr lang="zh-TW" altLang="zh-TW" sz="1800" dirty="0"/>
          </a:p>
          <a:p>
            <a:pPr marL="139700" indent="0">
              <a:buNone/>
            </a:pPr>
            <a:r>
              <a:rPr lang="zh-TW" altLang="zh-TW" sz="1800" dirty="0"/>
              <a:t>中繼器</a:t>
            </a:r>
          </a:p>
          <a:p>
            <a:pPr marL="139700" indent="0">
              <a:buNone/>
            </a:pPr>
            <a:r>
              <a:rPr lang="en-US" altLang="zh-TW" sz="1800" u="sng" dirty="0">
                <a:hlinkClick r:id="rId5"/>
              </a:rPr>
              <a:t>EX1200T AC1200無線訊號強波器｜TOTOLINK</a:t>
            </a:r>
            <a:endParaRPr lang="zh-TW" altLang="zh-TW" sz="1800" dirty="0"/>
          </a:p>
          <a:p>
            <a:pPr marL="139700" indent="0">
              <a:buNone/>
            </a:pPr>
            <a:r>
              <a:rPr lang="zh-TW" altLang="zh-TW" sz="1800" dirty="0"/>
              <a:t>沼氣模組 </a:t>
            </a:r>
            <a:r>
              <a:rPr lang="en-US" altLang="zh-TW" sz="1800" dirty="0"/>
              <a:t>MG812</a:t>
            </a:r>
            <a:endParaRPr lang="zh-TW" altLang="zh-TW" sz="1800" b="1" dirty="0"/>
          </a:p>
          <a:p>
            <a:pPr marL="139700" indent="0">
              <a:buNone/>
            </a:pPr>
            <a:r>
              <a:rPr lang="en-US" altLang="zh-TW" sz="1800" u="sng" dirty="0">
                <a:hlinkClick r:id="rId6"/>
              </a:rPr>
              <a:t>MG812低功耗CO2传感器--</a:t>
            </a:r>
            <a:r>
              <a:rPr lang="en-US" altLang="zh-TW" sz="1800" u="sng" dirty="0" err="1">
                <a:hlinkClick r:id="rId6"/>
              </a:rPr>
              <a:t>郑州炜盛电子科技有限公司</a:t>
            </a:r>
            <a:r>
              <a:rPr lang="en-US" altLang="zh-TW" sz="1800" u="sng" dirty="0">
                <a:hlinkClick r:id="rId6"/>
              </a:rPr>
              <a:t> (winsensor.com)</a:t>
            </a:r>
            <a:endParaRPr lang="zh-TW" altLang="zh-TW" sz="1800" dirty="0"/>
          </a:p>
          <a:p>
            <a:pPr marL="139700" indent="0">
              <a:buNone/>
            </a:pPr>
            <a:endParaRPr lang="zh-TW" altLang="en-US" sz="1800" dirty="0"/>
          </a:p>
        </p:txBody>
      </p:sp>
      <p:sp>
        <p:nvSpPr>
          <p:cNvPr id="5" name="投影片編號版面配置區 4">
            <a:extLst>
              <a:ext uri="{FF2B5EF4-FFF2-40B4-BE49-F238E27FC236}">
                <a16:creationId xmlns:a16="http://schemas.microsoft.com/office/drawing/2014/main" id="{195A18A5-854F-4CF9-A862-96D96F6528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6" name="圖片 5">
            <a:extLst>
              <a:ext uri="{FF2B5EF4-FFF2-40B4-BE49-F238E27FC236}">
                <a16:creationId xmlns:a16="http://schemas.microsoft.com/office/drawing/2014/main" id="{7C10D1CB-C249-4C7D-A7FB-8F5BF61AC213}"/>
              </a:ext>
            </a:extLst>
          </p:cNvPr>
          <p:cNvPicPr>
            <a:picLocks noChangeAspect="1"/>
          </p:cNvPicPr>
          <p:nvPr/>
        </p:nvPicPr>
        <p:blipFill>
          <a:blip r:embed="rId7"/>
          <a:stretch>
            <a:fillRect/>
          </a:stretch>
        </p:blipFill>
        <p:spPr>
          <a:xfrm>
            <a:off x="127289" y="921364"/>
            <a:ext cx="268247" cy="225572"/>
          </a:xfrm>
          <a:prstGeom prst="rect">
            <a:avLst/>
          </a:prstGeom>
        </p:spPr>
      </p:pic>
    </p:spTree>
    <p:extLst>
      <p:ext uri="{BB962C8B-B14F-4D97-AF65-F5344CB8AC3E}">
        <p14:creationId xmlns:p14="http://schemas.microsoft.com/office/powerpoint/2010/main" val="554067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C79FC2-DF8C-4636-85C4-6424475F3CDF}"/>
              </a:ext>
            </a:extLst>
          </p:cNvPr>
          <p:cNvSpPr>
            <a:spLocks noGrp="1"/>
          </p:cNvSpPr>
          <p:nvPr>
            <p:ph type="title"/>
          </p:nvPr>
        </p:nvSpPr>
        <p:spPr>
          <a:xfrm>
            <a:off x="1280211" y="836000"/>
            <a:ext cx="6010500" cy="396300"/>
          </a:xfrm>
        </p:spPr>
        <p:txBody>
          <a:bodyPr/>
          <a:lstStyle/>
          <a:p>
            <a:r>
              <a:rPr lang="zh-TW" altLang="en-US" dirty="0">
                <a:latin typeface="標楷體" panose="03000509000000000000" pitchFamily="65" charset="-120"/>
                <a:ea typeface="標楷體" panose="03000509000000000000" pitchFamily="65" charset="-120"/>
              </a:rPr>
              <a:t>摘要</a:t>
            </a:r>
          </a:p>
        </p:txBody>
      </p:sp>
      <p:pic>
        <p:nvPicPr>
          <p:cNvPr id="24" name="圖片 23">
            <a:extLst>
              <a:ext uri="{FF2B5EF4-FFF2-40B4-BE49-F238E27FC236}">
                <a16:creationId xmlns:a16="http://schemas.microsoft.com/office/drawing/2014/main" id="{93A0C31C-EFD3-4F50-95D1-16378D1264C5}"/>
              </a:ext>
            </a:extLst>
          </p:cNvPr>
          <p:cNvPicPr>
            <a:picLocks noChangeAspect="1"/>
          </p:cNvPicPr>
          <p:nvPr/>
        </p:nvPicPr>
        <p:blipFill>
          <a:blip r:embed="rId2"/>
          <a:stretch>
            <a:fillRect/>
          </a:stretch>
        </p:blipFill>
        <p:spPr>
          <a:xfrm>
            <a:off x="127289" y="921364"/>
            <a:ext cx="268247" cy="225572"/>
          </a:xfrm>
          <a:prstGeom prst="rect">
            <a:avLst/>
          </a:prstGeom>
        </p:spPr>
      </p:pic>
      <p:sp>
        <p:nvSpPr>
          <p:cNvPr id="39" name="文字版面配置區 2">
            <a:extLst>
              <a:ext uri="{FF2B5EF4-FFF2-40B4-BE49-F238E27FC236}">
                <a16:creationId xmlns:a16="http://schemas.microsoft.com/office/drawing/2014/main" id="{CD92B182-B60A-4344-A1A2-7F6E9FB5E00B}"/>
              </a:ext>
            </a:extLst>
          </p:cNvPr>
          <p:cNvSpPr>
            <a:spLocks noGrp="1"/>
          </p:cNvSpPr>
          <p:nvPr>
            <p:ph type="body" idx="1"/>
          </p:nvPr>
        </p:nvSpPr>
        <p:spPr>
          <a:xfrm>
            <a:off x="539552" y="1275606"/>
            <a:ext cx="4320480" cy="3268500"/>
          </a:xfrm>
        </p:spPr>
        <p:txBody>
          <a:bodyPr/>
          <a:lstStyle/>
          <a:p>
            <a:pPr>
              <a:lnSpc>
                <a:spcPct val="200000"/>
              </a:lnSpc>
              <a:buFont typeface="Wingdings" pitchFamily="2" charset="2"/>
              <a:buChar char="l"/>
            </a:pPr>
            <a:r>
              <a:rPr lang="zh-TW" altLang="en-US" sz="1800" b="1" dirty="0">
                <a:latin typeface="標楷體" panose="03000509000000000000" pitchFamily="65" charset="-120"/>
                <a:ea typeface="標楷體" panose="03000509000000000000" pitchFamily="65" charset="-120"/>
              </a:rPr>
              <a:t>台灣的管線老舊</a:t>
            </a:r>
            <a:r>
              <a:rPr lang="en-US" altLang="zh-TW" sz="1800" b="1" dirty="0">
                <a:latin typeface="標楷體" panose="03000509000000000000" pitchFamily="65" charset="-120"/>
                <a:ea typeface="標楷體" panose="03000509000000000000" pitchFamily="65" charset="-120"/>
              </a:rPr>
              <a:t>(</a:t>
            </a:r>
            <a:r>
              <a:rPr lang="zh-TW" altLang="en-US" sz="1800" b="1" dirty="0">
                <a:latin typeface="標楷體" panose="03000509000000000000" pitchFamily="65" charset="-120"/>
                <a:ea typeface="標楷體" panose="03000509000000000000" pitchFamily="65" charset="-120"/>
              </a:rPr>
              <a:t>年久失修</a:t>
            </a:r>
            <a:r>
              <a:rPr lang="en-US" altLang="zh-TW" sz="1800" b="1" dirty="0">
                <a:latin typeface="標楷體" panose="03000509000000000000" pitchFamily="65" charset="-120"/>
                <a:ea typeface="標楷體" panose="03000509000000000000" pitchFamily="65" charset="-120"/>
              </a:rPr>
              <a:t>)</a:t>
            </a:r>
          </a:p>
          <a:p>
            <a:pPr>
              <a:lnSpc>
                <a:spcPct val="200000"/>
              </a:lnSpc>
              <a:buFont typeface="Wingdings" pitchFamily="2" charset="2"/>
              <a:buChar char="l"/>
            </a:pPr>
            <a:r>
              <a:rPr lang="zh-TW" altLang="en-US" sz="1800" b="1" dirty="0">
                <a:latin typeface="標楷體" panose="03000509000000000000" pitchFamily="65" charset="-120"/>
                <a:ea typeface="標楷體" panose="03000509000000000000" pitchFamily="65" charset="-120"/>
              </a:rPr>
              <a:t>下水道工安不被重視</a:t>
            </a:r>
            <a:endParaRPr lang="en-US" altLang="zh-TW" sz="1800" b="1" dirty="0">
              <a:latin typeface="標楷體" panose="03000509000000000000" pitchFamily="65" charset="-120"/>
              <a:ea typeface="標楷體" panose="03000509000000000000" pitchFamily="65" charset="-120"/>
            </a:endParaRPr>
          </a:p>
          <a:p>
            <a:pPr>
              <a:lnSpc>
                <a:spcPct val="200000"/>
              </a:lnSpc>
              <a:buFont typeface="Wingdings" pitchFamily="2" charset="2"/>
              <a:buChar char="l"/>
            </a:pPr>
            <a:r>
              <a:rPr lang="zh-TW" altLang="en-US" sz="1800" b="1" dirty="0">
                <a:latin typeface="標楷體" panose="03000509000000000000" pitchFamily="65" charset="-120"/>
                <a:ea typeface="標楷體" panose="03000509000000000000" pitchFamily="65" charset="-120"/>
              </a:rPr>
              <a:t>無人整合下水道必須的安全檢測裝置</a:t>
            </a:r>
            <a:endParaRPr lang="en-US" altLang="zh-TW" sz="1800" b="1" dirty="0">
              <a:latin typeface="標楷體" panose="03000509000000000000" pitchFamily="65" charset="-120"/>
              <a:ea typeface="標楷體" panose="03000509000000000000" pitchFamily="65" charset="-120"/>
            </a:endParaRPr>
          </a:p>
          <a:p>
            <a:pPr marL="139700" indent="0">
              <a:lnSpc>
                <a:spcPct val="200000"/>
              </a:lnSpc>
              <a:buNone/>
            </a:pPr>
            <a:r>
              <a:rPr lang="zh-TW" altLang="en-US" sz="1800" b="1" dirty="0">
                <a:latin typeface="標楷體" panose="03000509000000000000" pitchFamily="65" charset="-120"/>
                <a:ea typeface="標楷體" panose="03000509000000000000" pitchFamily="65" charset="-120"/>
              </a:rPr>
              <a:t>主功能</a:t>
            </a:r>
            <a:r>
              <a:rPr lang="en-US" altLang="zh-TW" sz="1800" b="1" dirty="0">
                <a:latin typeface="標楷體" panose="03000509000000000000" pitchFamily="65" charset="-120"/>
                <a:ea typeface="標楷體" panose="03000509000000000000" pitchFamily="65" charset="-120"/>
              </a:rPr>
              <a:t>:1.</a:t>
            </a:r>
            <a:r>
              <a:rPr lang="zh-TW" altLang="en-US" sz="1800" b="1" dirty="0">
                <a:latin typeface="標楷體" panose="03000509000000000000" pitchFamily="65" charset="-120"/>
                <a:ea typeface="標楷體" panose="03000509000000000000" pitchFamily="65" charset="-120"/>
              </a:rPr>
              <a:t>手環</a:t>
            </a:r>
            <a:r>
              <a:rPr lang="en-US" altLang="zh-TW" sz="1800" b="1" dirty="0">
                <a:latin typeface="標楷體" panose="03000509000000000000" pitchFamily="65" charset="-120"/>
                <a:ea typeface="標楷體" panose="03000509000000000000" pitchFamily="65" charset="-120"/>
              </a:rPr>
              <a:t>(</a:t>
            </a:r>
            <a:r>
              <a:rPr lang="zh-TW" altLang="en-US" sz="1800" b="1" dirty="0">
                <a:latin typeface="標楷體" panose="03000509000000000000" pitchFamily="65" charset="-120"/>
                <a:ea typeface="標楷體" panose="03000509000000000000" pitchFamily="65" charset="-120"/>
              </a:rPr>
              <a:t>整合心率、血氧、沼氣</a:t>
            </a:r>
            <a:r>
              <a:rPr lang="en-US" altLang="zh-TW" sz="1800" b="1" dirty="0">
                <a:latin typeface="標楷體" panose="03000509000000000000" pitchFamily="65" charset="-120"/>
                <a:ea typeface="標楷體" panose="03000509000000000000" pitchFamily="65" charset="-120"/>
              </a:rPr>
              <a:t>)</a:t>
            </a:r>
          </a:p>
          <a:p>
            <a:pPr marL="139700" indent="0">
              <a:lnSpc>
                <a:spcPct val="200000"/>
              </a:lnSpc>
              <a:buNone/>
            </a:pPr>
            <a:r>
              <a:rPr lang="en-US" altLang="zh-TW" sz="1800" b="1" dirty="0">
                <a:latin typeface="標楷體" panose="03000509000000000000" pitchFamily="65" charset="-120"/>
                <a:ea typeface="標楷體" panose="03000509000000000000" pitchFamily="65" charset="-120"/>
              </a:rPr>
              <a:t>	2.</a:t>
            </a:r>
            <a:r>
              <a:rPr lang="zh-TW" altLang="en-US" sz="1800" b="1" dirty="0">
                <a:latin typeface="標楷體" panose="03000509000000000000" pitchFamily="65" charset="-120"/>
                <a:ea typeface="標楷體" panose="03000509000000000000" pitchFamily="65" charset="-120"/>
              </a:rPr>
              <a:t>軟體</a:t>
            </a:r>
            <a:r>
              <a:rPr lang="en-US" altLang="zh-TW" sz="1800" b="1" dirty="0">
                <a:latin typeface="標楷體" panose="03000509000000000000" pitchFamily="65" charset="-120"/>
                <a:ea typeface="標楷體" panose="03000509000000000000" pitchFamily="65" charset="-120"/>
              </a:rPr>
              <a:t>(</a:t>
            </a:r>
            <a:r>
              <a:rPr lang="zh-TW" altLang="en-US" sz="1800" b="1" dirty="0">
                <a:latin typeface="標楷體" panose="03000509000000000000" pitchFamily="65" charset="-120"/>
                <a:ea typeface="標楷體" panose="03000509000000000000" pitchFamily="65" charset="-120"/>
              </a:rPr>
              <a:t>接收手環回傳的資訊</a:t>
            </a:r>
            <a:r>
              <a:rPr lang="en-US" altLang="zh-TW" sz="1800" b="1" dirty="0">
                <a:latin typeface="標楷體" panose="03000509000000000000" pitchFamily="65" charset="-120"/>
                <a:ea typeface="標楷體" panose="03000509000000000000" pitchFamily="65" charset="-120"/>
              </a:rPr>
              <a:t>)</a:t>
            </a:r>
          </a:p>
          <a:p>
            <a:pPr marL="139700" indent="0">
              <a:lnSpc>
                <a:spcPct val="200000"/>
              </a:lnSpc>
              <a:buNone/>
            </a:pPr>
            <a:r>
              <a:rPr lang="zh-TW" altLang="en-US" sz="1800" b="1" dirty="0">
                <a:latin typeface="標楷體" panose="03000509000000000000" pitchFamily="65" charset="-120"/>
                <a:ea typeface="標楷體" panose="03000509000000000000" pitchFamily="65" charset="-120"/>
              </a:rPr>
              <a:t>預計完成</a:t>
            </a:r>
            <a:r>
              <a:rPr lang="en-US" altLang="zh-TW" sz="1800" b="1" dirty="0">
                <a:latin typeface="標楷體" panose="03000509000000000000" pitchFamily="65" charset="-120"/>
                <a:ea typeface="標楷體" panose="03000509000000000000" pitchFamily="65" charset="-120"/>
              </a:rPr>
              <a:t>:</a:t>
            </a:r>
            <a:r>
              <a:rPr lang="zh-TW" altLang="en-US" sz="1800" b="1" dirty="0">
                <a:latin typeface="標楷體" panose="03000509000000000000" pitchFamily="65" charset="-120"/>
                <a:ea typeface="標楷體" panose="03000509000000000000" pitchFamily="65" charset="-120"/>
              </a:rPr>
              <a:t>手環偵測與軟體資訊整合成為</a:t>
            </a:r>
            <a:r>
              <a:rPr lang="en-US" altLang="zh-TW" sz="1800" b="1" dirty="0">
                <a:latin typeface="標楷體" panose="03000509000000000000" pitchFamily="65" charset="-120"/>
                <a:ea typeface="標楷體" panose="03000509000000000000" pitchFamily="65" charset="-120"/>
              </a:rPr>
              <a:t>	</a:t>
            </a:r>
            <a:r>
              <a:rPr lang="zh-TW" altLang="en-US" sz="1800" b="1" dirty="0">
                <a:latin typeface="標楷體" panose="03000509000000000000" pitchFamily="65" charset="-120"/>
                <a:ea typeface="標楷體" panose="03000509000000000000" pitchFamily="65" charset="-120"/>
              </a:rPr>
              <a:t>  一個下水道工人安全監測系統</a:t>
            </a:r>
            <a:endParaRPr lang="en-US" altLang="zh-TW" sz="1800" b="1" dirty="0">
              <a:latin typeface="標楷體" panose="03000509000000000000" pitchFamily="65" charset="-120"/>
              <a:ea typeface="標楷體" panose="03000509000000000000" pitchFamily="65" charset="-120"/>
            </a:endParaRPr>
          </a:p>
          <a:p>
            <a:pPr marL="139700" indent="0">
              <a:lnSpc>
                <a:spcPct val="200000"/>
              </a:lnSpc>
              <a:buNone/>
            </a:pPr>
            <a:endParaRPr lang="en-US" altLang="zh-TW" sz="1800" dirty="0">
              <a:latin typeface="標楷體" panose="03000509000000000000" pitchFamily="65" charset="-120"/>
              <a:ea typeface="標楷體" panose="03000509000000000000" pitchFamily="65" charset="-120"/>
            </a:endParaRPr>
          </a:p>
          <a:p>
            <a:pPr marL="139700" indent="0">
              <a:lnSpc>
                <a:spcPct val="200000"/>
              </a:lnSpc>
              <a:buNone/>
            </a:pPr>
            <a:endParaRPr lang="en-US" altLang="zh-TW" sz="1800" dirty="0">
              <a:latin typeface="標楷體" panose="03000509000000000000" pitchFamily="65" charset="-120"/>
              <a:ea typeface="標楷體" panose="03000509000000000000" pitchFamily="65" charset="-120"/>
            </a:endParaRPr>
          </a:p>
          <a:p>
            <a:pPr marL="139700" indent="0">
              <a:lnSpc>
                <a:spcPct val="200000"/>
              </a:lnSpc>
              <a:buNone/>
            </a:pPr>
            <a:endParaRPr lang="en-US" altLang="zh-TW" sz="1800" dirty="0">
              <a:latin typeface="標楷體" panose="03000509000000000000" pitchFamily="65" charset="-120"/>
              <a:ea typeface="標楷體" panose="03000509000000000000" pitchFamily="65" charset="-120"/>
            </a:endParaRPr>
          </a:p>
          <a:p>
            <a:pPr marL="139700" indent="0">
              <a:lnSpc>
                <a:spcPct val="150000"/>
              </a:lnSpc>
              <a:buNone/>
            </a:pPr>
            <a:endParaRPr lang="zh-TW" altLang="en-US" sz="1800" dirty="0">
              <a:latin typeface="標楷體" panose="03000509000000000000" pitchFamily="65" charset="-120"/>
              <a:ea typeface="標楷體" panose="03000509000000000000" pitchFamily="65" charset="-120"/>
            </a:endParaRPr>
          </a:p>
        </p:txBody>
      </p:sp>
      <p:graphicFrame>
        <p:nvGraphicFramePr>
          <p:cNvPr id="7" name="圖表 6">
            <a:extLst>
              <a:ext uri="{FF2B5EF4-FFF2-40B4-BE49-F238E27FC236}">
                <a16:creationId xmlns:a16="http://schemas.microsoft.com/office/drawing/2014/main" id="{C4BE8553-CCDC-41F9-BF6C-146077B44F03}"/>
              </a:ext>
            </a:extLst>
          </p:cNvPr>
          <p:cNvGraphicFramePr/>
          <p:nvPr>
            <p:extLst>
              <p:ext uri="{D42A27DB-BD31-4B8C-83A1-F6EECF244321}">
                <p14:modId xmlns:p14="http://schemas.microsoft.com/office/powerpoint/2010/main" val="3835427239"/>
              </p:ext>
            </p:extLst>
          </p:nvPr>
        </p:nvGraphicFramePr>
        <p:xfrm>
          <a:off x="4788024" y="1275606"/>
          <a:ext cx="3888432" cy="3672408"/>
        </p:xfrm>
        <a:graphic>
          <a:graphicData uri="http://schemas.openxmlformats.org/drawingml/2006/chart">
            <c:chart xmlns:c="http://schemas.openxmlformats.org/drawingml/2006/chart" xmlns:r="http://schemas.openxmlformats.org/officeDocument/2006/relationships" r:id="rId3"/>
          </a:graphicData>
        </a:graphic>
      </p:graphicFrame>
      <p:sp>
        <p:nvSpPr>
          <p:cNvPr id="3" name="投影片編號版面配置區 2">
            <a:extLst>
              <a:ext uri="{FF2B5EF4-FFF2-40B4-BE49-F238E27FC236}">
                <a16:creationId xmlns:a16="http://schemas.microsoft.com/office/drawing/2014/main" id="{298F111F-2FDC-4A02-9BF7-09BF4EE8B5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927853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9396B2-BC9C-4E69-A16F-63794F8CA9C6}"/>
              </a:ext>
            </a:extLst>
          </p:cNvPr>
          <p:cNvSpPr>
            <a:spLocks noGrp="1"/>
          </p:cNvSpPr>
          <p:nvPr>
            <p:ph type="ctrTitle"/>
          </p:nvPr>
        </p:nvSpPr>
        <p:spPr>
          <a:xfrm>
            <a:off x="2094450" y="2173788"/>
            <a:ext cx="4955100" cy="795924"/>
          </a:xfrm>
        </p:spPr>
        <p:txBody>
          <a:bodyPr/>
          <a:lstStyle/>
          <a:p>
            <a:pPr algn="ctr"/>
            <a:r>
              <a:rPr lang="zh-TW" altLang="en-US" dirty="0"/>
              <a:t>研究動機、目的</a:t>
            </a:r>
          </a:p>
        </p:txBody>
      </p:sp>
    </p:spTree>
    <p:extLst>
      <p:ext uri="{BB962C8B-B14F-4D97-AF65-F5344CB8AC3E}">
        <p14:creationId xmlns:p14="http://schemas.microsoft.com/office/powerpoint/2010/main" val="162208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lvl="0"/>
            <a:r>
              <a:rPr lang="zh-TW" altLang="en-US" dirty="0"/>
              <a:t>研究動機</a:t>
            </a:r>
            <a:endParaRPr dirty="0"/>
          </a:p>
        </p:txBody>
      </p:sp>
      <p:sp>
        <p:nvSpPr>
          <p:cNvPr id="208" name="Google Shape;208;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09" name="Google Shape;209;p13"/>
          <p:cNvGrpSpPr/>
          <p:nvPr/>
        </p:nvGrpSpPr>
        <p:grpSpPr>
          <a:xfrm>
            <a:off x="132749" y="915045"/>
            <a:ext cx="269364" cy="224087"/>
            <a:chOff x="1926350" y="995225"/>
            <a:chExt cx="428650" cy="356600"/>
          </a:xfrm>
        </p:grpSpPr>
        <p:sp>
          <p:nvSpPr>
            <p:cNvPr id="210" name="Google Shape;210;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1" name="Google Shape;211;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2" name="Google Shape;212;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3" name="Google Shape;213;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 name="橢圓 5">
            <a:extLst>
              <a:ext uri="{FF2B5EF4-FFF2-40B4-BE49-F238E27FC236}">
                <a16:creationId xmlns:a16="http://schemas.microsoft.com/office/drawing/2014/main" id="{6A384F29-E9BA-4D80-9DB3-01CF70CB0250}"/>
              </a:ext>
            </a:extLst>
          </p:cNvPr>
          <p:cNvSpPr/>
          <p:nvPr/>
        </p:nvSpPr>
        <p:spPr>
          <a:xfrm>
            <a:off x="2987824" y="1412320"/>
            <a:ext cx="3168352" cy="2952328"/>
          </a:xfrm>
          <a:prstGeom prst="ellipse">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solidFill>
                <a:latin typeface="標楷體" panose="03000509000000000000" pitchFamily="65" charset="-120"/>
                <a:ea typeface="標楷體" panose="03000509000000000000" pitchFamily="65" charset="-120"/>
              </a:rPr>
              <a:t>以此智慧安全手環來保障施工人員的安全與方便監測人員的保護作業</a:t>
            </a:r>
          </a:p>
        </p:txBody>
      </p:sp>
      <p:sp>
        <p:nvSpPr>
          <p:cNvPr id="17" name="橢圓 16">
            <a:extLst>
              <a:ext uri="{FF2B5EF4-FFF2-40B4-BE49-F238E27FC236}">
                <a16:creationId xmlns:a16="http://schemas.microsoft.com/office/drawing/2014/main" id="{6E99EBEF-47C1-42EB-9784-78B9C2F74346}"/>
              </a:ext>
            </a:extLst>
          </p:cNvPr>
          <p:cNvSpPr/>
          <p:nvPr/>
        </p:nvSpPr>
        <p:spPr>
          <a:xfrm>
            <a:off x="513982" y="1247998"/>
            <a:ext cx="2118254" cy="1717395"/>
          </a:xfrm>
          <a:prstGeom prst="ellipse">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100" dirty="0">
                <a:solidFill>
                  <a:schemeClr val="tx1"/>
                </a:solidFill>
                <a:latin typeface="標楷體" panose="03000509000000000000" pitchFamily="65" charset="-120"/>
                <a:ea typeface="標楷體" panose="03000509000000000000" pitchFamily="65" charset="-120"/>
              </a:rPr>
              <a:t>在原有智慧手環</a:t>
            </a:r>
            <a:r>
              <a:rPr lang="en-US" altLang="zh-TW" sz="2100" dirty="0">
                <a:solidFill>
                  <a:schemeClr val="tx1"/>
                </a:solidFill>
                <a:latin typeface="標楷體" panose="03000509000000000000" pitchFamily="65" charset="-120"/>
                <a:ea typeface="標楷體" panose="03000509000000000000" pitchFamily="65" charset="-120"/>
              </a:rPr>
              <a:t>(</a:t>
            </a:r>
            <a:r>
              <a:rPr lang="zh-TW" altLang="en-US" sz="2100" dirty="0">
                <a:solidFill>
                  <a:schemeClr val="tx1"/>
                </a:solidFill>
                <a:latin typeface="標楷體" panose="03000509000000000000" pitchFamily="65" charset="-120"/>
                <a:ea typeface="標楷體" panose="03000509000000000000" pitchFamily="65" charset="-120"/>
              </a:rPr>
              <a:t>心率、血氧</a:t>
            </a:r>
            <a:r>
              <a:rPr lang="en-US" altLang="zh-TW" sz="2100" dirty="0">
                <a:solidFill>
                  <a:schemeClr val="tx1"/>
                </a:solidFill>
                <a:latin typeface="標楷體" panose="03000509000000000000" pitchFamily="65" charset="-120"/>
                <a:ea typeface="標楷體" panose="03000509000000000000" pitchFamily="65" charset="-120"/>
              </a:rPr>
              <a:t>)</a:t>
            </a:r>
            <a:r>
              <a:rPr lang="zh-TW" altLang="en-US" sz="2100" dirty="0">
                <a:solidFill>
                  <a:schemeClr val="tx1"/>
                </a:solidFill>
                <a:latin typeface="標楷體" panose="03000509000000000000" pitchFamily="65" charset="-120"/>
                <a:ea typeface="標楷體" panose="03000509000000000000" pitchFamily="65" charset="-120"/>
              </a:rPr>
              <a:t>上加裝沼氣感測器</a:t>
            </a:r>
          </a:p>
        </p:txBody>
      </p:sp>
      <p:sp>
        <p:nvSpPr>
          <p:cNvPr id="18" name="橢圓 17">
            <a:extLst>
              <a:ext uri="{FF2B5EF4-FFF2-40B4-BE49-F238E27FC236}">
                <a16:creationId xmlns:a16="http://schemas.microsoft.com/office/drawing/2014/main" id="{C75A7806-63B7-4594-B3A4-A7142438D581}"/>
              </a:ext>
            </a:extLst>
          </p:cNvPr>
          <p:cNvSpPr/>
          <p:nvPr/>
        </p:nvSpPr>
        <p:spPr>
          <a:xfrm>
            <a:off x="6511764" y="3289358"/>
            <a:ext cx="1965334" cy="1656184"/>
          </a:xfrm>
          <a:prstGeom prst="ellipse">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100" dirty="0">
                <a:solidFill>
                  <a:schemeClr val="tx1"/>
                </a:solidFill>
                <a:latin typeface="標楷體" panose="03000509000000000000" pitchFamily="65" charset="-120"/>
                <a:ea typeface="標楷體" panose="03000509000000000000" pitchFamily="65" charset="-120"/>
              </a:rPr>
              <a:t>提供監測者知道施工者的即時狀態</a:t>
            </a:r>
          </a:p>
        </p:txBody>
      </p:sp>
      <p:sp>
        <p:nvSpPr>
          <p:cNvPr id="19" name="橢圓 18">
            <a:extLst>
              <a:ext uri="{FF2B5EF4-FFF2-40B4-BE49-F238E27FC236}">
                <a16:creationId xmlns:a16="http://schemas.microsoft.com/office/drawing/2014/main" id="{F29331DF-CE2B-41CE-B920-73FA58C8552D}"/>
              </a:ext>
            </a:extLst>
          </p:cNvPr>
          <p:cNvSpPr/>
          <p:nvPr/>
        </p:nvSpPr>
        <p:spPr>
          <a:xfrm>
            <a:off x="6511764" y="1258576"/>
            <a:ext cx="1965334" cy="1656184"/>
          </a:xfrm>
          <a:prstGeom prst="ellipse">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100" dirty="0">
                <a:solidFill>
                  <a:schemeClr val="tx1"/>
                </a:solidFill>
                <a:latin typeface="標楷體" panose="03000509000000000000" pitchFamily="65" charset="-120"/>
                <a:ea typeface="標楷體" panose="03000509000000000000" pitchFamily="65" charset="-120"/>
              </a:rPr>
              <a:t>下水道工安頻傳，卻無人做出安全裝置</a:t>
            </a:r>
          </a:p>
        </p:txBody>
      </p:sp>
      <p:sp>
        <p:nvSpPr>
          <p:cNvPr id="20" name="橢圓 19">
            <a:extLst>
              <a:ext uri="{FF2B5EF4-FFF2-40B4-BE49-F238E27FC236}">
                <a16:creationId xmlns:a16="http://schemas.microsoft.com/office/drawing/2014/main" id="{B157F7E8-D1F8-4B70-AE3F-9D5D31E7AEFC}"/>
              </a:ext>
            </a:extLst>
          </p:cNvPr>
          <p:cNvSpPr/>
          <p:nvPr/>
        </p:nvSpPr>
        <p:spPr>
          <a:xfrm>
            <a:off x="513982" y="3177766"/>
            <a:ext cx="1965334" cy="1656184"/>
          </a:xfrm>
          <a:prstGeom prst="ellipse">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100" dirty="0">
                <a:solidFill>
                  <a:schemeClr val="tx1"/>
                </a:solidFill>
                <a:latin typeface="標楷體" panose="03000509000000000000" pitchFamily="65" charset="-120"/>
                <a:ea typeface="標楷體" panose="03000509000000000000" pitchFamily="65" charset="-120"/>
              </a:rPr>
              <a:t>讓施工者得知道目前身體及環境狀況</a:t>
            </a:r>
          </a:p>
        </p:txBody>
      </p:sp>
      <p:cxnSp>
        <p:nvCxnSpPr>
          <p:cNvPr id="12" name="直線接點 11">
            <a:extLst>
              <a:ext uri="{FF2B5EF4-FFF2-40B4-BE49-F238E27FC236}">
                <a16:creationId xmlns:a16="http://schemas.microsoft.com/office/drawing/2014/main" id="{22A4DA7E-2728-4167-B71A-E5106BA88011}"/>
              </a:ext>
            </a:extLst>
          </p:cNvPr>
          <p:cNvCxnSpPr>
            <a:cxnSpLocks/>
          </p:cNvCxnSpPr>
          <p:nvPr/>
        </p:nvCxnSpPr>
        <p:spPr>
          <a:xfrm>
            <a:off x="2632236" y="2086668"/>
            <a:ext cx="508508" cy="19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6B2DB2F7-261D-4830-9D8B-58BF2F0157A5}"/>
              </a:ext>
            </a:extLst>
          </p:cNvPr>
          <p:cNvCxnSpPr>
            <a:cxnSpLocks/>
            <a:stCxn id="20" idx="6"/>
          </p:cNvCxnSpPr>
          <p:nvPr/>
        </p:nvCxnSpPr>
        <p:spPr>
          <a:xfrm flipV="1">
            <a:off x="2479316" y="3492142"/>
            <a:ext cx="661428" cy="513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FA181E0B-4F4C-4FAF-935C-009A9732A3DE}"/>
              </a:ext>
            </a:extLst>
          </p:cNvPr>
          <p:cNvCxnSpPr>
            <a:cxnSpLocks/>
            <a:endCxn id="19" idx="2"/>
          </p:cNvCxnSpPr>
          <p:nvPr/>
        </p:nvCxnSpPr>
        <p:spPr>
          <a:xfrm flipV="1">
            <a:off x="6084168" y="2086668"/>
            <a:ext cx="427596" cy="269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8BE79BAE-4228-41DC-BCD8-25CC4D9F0AB1}"/>
              </a:ext>
            </a:extLst>
          </p:cNvPr>
          <p:cNvCxnSpPr>
            <a:cxnSpLocks/>
            <a:endCxn id="18" idx="2"/>
          </p:cNvCxnSpPr>
          <p:nvPr/>
        </p:nvCxnSpPr>
        <p:spPr>
          <a:xfrm>
            <a:off x="5940152" y="3589108"/>
            <a:ext cx="571612" cy="528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lvl="0"/>
            <a:r>
              <a:rPr lang="zh-TW" altLang="en-US" dirty="0">
                <a:latin typeface="標楷體" panose="03000509000000000000" pitchFamily="65" charset="-120"/>
                <a:ea typeface="標楷體" panose="03000509000000000000" pitchFamily="65" charset="-120"/>
              </a:rPr>
              <a:t>研究目的</a:t>
            </a:r>
            <a:endParaRPr dirty="0">
              <a:latin typeface="標楷體" panose="03000509000000000000" pitchFamily="65" charset="-120"/>
              <a:ea typeface="標楷體" panose="03000509000000000000" pitchFamily="65" charset="-120"/>
            </a:endParaRPr>
          </a:p>
        </p:txBody>
      </p:sp>
      <p:sp>
        <p:nvSpPr>
          <p:cNvPr id="206" name="Google Shape;206;p13"/>
          <p:cNvSpPr txBox="1">
            <a:spLocks noGrp="1"/>
          </p:cNvSpPr>
          <p:nvPr>
            <p:ph type="body" idx="1"/>
          </p:nvPr>
        </p:nvSpPr>
        <p:spPr>
          <a:xfrm>
            <a:off x="402113" y="1725515"/>
            <a:ext cx="7984092" cy="3024336"/>
          </a:xfrm>
          <a:prstGeom prst="rect">
            <a:avLst/>
          </a:prstGeom>
        </p:spPr>
        <p:txBody>
          <a:bodyPr spcFirstLastPara="1" wrap="square" lIns="0" tIns="0" rIns="0" bIns="0" anchor="t" anchorCtr="0">
            <a:noAutofit/>
          </a:bodyPr>
          <a:lstStyle/>
          <a:p>
            <a:pPr marL="139700" indent="0">
              <a:buNone/>
            </a:pPr>
            <a:r>
              <a:rPr lang="en-US" altLang="zh-TW" sz="2400" dirty="0">
                <a:latin typeface="標楷體" panose="03000509000000000000" pitchFamily="65" charset="-120"/>
                <a:ea typeface="標楷體" panose="03000509000000000000" pitchFamily="65" charset="-120"/>
              </a:rPr>
              <a:t>1.</a:t>
            </a:r>
            <a:r>
              <a:rPr lang="zh-TW" altLang="zh-TW" sz="2400" dirty="0">
                <a:latin typeface="標楷體" panose="03000509000000000000" pitchFamily="65" charset="-120"/>
                <a:ea typeface="標楷體" panose="03000509000000000000" pitchFamily="65" charset="-120"/>
              </a:rPr>
              <a:t>提供智慧安全手環 </a:t>
            </a:r>
          </a:p>
          <a:p>
            <a:pPr marL="139700" indent="0">
              <a:buNone/>
            </a:pPr>
            <a:r>
              <a:rPr lang="en-US" altLang="zh-TW" sz="2400" dirty="0">
                <a:latin typeface="標楷體" panose="03000509000000000000" pitchFamily="65" charset="-120"/>
                <a:ea typeface="標楷體" panose="03000509000000000000" pitchFamily="65" charset="-120"/>
              </a:rPr>
              <a:t>	1.1</a:t>
            </a:r>
            <a:r>
              <a:rPr lang="zh-TW" altLang="zh-TW" sz="2400" dirty="0">
                <a:latin typeface="標楷體" panose="03000509000000000000" pitchFamily="65" charset="-120"/>
                <a:ea typeface="標楷體" panose="03000509000000000000" pitchFamily="65" charset="-120"/>
              </a:rPr>
              <a:t>環境沼氣值監測 </a:t>
            </a:r>
          </a:p>
          <a:p>
            <a:pPr marL="139700" indent="0">
              <a:buNone/>
            </a:pPr>
            <a:r>
              <a:rPr lang="en-US" altLang="zh-TW" sz="2400" dirty="0">
                <a:latin typeface="標楷體" panose="03000509000000000000" pitchFamily="65" charset="-120"/>
                <a:ea typeface="標楷體" panose="03000509000000000000" pitchFamily="65" charset="-120"/>
              </a:rPr>
              <a:t>	1.2</a:t>
            </a:r>
            <a:r>
              <a:rPr lang="zh-TW" altLang="zh-TW" sz="2400" dirty="0">
                <a:latin typeface="標楷體" panose="03000509000000000000" pitchFamily="65" charset="-120"/>
                <a:ea typeface="標楷體" panose="03000509000000000000" pitchFamily="65" charset="-120"/>
              </a:rPr>
              <a:t>施工者心</a:t>
            </a:r>
            <a:r>
              <a:rPr lang="zh-TW" altLang="en-US" sz="2400" dirty="0">
                <a:latin typeface="標楷體" panose="03000509000000000000" pitchFamily="65" charset="-120"/>
                <a:ea typeface="標楷體" panose="03000509000000000000" pitchFamily="65" charset="-120"/>
              </a:rPr>
              <a:t>率</a:t>
            </a:r>
            <a:r>
              <a:rPr lang="zh-TW" altLang="zh-TW" sz="2400" dirty="0">
                <a:latin typeface="標楷體" panose="03000509000000000000" pitchFamily="65" charset="-120"/>
                <a:ea typeface="標楷體" panose="03000509000000000000" pitchFamily="65" charset="-120"/>
              </a:rPr>
              <a:t>監測 </a:t>
            </a:r>
          </a:p>
          <a:p>
            <a:pPr marL="139700" indent="0">
              <a:buNone/>
            </a:pPr>
            <a:r>
              <a:rPr lang="en-US" altLang="zh-TW" sz="2400" dirty="0">
                <a:latin typeface="標楷體" panose="03000509000000000000" pitchFamily="65" charset="-120"/>
                <a:ea typeface="標楷體" panose="03000509000000000000" pitchFamily="65" charset="-120"/>
              </a:rPr>
              <a:t>2.</a:t>
            </a:r>
            <a:r>
              <a:rPr lang="zh-TW" altLang="zh-TW" sz="2400" dirty="0">
                <a:latin typeface="標楷體" panose="03000509000000000000" pitchFamily="65" charset="-120"/>
                <a:ea typeface="標楷體" panose="03000509000000000000" pitchFamily="65" charset="-120"/>
              </a:rPr>
              <a:t>強波器</a:t>
            </a:r>
            <a:r>
              <a:rPr lang="en-US" altLang="zh-TW" sz="2400" dirty="0">
                <a:latin typeface="標楷體" panose="03000509000000000000" pitchFamily="65" charset="-120"/>
                <a:ea typeface="標楷體" panose="03000509000000000000" pitchFamily="65" charset="-120"/>
              </a:rPr>
              <a:t>(</a:t>
            </a:r>
            <a:r>
              <a:rPr lang="zh-TW" altLang="zh-TW" sz="2400" dirty="0">
                <a:latin typeface="標楷體" panose="03000509000000000000" pitchFamily="65" charset="-120"/>
                <a:ea typeface="標楷體" panose="03000509000000000000" pitchFamily="65" charset="-120"/>
              </a:rPr>
              <a:t>解決訊號距離問題</a:t>
            </a:r>
            <a:r>
              <a:rPr lang="en-US" altLang="zh-TW" sz="2400" dirty="0">
                <a:latin typeface="標楷體" panose="03000509000000000000" pitchFamily="65" charset="-120"/>
                <a:ea typeface="標楷體" panose="03000509000000000000" pitchFamily="65" charset="-120"/>
              </a:rPr>
              <a:t>) </a:t>
            </a:r>
            <a:endParaRPr lang="zh-TW" altLang="zh-TW" sz="2400" dirty="0">
              <a:latin typeface="標楷體" panose="03000509000000000000" pitchFamily="65" charset="-120"/>
              <a:ea typeface="標楷體" panose="03000509000000000000" pitchFamily="65" charset="-120"/>
            </a:endParaRPr>
          </a:p>
          <a:p>
            <a:pPr marL="139700" indent="0">
              <a:buNone/>
            </a:pPr>
            <a:r>
              <a:rPr lang="en-US" altLang="zh-TW" sz="2400" dirty="0">
                <a:latin typeface="標楷體" panose="03000509000000000000" pitchFamily="65" charset="-120"/>
                <a:ea typeface="標楷體" panose="03000509000000000000" pitchFamily="65" charset="-120"/>
              </a:rPr>
              <a:t>3.</a:t>
            </a:r>
            <a:r>
              <a:rPr lang="zh-TW" altLang="zh-TW" sz="2400" dirty="0">
                <a:latin typeface="標楷體" panose="03000509000000000000" pitchFamily="65" charset="-120"/>
                <a:ea typeface="標楷體" panose="03000509000000000000" pitchFamily="65" charset="-120"/>
              </a:rPr>
              <a:t>安全監測軟體</a:t>
            </a:r>
            <a:r>
              <a:rPr lang="en-US" altLang="zh-TW" sz="2400" dirty="0">
                <a:latin typeface="標楷體" panose="03000509000000000000" pitchFamily="65" charset="-120"/>
                <a:ea typeface="標楷體" panose="03000509000000000000" pitchFamily="65" charset="-120"/>
              </a:rPr>
              <a:t>(</a:t>
            </a:r>
            <a:r>
              <a:rPr lang="zh-TW" altLang="zh-TW" sz="2400" dirty="0">
                <a:latin typeface="標楷體" panose="03000509000000000000" pitchFamily="65" charset="-120"/>
                <a:ea typeface="標楷體" panose="03000509000000000000" pitchFamily="65" charset="-120"/>
              </a:rPr>
              <a:t>供監測人員查看，並告知危險狀況，跳</a:t>
            </a:r>
            <a:r>
              <a:rPr lang="zh-TW" altLang="en-US" sz="2400" dirty="0">
                <a:latin typeface="標楷體" panose="03000509000000000000" pitchFamily="65" charset="-120"/>
                <a:ea typeface="標楷體" panose="03000509000000000000" pitchFamily="65" charset="-120"/>
              </a:rPr>
              <a:t>       </a:t>
            </a:r>
            <a:r>
              <a:rPr lang="zh-TW" altLang="zh-TW" sz="2400" dirty="0">
                <a:latin typeface="標楷體" panose="03000509000000000000" pitchFamily="65" charset="-120"/>
                <a:ea typeface="標楷體" panose="03000509000000000000" pitchFamily="65" charset="-120"/>
              </a:rPr>
              <a:t>出警告</a:t>
            </a:r>
            <a:r>
              <a:rPr lang="en-US" altLang="zh-TW" sz="2400" dirty="0">
                <a:latin typeface="標楷體" panose="03000509000000000000" pitchFamily="65" charset="-120"/>
                <a:ea typeface="標楷體" panose="03000509000000000000" pitchFamily="65" charset="-120"/>
              </a:rPr>
              <a:t>) </a:t>
            </a:r>
            <a:endParaRPr lang="zh-TW" altLang="zh-TW" sz="2400" dirty="0">
              <a:latin typeface="標楷體" panose="03000509000000000000" pitchFamily="65" charset="-120"/>
              <a:ea typeface="標楷體" panose="03000509000000000000" pitchFamily="65" charset="-120"/>
            </a:endParaRPr>
          </a:p>
        </p:txBody>
      </p:sp>
      <p:sp>
        <p:nvSpPr>
          <p:cNvPr id="208" name="Google Shape;208;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09" name="Google Shape;209;p13"/>
          <p:cNvGrpSpPr/>
          <p:nvPr/>
        </p:nvGrpSpPr>
        <p:grpSpPr>
          <a:xfrm>
            <a:off x="132749" y="922106"/>
            <a:ext cx="269364" cy="224087"/>
            <a:chOff x="1926350" y="995225"/>
            <a:chExt cx="428650" cy="356600"/>
          </a:xfrm>
        </p:grpSpPr>
        <p:sp>
          <p:nvSpPr>
            <p:cNvPr id="210" name="Google Shape;210;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1" name="Google Shape;211;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2" name="Google Shape;212;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3" name="Google Shape;213;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147232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9396B2-BC9C-4E69-A16F-63794F8CA9C6}"/>
              </a:ext>
            </a:extLst>
          </p:cNvPr>
          <p:cNvSpPr>
            <a:spLocks noGrp="1"/>
          </p:cNvSpPr>
          <p:nvPr>
            <p:ph type="ctrTitle"/>
          </p:nvPr>
        </p:nvSpPr>
        <p:spPr>
          <a:xfrm>
            <a:off x="2094450" y="2173788"/>
            <a:ext cx="4955100" cy="795924"/>
          </a:xfrm>
        </p:spPr>
        <p:txBody>
          <a:bodyPr/>
          <a:lstStyle/>
          <a:p>
            <a:pPr algn="ctr"/>
            <a:r>
              <a:rPr lang="zh-TW" altLang="zh-TW" dirty="0">
                <a:latin typeface="標楷體" panose="03000509000000000000" pitchFamily="65" charset="-120"/>
                <a:ea typeface="標楷體" panose="03000509000000000000" pitchFamily="65" charset="-120"/>
              </a:rPr>
              <a:t>文獻回顧與探討</a:t>
            </a:r>
            <a:endParaRPr lang="zh-TW" altLang="en-US" dirty="0"/>
          </a:p>
        </p:txBody>
      </p:sp>
    </p:spTree>
    <p:extLst>
      <p:ext uri="{BB962C8B-B14F-4D97-AF65-F5344CB8AC3E}">
        <p14:creationId xmlns:p14="http://schemas.microsoft.com/office/powerpoint/2010/main" val="99635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1D604B-0191-448C-BDF8-30AB25D9571F}"/>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血氧</a:t>
            </a:r>
          </a:p>
        </p:txBody>
      </p:sp>
      <p:sp>
        <p:nvSpPr>
          <p:cNvPr id="3" name="文字版面配置區 2">
            <a:extLst>
              <a:ext uri="{FF2B5EF4-FFF2-40B4-BE49-F238E27FC236}">
                <a16:creationId xmlns:a16="http://schemas.microsoft.com/office/drawing/2014/main" id="{43C9B301-FBB2-4DE9-8D35-ED8B345C8438}"/>
              </a:ext>
            </a:extLst>
          </p:cNvPr>
          <p:cNvSpPr>
            <a:spLocks noGrp="1"/>
          </p:cNvSpPr>
          <p:nvPr>
            <p:ph type="body" idx="1"/>
          </p:nvPr>
        </p:nvSpPr>
        <p:spPr>
          <a:xfrm>
            <a:off x="109846" y="1315992"/>
            <a:ext cx="4030105" cy="3632022"/>
          </a:xfrm>
        </p:spPr>
        <p:txBody>
          <a:bodyPr/>
          <a:lstStyle/>
          <a:p>
            <a:pPr marL="139700" indent="0">
              <a:lnSpc>
                <a:spcPct val="150000"/>
              </a:lnSpc>
              <a:buNone/>
            </a:pPr>
            <a:r>
              <a:rPr lang="zh-TW" altLang="zh-TW" sz="2400" dirty="0">
                <a:latin typeface="標楷體" panose="03000509000000000000" pitchFamily="65" charset="-120"/>
                <a:ea typeface="標楷體" panose="03000509000000000000" pitchFamily="65" charset="-120"/>
              </a:rPr>
              <a:t>透過用紅光</a:t>
            </a:r>
            <a:r>
              <a:rPr lang="en-US" altLang="zh-TW" sz="2400" dirty="0">
                <a:latin typeface="標楷體" panose="03000509000000000000" pitchFamily="65" charset="-120"/>
                <a:ea typeface="標楷體" panose="03000509000000000000" pitchFamily="65" charset="-120"/>
              </a:rPr>
              <a:t>LED</a:t>
            </a:r>
            <a:r>
              <a:rPr lang="zh-TW" altLang="zh-TW" sz="2400" dirty="0">
                <a:latin typeface="標楷體" panose="03000509000000000000" pitchFamily="65" charset="-120"/>
                <a:ea typeface="標楷體" panose="03000509000000000000" pitchFamily="65" charset="-120"/>
              </a:rPr>
              <a:t>照亮皮膚表面，透過分析皮膚反射光線來計算出血液中的氧氣含量</a:t>
            </a:r>
            <a:r>
              <a:rPr lang="zh-TW" altLang="en-US" sz="2400" dirty="0">
                <a:latin typeface="標楷體" panose="03000509000000000000" pitchFamily="65" charset="-120"/>
                <a:ea typeface="標楷體" panose="03000509000000000000" pitchFamily="65" charset="-120"/>
              </a:rPr>
              <a:t>是否低於</a:t>
            </a:r>
            <a:r>
              <a:rPr lang="en-US" altLang="zh-TW" sz="2400" dirty="0">
                <a:latin typeface="標楷體" panose="03000509000000000000" pitchFamily="65" charset="-120"/>
                <a:ea typeface="標楷體" panose="03000509000000000000" pitchFamily="65" charset="-120"/>
              </a:rPr>
              <a:t>90%</a:t>
            </a:r>
            <a:r>
              <a:rPr lang="zh-TW" altLang="en-US" sz="2400" dirty="0">
                <a:latin typeface="標楷體" panose="03000509000000000000" pitchFamily="65" charset="-120"/>
                <a:ea typeface="標楷體" panose="03000509000000000000" pitchFamily="65" charset="-120"/>
              </a:rPr>
              <a:t>以下</a:t>
            </a:r>
          </a:p>
        </p:txBody>
      </p:sp>
      <p:sp>
        <p:nvSpPr>
          <p:cNvPr id="5" name="投影片編號版面配置區 4">
            <a:extLst>
              <a:ext uri="{FF2B5EF4-FFF2-40B4-BE49-F238E27FC236}">
                <a16:creationId xmlns:a16="http://schemas.microsoft.com/office/drawing/2014/main" id="{15E84F69-B979-4A3C-BFAB-D5CF5FD610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8" name="圖片 7">
            <a:extLst>
              <a:ext uri="{FF2B5EF4-FFF2-40B4-BE49-F238E27FC236}">
                <a16:creationId xmlns:a16="http://schemas.microsoft.com/office/drawing/2014/main" id="{26C3820A-04E5-4748-8137-AC6977F91951}"/>
              </a:ext>
            </a:extLst>
          </p:cNvPr>
          <p:cNvPicPr>
            <a:picLocks noChangeAspect="1"/>
          </p:cNvPicPr>
          <p:nvPr/>
        </p:nvPicPr>
        <p:blipFill>
          <a:blip r:embed="rId2"/>
          <a:stretch>
            <a:fillRect/>
          </a:stretch>
        </p:blipFill>
        <p:spPr>
          <a:xfrm>
            <a:off x="4142677" y="868864"/>
            <a:ext cx="5001323" cy="3458058"/>
          </a:xfrm>
          <a:prstGeom prst="rect">
            <a:avLst/>
          </a:prstGeom>
        </p:spPr>
      </p:pic>
      <p:pic>
        <p:nvPicPr>
          <p:cNvPr id="9" name="圖片 8">
            <a:extLst>
              <a:ext uri="{FF2B5EF4-FFF2-40B4-BE49-F238E27FC236}">
                <a16:creationId xmlns:a16="http://schemas.microsoft.com/office/drawing/2014/main" id="{754D26F1-8F19-41EE-B2D8-33813C5C8829}"/>
              </a:ext>
            </a:extLst>
          </p:cNvPr>
          <p:cNvPicPr>
            <a:picLocks noChangeAspect="1"/>
          </p:cNvPicPr>
          <p:nvPr/>
        </p:nvPicPr>
        <p:blipFill>
          <a:blip r:embed="rId3"/>
          <a:stretch>
            <a:fillRect/>
          </a:stretch>
        </p:blipFill>
        <p:spPr>
          <a:xfrm>
            <a:off x="127289" y="906018"/>
            <a:ext cx="268247" cy="225572"/>
          </a:xfrm>
          <a:prstGeom prst="rect">
            <a:avLst/>
          </a:prstGeom>
        </p:spPr>
      </p:pic>
    </p:spTree>
    <p:extLst>
      <p:ext uri="{BB962C8B-B14F-4D97-AF65-F5344CB8AC3E}">
        <p14:creationId xmlns:p14="http://schemas.microsoft.com/office/powerpoint/2010/main" val="576465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9428AC-61F0-4DD5-9302-0ABD34682163}"/>
              </a:ext>
            </a:extLst>
          </p:cNvPr>
          <p:cNvSpPr>
            <a:spLocks noGrp="1"/>
          </p:cNvSpPr>
          <p:nvPr>
            <p:ph type="title"/>
          </p:nvPr>
        </p:nvSpPr>
        <p:spPr>
          <a:xfrm>
            <a:off x="796722" y="836000"/>
            <a:ext cx="6010500" cy="396300"/>
          </a:xfrm>
        </p:spPr>
        <p:txBody>
          <a:bodyPr/>
          <a:lstStyle/>
          <a:p>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無線強波器</a:t>
            </a:r>
          </a:p>
        </p:txBody>
      </p:sp>
      <p:sp>
        <p:nvSpPr>
          <p:cNvPr id="5" name="投影片編號版面配置區 4">
            <a:extLst>
              <a:ext uri="{FF2B5EF4-FFF2-40B4-BE49-F238E27FC236}">
                <a16:creationId xmlns:a16="http://schemas.microsoft.com/office/drawing/2014/main" id="{2BD035C8-180B-42F9-82ED-6CD56A7ACD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7" name="橢圓 6">
            <a:extLst>
              <a:ext uri="{FF2B5EF4-FFF2-40B4-BE49-F238E27FC236}">
                <a16:creationId xmlns:a16="http://schemas.microsoft.com/office/drawing/2014/main" id="{608CB172-95DA-4723-8E18-8308B4B874C4}"/>
              </a:ext>
            </a:extLst>
          </p:cNvPr>
          <p:cNvSpPr/>
          <p:nvPr/>
        </p:nvSpPr>
        <p:spPr>
          <a:xfrm>
            <a:off x="668740" y="1491630"/>
            <a:ext cx="2645482" cy="2643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latin typeface="標楷體" panose="03000509000000000000" pitchFamily="65" charset="-120"/>
                <a:ea typeface="標楷體" panose="03000509000000000000" pitchFamily="65" charset="-120"/>
              </a:rPr>
              <a:t>優點</a:t>
            </a:r>
            <a:r>
              <a:rPr lang="en-US" altLang="zh-TW" sz="2400" dirty="0">
                <a:latin typeface="標楷體" panose="03000509000000000000" pitchFamily="65" charset="-120"/>
                <a:ea typeface="標楷體" panose="03000509000000000000" pitchFamily="65" charset="-120"/>
              </a:rPr>
              <a:t>:</a:t>
            </a:r>
          </a:p>
          <a:p>
            <a:pPr algn="ctr"/>
            <a:r>
              <a:rPr lang="zh-TW" altLang="en-US" sz="2400" dirty="0">
                <a:latin typeface="標楷體" panose="03000509000000000000" pitchFamily="65" charset="-120"/>
                <a:ea typeface="標楷體" panose="03000509000000000000" pitchFamily="65" charset="-120"/>
              </a:rPr>
              <a:t>可增強訊號</a:t>
            </a:r>
            <a:endParaRPr lang="en-US" altLang="zh-TW" sz="2400" dirty="0">
              <a:latin typeface="標楷體" panose="03000509000000000000" pitchFamily="65" charset="-120"/>
              <a:ea typeface="標楷體" panose="03000509000000000000" pitchFamily="65" charset="-120"/>
            </a:endParaRPr>
          </a:p>
          <a:p>
            <a:pPr algn="ctr"/>
            <a:endParaRPr lang="zh-TW" altLang="en-US" dirty="0"/>
          </a:p>
        </p:txBody>
      </p:sp>
      <p:sp>
        <p:nvSpPr>
          <p:cNvPr id="8" name="橢圓 7">
            <a:extLst>
              <a:ext uri="{FF2B5EF4-FFF2-40B4-BE49-F238E27FC236}">
                <a16:creationId xmlns:a16="http://schemas.microsoft.com/office/drawing/2014/main" id="{D216E193-7D60-4AC3-9463-0D2F21B0F579}"/>
              </a:ext>
            </a:extLst>
          </p:cNvPr>
          <p:cNvSpPr/>
          <p:nvPr/>
        </p:nvSpPr>
        <p:spPr>
          <a:xfrm>
            <a:off x="5724128" y="1491630"/>
            <a:ext cx="2645482" cy="2643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latin typeface="標楷體" panose="03000509000000000000" pitchFamily="65" charset="-120"/>
                <a:ea typeface="標楷體" panose="03000509000000000000" pitchFamily="65" charset="-120"/>
              </a:rPr>
              <a:t>缺點</a:t>
            </a:r>
            <a:r>
              <a:rPr lang="en-US" altLang="zh-TW" sz="2400" dirty="0">
                <a:latin typeface="標楷體" panose="03000509000000000000" pitchFamily="65" charset="-120"/>
                <a:ea typeface="標楷體" panose="03000509000000000000" pitchFamily="65" charset="-120"/>
              </a:rPr>
              <a:t>:</a:t>
            </a:r>
          </a:p>
          <a:p>
            <a:pPr algn="ctr"/>
            <a:r>
              <a:rPr lang="zh-TW" altLang="en-US" sz="2400" dirty="0">
                <a:latin typeface="標楷體" panose="03000509000000000000" pitchFamily="65" charset="-120"/>
                <a:ea typeface="標楷體" panose="03000509000000000000" pitchFamily="65" charset="-120"/>
              </a:rPr>
              <a:t>受電力限制</a:t>
            </a:r>
          </a:p>
          <a:p>
            <a:pPr algn="ctr"/>
            <a:endParaRPr lang="zh-TW" altLang="en-US" dirty="0"/>
          </a:p>
        </p:txBody>
      </p:sp>
      <p:pic>
        <p:nvPicPr>
          <p:cNvPr id="9" name="圖片 8">
            <a:extLst>
              <a:ext uri="{FF2B5EF4-FFF2-40B4-BE49-F238E27FC236}">
                <a16:creationId xmlns:a16="http://schemas.microsoft.com/office/drawing/2014/main" id="{CC8CBED0-00C9-41BE-A511-70F88A20F001}"/>
              </a:ext>
            </a:extLst>
          </p:cNvPr>
          <p:cNvPicPr>
            <a:picLocks noChangeAspect="1"/>
          </p:cNvPicPr>
          <p:nvPr/>
        </p:nvPicPr>
        <p:blipFill>
          <a:blip r:embed="rId2"/>
          <a:stretch>
            <a:fillRect/>
          </a:stretch>
        </p:blipFill>
        <p:spPr>
          <a:xfrm>
            <a:off x="127289" y="921364"/>
            <a:ext cx="268247" cy="225572"/>
          </a:xfrm>
          <a:prstGeom prst="rect">
            <a:avLst/>
          </a:prstGeom>
        </p:spPr>
      </p:pic>
      <p:pic>
        <p:nvPicPr>
          <p:cNvPr id="3" name="圖片 2">
            <a:extLst>
              <a:ext uri="{FF2B5EF4-FFF2-40B4-BE49-F238E27FC236}">
                <a16:creationId xmlns:a16="http://schemas.microsoft.com/office/drawing/2014/main" id="{39EFE78B-0209-42DF-9B79-FCFBBF61E52B}"/>
              </a:ext>
            </a:extLst>
          </p:cNvPr>
          <p:cNvPicPr>
            <a:picLocks noChangeAspect="1"/>
          </p:cNvPicPr>
          <p:nvPr/>
        </p:nvPicPr>
        <p:blipFill>
          <a:blip r:embed="rId3"/>
          <a:stretch>
            <a:fillRect/>
          </a:stretch>
        </p:blipFill>
        <p:spPr>
          <a:xfrm>
            <a:off x="3387364" y="1681808"/>
            <a:ext cx="2263622" cy="2263622"/>
          </a:xfrm>
          <a:prstGeom prst="rect">
            <a:avLst/>
          </a:prstGeom>
        </p:spPr>
      </p:pic>
    </p:spTree>
    <p:extLst>
      <p:ext uri="{BB962C8B-B14F-4D97-AF65-F5344CB8AC3E}">
        <p14:creationId xmlns:p14="http://schemas.microsoft.com/office/powerpoint/2010/main" val="181165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6151</TotalTime>
  <Words>974</Words>
  <Application>Microsoft Office PowerPoint</Application>
  <PresentationFormat>如螢幕大小 (16:9)</PresentationFormat>
  <Paragraphs>185</Paragraphs>
  <Slides>23</Slides>
  <Notes>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23</vt:i4>
      </vt:variant>
    </vt:vector>
  </HeadingPairs>
  <TitlesOfParts>
    <vt:vector size="32" baseType="lpstr">
      <vt:lpstr>標楷體</vt:lpstr>
      <vt:lpstr>Arial</vt:lpstr>
      <vt:lpstr>Calibri</vt:lpstr>
      <vt:lpstr>Times New Roman</vt:lpstr>
      <vt:lpstr>新細明體</vt:lpstr>
      <vt:lpstr>Catamaran Thin</vt:lpstr>
      <vt:lpstr>Wingdings</vt:lpstr>
      <vt:lpstr>Catamaran</vt:lpstr>
      <vt:lpstr>Dauphin template</vt:lpstr>
      <vt:lpstr>智慧安全手環 (下水道專用)</vt:lpstr>
      <vt:lpstr>摘要</vt:lpstr>
      <vt:lpstr>摘要</vt:lpstr>
      <vt:lpstr>研究動機、目的</vt:lpstr>
      <vt:lpstr>研究動機</vt:lpstr>
      <vt:lpstr>研究目的</vt:lpstr>
      <vt:lpstr>文獻回顧與探討</vt:lpstr>
      <vt:lpstr>1.血氧</vt:lpstr>
      <vt:lpstr>2.無線強波器</vt:lpstr>
      <vt:lpstr>3.沼氣濃度監測器</vt:lpstr>
      <vt:lpstr>視窗軟體監測:</vt:lpstr>
      <vt:lpstr>文獻探討</vt:lpstr>
      <vt:lpstr>研究方法及步驟</vt:lpstr>
      <vt:lpstr>PowerPoint 簡報</vt:lpstr>
      <vt:lpstr>手環</vt:lpstr>
      <vt:lpstr>傳輸通訊協定</vt:lpstr>
      <vt:lpstr>視窗軟體監測程式</vt:lpstr>
      <vt:lpstr>預期成果</vt:lpstr>
      <vt:lpstr>進度排程</vt:lpstr>
      <vt:lpstr>進度排程</vt:lpstr>
      <vt:lpstr>預期功能</vt:lpstr>
      <vt:lpstr>參考文獻</vt:lpstr>
      <vt:lpstr>參考文獻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工人施工健康 監測系統</dc:title>
  <dc:creator>傅智傑</dc:creator>
  <cp:lastModifiedBy>傅智傑</cp:lastModifiedBy>
  <cp:revision>95</cp:revision>
  <dcterms:modified xsi:type="dcterms:W3CDTF">2022-01-11T14:30:00Z</dcterms:modified>
</cp:coreProperties>
</file>