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86" r:id="rId6"/>
    <p:sldId id="257" r:id="rId7"/>
    <p:sldId id="258" r:id="rId8"/>
    <p:sldId id="259" r:id="rId9"/>
    <p:sldId id="285" r:id="rId10"/>
    <p:sldId id="260" r:id="rId11"/>
    <p:sldId id="282" r:id="rId12"/>
    <p:sldId id="283" r:id="rId13"/>
    <p:sldId id="284" r:id="rId14"/>
    <p:sldId id="281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32" roundtripDataSignature="AMtx7mg7HNj1kOwbOl2oyPP7t8qUHGv2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8C6857-935D-4536-AC65-6A41E8D068C2}">
  <a:tblStyle styleId="{C68C6857-935D-4536-AC65-6A41E8D068C2}" styleName="Table_0">
    <a:wholeTbl>
      <a:tcTxStyle b="off" i="off">
        <a:font>
          <a:latin typeface="Yu Gothic Medium"/>
          <a:ea typeface="Yu Gothic Medium"/>
          <a:cs typeface="Yu Gothic Medium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61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 descr="Tag=AccentColor&#10;Flavor=Light&#10;Target=FillAndLine"/>
          <p:cNvSpPr/>
          <p:nvPr/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 txBox="1"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lv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4064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9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30" descr="Tag=AccentColor&#10;Flavor=Light&#10;Target=FillAndLine"/>
          <p:cNvSpPr/>
          <p:nvPr/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2"/>
          </p:nvPr>
        </p:nvSpPr>
        <p:spPr>
          <a:xfrm>
            <a:off x="6172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1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839788" y="2926080"/>
            <a:ext cx="5157787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3"/>
          </p:nvPr>
        </p:nvSpPr>
        <p:spPr>
          <a:xfrm>
            <a:off x="6172200" y="193852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4"/>
          </p:nvPr>
        </p:nvSpPr>
        <p:spPr>
          <a:xfrm>
            <a:off x="6172200" y="2926080"/>
            <a:ext cx="5183188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32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3" descr="Tag=AccentColor&#10;Flavor=Light&#10;Target=FillAndLine"/>
          <p:cNvSpPr/>
          <p:nvPr/>
        </p:nvSpPr>
        <p:spPr>
          <a:xfrm>
            <a:off x="3974206" y="5126892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body" idx="1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457200" lvl="0" indent="-4318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body" idx="2"/>
          </p:nvPr>
        </p:nvSpPr>
        <p:spPr>
          <a:xfrm>
            <a:off x="839788" y="3977640"/>
            <a:ext cx="3932237" cy="200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5" descr="Tag=AccentColor&#10;Flavor=Light&#10;Target=FillAndLine"/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/>
            <a:ahLst/>
            <a:cxnLst/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44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>
            <a:spLocks noGrp="1"/>
          </p:cNvSpPr>
          <p:nvPr>
            <p:ph type="pic" idx="2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6"/>
          <p:cNvSpPr txBox="1">
            <a:spLocks noGrp="1"/>
          </p:cNvSpPr>
          <p:nvPr>
            <p:ph type="body" idx="1"/>
          </p:nvPr>
        </p:nvSpPr>
        <p:spPr>
          <a:xfrm>
            <a:off x="839788" y="3977640"/>
            <a:ext cx="3931920" cy="200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6" descr="Tag=AccentColor&#10;Flavor=Light&#10;Target=FillAndLine"/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/>
            <a:ahLst/>
            <a:cxnLst/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44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altLang="zh-TW" sz="48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FPGA</a:t>
            </a:r>
            <a:r>
              <a:rPr lang="zh-TW" altLang="en-US" sz="48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專題實習</a:t>
            </a:r>
            <a:r>
              <a:rPr lang="en-US" sz="48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altLang="zh-TW" sz="4800" b="0" i="0" u="none" strike="noStrike" dirty="0">
                <a:latin typeface="PMingLiu"/>
                <a:ea typeface="PMingLiu"/>
                <a:cs typeface="PMingLiu"/>
                <a:sym typeface="PMingLiu"/>
              </a:rPr>
              <a:t>HW6_2</a:t>
            </a:r>
            <a:endParaRPr sz="4800" dirty="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 lnSpcReduction="10000"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err="1">
                <a:latin typeface="PMingLiu"/>
                <a:ea typeface="PMingLiu"/>
                <a:cs typeface="PMingLiu"/>
                <a:sym typeface="PMingLiu"/>
              </a:rPr>
              <a:t>電子</a:t>
            </a:r>
            <a:r>
              <a:rPr lang="zh-TW" altLang="en-US" sz="2400" dirty="0">
                <a:latin typeface="PMingLiu"/>
                <a:ea typeface="PMingLiu"/>
                <a:cs typeface="PMingLiu"/>
                <a:sym typeface="PMingLiu"/>
              </a:rPr>
              <a:t>三</a:t>
            </a:r>
            <a:r>
              <a:rPr lang="en-US" sz="2400" dirty="0">
                <a:latin typeface="PMingLiu"/>
                <a:ea typeface="PMingLiu"/>
                <a:cs typeface="PMingLiu"/>
                <a:sym typeface="PMingLiu"/>
              </a:rPr>
              <a:t>甲</a:t>
            </a:r>
            <a:r>
              <a:rPr lang="en-US" sz="2400" dirty="0"/>
              <a:t>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C109112162</a:t>
            </a:r>
            <a:r>
              <a:rPr lang="zh-TW" alt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朱梓福</a:t>
            </a:r>
            <a:endParaRPr dirty="0"/>
          </a:p>
        </p:txBody>
      </p:sp>
      <p:pic>
        <p:nvPicPr>
          <p:cNvPr id="95" name="Google Shape;95;p1" descr="白色燈泡和一顆突出的黃色燈泡"/>
          <p:cNvPicPr preferRelativeResize="0"/>
          <p:nvPr/>
        </p:nvPicPr>
        <p:blipFill rotWithShape="1">
          <a:blip r:embed="rId3">
            <a:alphaModFix/>
          </a:blip>
          <a:srcRect t="2538" b="45890"/>
          <a:stretch/>
        </p:blipFill>
        <p:spPr>
          <a:xfrm>
            <a:off x="20" y="228610"/>
            <a:ext cx="12191999" cy="4196982"/>
          </a:xfrm>
          <a:custGeom>
            <a:avLst/>
            <a:gdLst/>
            <a:ahLst/>
            <a:cxnLst/>
            <a:rect l="l" t="t" r="r" b="b"/>
            <a:pathLst>
              <a:path w="12191999" h="4196982" extrusionOk="0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3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設定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FSM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>
                <a:sym typeface="Times New Roman"/>
              </a:rPr>
              <a:t>2.LED</a:t>
            </a:r>
            <a:r>
              <a:rPr lang="zh-TW" altLang="en-US">
                <a:sym typeface="Times New Roman"/>
              </a:rPr>
              <a:t>模式選擇判斷 </a:t>
            </a:r>
            <a:r>
              <a:rPr lang="en-US" altLang="zh-TW">
                <a:sym typeface="Times New Roman"/>
              </a:rPr>
              <a:t>:</a:t>
            </a:r>
            <a:endParaRPr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771AB860-F3B4-FAA8-A352-0FBCACAF9A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81659" y="2636224"/>
            <a:ext cx="7346780" cy="348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8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6"/>
          <p:cNvSpPr txBox="1">
            <a:spLocks noGrp="1"/>
          </p:cNvSpPr>
          <p:nvPr>
            <p:ph type="ctrTitle"/>
          </p:nvPr>
        </p:nvSpPr>
        <p:spPr>
          <a:xfrm>
            <a:off x="638881" y="4711903"/>
            <a:ext cx="10909640" cy="90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Times New Roman"/>
              <a:buNone/>
            </a:pPr>
            <a:r>
              <a:rPr lang="en-US" sz="5100">
                <a:latin typeface="Times New Roman"/>
                <a:ea typeface="Times New Roman"/>
                <a:cs typeface="Times New Roman"/>
                <a:sym typeface="Times New Roman"/>
              </a:rPr>
              <a:t>報告結束</a:t>
            </a:r>
            <a:endParaRPr sz="51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304" name="Google Shape;304;p26"/>
          <p:cNvSpPr txBox="1">
            <a:spLocks noGrp="1"/>
          </p:cNvSpPr>
          <p:nvPr>
            <p:ph type="subTitle" idx="1"/>
          </p:nvPr>
        </p:nvSpPr>
        <p:spPr>
          <a:xfrm>
            <a:off x="638881" y="5677017"/>
            <a:ext cx="10909643" cy="552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PMingLiu"/>
                <a:ea typeface="PMingLiu"/>
                <a:cs typeface="PMingLiu"/>
                <a:sym typeface="PMingLiu"/>
              </a:rPr>
              <a:t>謝謝大家</a:t>
            </a:r>
            <a:endParaRPr/>
          </a:p>
        </p:txBody>
      </p:sp>
      <p:pic>
        <p:nvPicPr>
          <p:cNvPr id="305" name="Google Shape;305;p26" descr="白色燈泡和一顆突出的黃色燈泡"/>
          <p:cNvPicPr preferRelativeResize="0"/>
          <p:nvPr/>
        </p:nvPicPr>
        <p:blipFill rotWithShape="1">
          <a:blip r:embed="rId3">
            <a:alphaModFix/>
          </a:blip>
          <a:srcRect t="2538" b="45890"/>
          <a:stretch/>
        </p:blipFill>
        <p:spPr>
          <a:xfrm>
            <a:off x="423355" y="320040"/>
            <a:ext cx="11342242" cy="390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dirty="0">
                <a:latin typeface="PMingLiu"/>
                <a:ea typeface="PMingLiu"/>
                <a:cs typeface="PMingLiu"/>
                <a:sym typeface="PMingLiu"/>
              </a:rPr>
              <a:t>分組分工</a:t>
            </a:r>
            <a:endParaRPr sz="4400" dirty="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866E43-3F5E-66D4-A0D0-6B0404CABE37}"/>
              </a:ext>
            </a:extLst>
          </p:cNvPr>
          <p:cNvSpPr txBox="1"/>
          <p:nvPr/>
        </p:nvSpPr>
        <p:spPr>
          <a:xfrm>
            <a:off x="838200" y="1972542"/>
            <a:ext cx="1006547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0" i="0" dirty="0">
                <a:solidFill>
                  <a:schemeClr val="tx1"/>
                </a:solidFill>
                <a:effectLst/>
                <a:latin typeface="gg sans"/>
              </a:rPr>
              <a:t>合作組員 </a:t>
            </a:r>
            <a:r>
              <a:rPr lang="en-US" altLang="zh-TW" sz="4000" b="0" i="0" dirty="0">
                <a:solidFill>
                  <a:schemeClr val="tx1"/>
                </a:solidFill>
                <a:effectLst/>
                <a:latin typeface="gg sans"/>
              </a:rPr>
              <a:t>: C109112163 </a:t>
            </a:r>
            <a:r>
              <a:rPr lang="zh-TW" altLang="en-US" sz="4000" dirty="0">
                <a:solidFill>
                  <a:schemeClr val="tx1"/>
                </a:solidFill>
                <a:latin typeface="gg sans"/>
              </a:rPr>
              <a:t>楊翔詠</a:t>
            </a:r>
            <a:endParaRPr lang="en-US" altLang="zh-TW" sz="4000" b="0" i="0" dirty="0">
              <a:solidFill>
                <a:schemeClr val="tx1"/>
              </a:solidFill>
              <a:effectLst/>
              <a:latin typeface="gg sans"/>
            </a:endParaRPr>
          </a:p>
          <a:p>
            <a:r>
              <a:rPr lang="zh-TW" altLang="en-US" sz="4000" b="0" i="0" dirty="0">
                <a:solidFill>
                  <a:schemeClr val="tx1"/>
                </a:solidFill>
                <a:effectLst/>
                <a:latin typeface="gg sans"/>
              </a:rPr>
              <a:t>分工內容 </a:t>
            </a:r>
            <a:r>
              <a:rPr lang="en-US" altLang="zh-TW" sz="4000" b="0" i="0" dirty="0">
                <a:solidFill>
                  <a:schemeClr val="tx1"/>
                </a:solidFill>
                <a:effectLst/>
                <a:latin typeface="gg sans"/>
              </a:rPr>
              <a:t>: </a:t>
            </a:r>
            <a:r>
              <a:rPr lang="zh-TW" altLang="en-US" sz="4000" b="0" i="0" dirty="0">
                <a:solidFill>
                  <a:schemeClr val="tx1"/>
                </a:solidFill>
                <a:effectLst/>
                <a:latin typeface="gg sans"/>
              </a:rPr>
              <a:t>使用楊翔詠的期中乒乓球專案之</a:t>
            </a:r>
            <a:r>
              <a:rPr lang="en-US" altLang="zh-TW" sz="4000" b="0" i="0" dirty="0">
                <a:solidFill>
                  <a:schemeClr val="tx1"/>
                </a:solidFill>
                <a:effectLst/>
                <a:latin typeface="gg sans"/>
              </a:rPr>
              <a:t>		</a:t>
            </a:r>
            <a:r>
              <a:rPr lang="zh-TW" altLang="en-US" sz="4000" b="0" i="0" dirty="0">
                <a:solidFill>
                  <a:schemeClr val="tx1"/>
                </a:solidFill>
                <a:effectLst/>
                <a:latin typeface="gg sans"/>
              </a:rPr>
              <a:t>     程式進行修改，程式修改內容由</a:t>
            </a:r>
            <a:r>
              <a:rPr lang="en-US" altLang="zh-TW" sz="4000" b="0" i="0" dirty="0">
                <a:solidFill>
                  <a:schemeClr val="tx1"/>
                </a:solidFill>
                <a:effectLst/>
                <a:latin typeface="gg sans"/>
              </a:rPr>
              <a:t>		</a:t>
            </a:r>
            <a:r>
              <a:rPr lang="zh-TW" altLang="en-US" sz="4000" b="0" i="0">
                <a:solidFill>
                  <a:schemeClr val="tx1"/>
                </a:solidFill>
                <a:effectLst/>
                <a:latin typeface="gg sans"/>
              </a:rPr>
              <a:t>     兩人共同</a:t>
            </a:r>
            <a:r>
              <a:rPr lang="zh-TW" altLang="en-US" sz="4000" b="0" i="0" dirty="0">
                <a:solidFill>
                  <a:schemeClr val="tx1"/>
                </a:solidFill>
                <a:effectLst/>
                <a:latin typeface="gg sans"/>
              </a:rPr>
              <a:t>討論修改產生。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48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PMingLiu"/>
              <a:buNone/>
            </a:pPr>
            <a:r>
              <a:rPr lang="en-US" altLang="zh-TW" sz="6800" b="0" i="0" u="none" strike="noStrike" dirty="0" err="1">
                <a:latin typeface="PMingLiu"/>
                <a:ea typeface="PMingLiu"/>
                <a:cs typeface="PMingLiu"/>
                <a:sym typeface="PMingLiu"/>
              </a:rPr>
              <a:t>題目</a:t>
            </a:r>
            <a:r>
              <a:rPr lang="en-US" altLang="zh-TW" sz="6800" dirty="0">
                <a:latin typeface="Times New Roman"/>
                <a:ea typeface="PMingLiu"/>
                <a:cs typeface="Times New Roman"/>
                <a:sym typeface="Times New Roman"/>
              </a:rPr>
              <a:t>:</a:t>
            </a:r>
            <a:br>
              <a:rPr lang="en-US" altLang="zh-TW" sz="6800" dirty="0">
                <a:latin typeface="Times New Roman"/>
                <a:ea typeface="PMingLiu"/>
                <a:cs typeface="Times New Roman"/>
                <a:sym typeface="Times New Roman"/>
              </a:rPr>
            </a:br>
            <a:r>
              <a:rPr lang="zh-TW" altLang="en-US" sz="6800" dirty="0">
                <a:latin typeface="Times New Roman"/>
                <a:ea typeface="PMingLiu"/>
                <a:cs typeface="Times New Roman"/>
                <a:sym typeface="Times New Roman"/>
              </a:rPr>
              <a:t>兩塊板子進行乒乓球來回對打</a:t>
            </a:r>
            <a:endParaRPr sz="6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914400" lvl="1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zh-TW" altLang="en-US" sz="1900" dirty="0">
                <a:latin typeface="PMingLiu"/>
                <a:ea typeface="PMingLiu"/>
                <a:cs typeface="PMingLiu"/>
                <a:sym typeface="PMingLiu"/>
              </a:rPr>
              <a:t> 球到任一方的終點位置，玩家都要按下按鍵擊球回            給對方</a:t>
            </a:r>
          </a:p>
          <a:p>
            <a:pPr marL="971550" lvl="1" indent="-5143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zh-TW" altLang="en-US" sz="1900" dirty="0">
                <a:latin typeface="PMingLiu"/>
                <a:ea typeface="PMingLiu"/>
                <a:cs typeface="PMingLiu"/>
                <a:sym typeface="PMingLiu"/>
              </a:rPr>
              <a:t>太早按或太晚按都算輸，即對方得分</a:t>
            </a:r>
          </a:p>
          <a:p>
            <a:pPr marL="971550" lvl="1" indent="-5143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zh-TW" altLang="en-US" sz="1900" dirty="0">
                <a:latin typeface="PMingLiu"/>
                <a:ea typeface="PMingLiu"/>
                <a:cs typeface="PMingLiu"/>
                <a:sym typeface="PMingLiu"/>
              </a:rPr>
              <a:t>同樣使用</a:t>
            </a:r>
            <a:r>
              <a:rPr lang="en-US" altLang="zh-TW" sz="1900" dirty="0">
                <a:latin typeface="PMingLiu"/>
                <a:ea typeface="PMingLiu"/>
                <a:cs typeface="PMingLiu"/>
                <a:sym typeface="PMingLiu"/>
              </a:rPr>
              <a:t>LED</a:t>
            </a:r>
            <a:r>
              <a:rPr lang="zh-TW" altLang="en-US" sz="1900" dirty="0">
                <a:latin typeface="PMingLiu"/>
                <a:ea typeface="PMingLiu"/>
                <a:cs typeface="PMingLiu"/>
                <a:sym typeface="PMingLiu"/>
              </a:rPr>
              <a:t>做計分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853987" y="4409267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4BF09"/>
          </a:solidFill>
          <a:ln w="38100" cap="rnd" cmpd="sng">
            <a:solidFill>
              <a:srgbClr val="C4BF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" descr="白色燈泡和一顆突出的黃色燈泡"/>
          <p:cNvPicPr preferRelativeResize="0"/>
          <p:nvPr/>
        </p:nvPicPr>
        <p:blipFill rotWithShape="1">
          <a:blip r:embed="rId3">
            <a:alphaModFix/>
          </a:blip>
          <a:srcRect l="38714" r="15955" b="-1"/>
          <a:stretch/>
        </p:blipFill>
        <p:spPr>
          <a:xfrm>
            <a:off x="320040" y="405925"/>
            <a:ext cx="4087368" cy="6018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1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需求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51435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>
                <a:latin typeface="PMingLiu"/>
                <a:ea typeface="PMingLiu"/>
                <a:cs typeface="PMingLiu"/>
                <a:sym typeface="PMingLiu"/>
              </a:rPr>
              <a:t>8</a:t>
            </a:r>
            <a:r>
              <a:rPr lang="zh-TW" altLang="en-US" dirty="0">
                <a:latin typeface="PMingLiu"/>
                <a:ea typeface="PMingLiu"/>
                <a:cs typeface="PMingLiu"/>
                <a:sym typeface="PMingLiu"/>
              </a:rPr>
              <a:t>顆</a:t>
            </a:r>
            <a:r>
              <a:rPr lang="en-US" altLang="zh-TW" dirty="0">
                <a:latin typeface="PMingLiu"/>
                <a:ea typeface="PMingLiu"/>
                <a:cs typeface="PMingLiu"/>
                <a:sym typeface="PMingLiu"/>
              </a:rPr>
              <a:t>LED</a:t>
            </a:r>
            <a:r>
              <a:rPr lang="zh-TW" altLang="en-US" dirty="0">
                <a:latin typeface="PMingLiu"/>
                <a:ea typeface="PMingLiu"/>
                <a:cs typeface="PMingLiu"/>
                <a:sym typeface="PMingLiu"/>
              </a:rPr>
              <a:t>  </a:t>
            </a:r>
            <a:r>
              <a:rPr lang="en-US" altLang="zh-TW" dirty="0">
                <a:latin typeface="PMingLiu"/>
                <a:ea typeface="PMingLiu"/>
                <a:cs typeface="PMingLiu"/>
                <a:sym typeface="PMingLiu"/>
              </a:rPr>
              <a:t>:</a:t>
            </a:r>
            <a:r>
              <a:rPr lang="zh-TW" altLang="en-US" dirty="0">
                <a:latin typeface="PMingLiu"/>
                <a:ea typeface="PMingLiu"/>
                <a:cs typeface="PMingLiu"/>
                <a:sym typeface="PMingLiu"/>
              </a:rPr>
              <a:t> 用作計分及乒乓球來回</a:t>
            </a:r>
            <a:endParaRPr lang="en-US" altLang="zh-TW" dirty="0">
              <a:latin typeface="PMingLiu"/>
              <a:ea typeface="PMingLiu"/>
              <a:cs typeface="PMingLiu"/>
              <a:sym typeface="PMingLiu"/>
            </a:endParaRPr>
          </a:p>
          <a:p>
            <a:pPr marL="51435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顆按鍵 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顆用作己方玩家的擊球鍵、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顆用做</a:t>
            </a:r>
            <a:r>
              <a:rPr lang="en-US" altLang="zh-TW" dirty="0" err="1">
                <a:latin typeface="Times New Roman"/>
                <a:ea typeface="Times New Roman"/>
                <a:cs typeface="Times New Roman"/>
                <a:sym typeface="Times New Roman"/>
              </a:rPr>
              <a:t>rst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鍵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51435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位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GPIO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腳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作為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INOUT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腳，負責資料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      傳輸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6CD81946-4E53-8307-EB71-D44631F1D4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16200000">
            <a:off x="7343432" y="2951812"/>
            <a:ext cx="3998779" cy="381359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02F4E74-A3A9-90CD-EF33-293C84F6B0D6}"/>
              </a:ext>
            </a:extLst>
          </p:cNvPr>
          <p:cNvSpPr/>
          <p:nvPr/>
        </p:nvSpPr>
        <p:spPr>
          <a:xfrm>
            <a:off x="10360152" y="2971800"/>
            <a:ext cx="676656" cy="201168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D0FCB69-C967-0FAD-B2F1-20974F922DFD}"/>
              </a:ext>
            </a:extLst>
          </p:cNvPr>
          <p:cNvSpPr/>
          <p:nvPr/>
        </p:nvSpPr>
        <p:spPr>
          <a:xfrm>
            <a:off x="9543288" y="6420040"/>
            <a:ext cx="1493520" cy="261811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B74B9B1D-509E-3E92-171A-B62C4B8DEAAF}"/>
              </a:ext>
            </a:extLst>
          </p:cNvPr>
          <p:cNvSpPr/>
          <p:nvPr/>
        </p:nvSpPr>
        <p:spPr>
          <a:xfrm>
            <a:off x="10290048" y="3767900"/>
            <a:ext cx="195072" cy="287464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40810F0-217B-D020-CDAE-B1749781DF9F}"/>
              </a:ext>
            </a:extLst>
          </p:cNvPr>
          <p:cNvSpPr/>
          <p:nvPr/>
        </p:nvSpPr>
        <p:spPr>
          <a:xfrm>
            <a:off x="10076688" y="3767900"/>
            <a:ext cx="213360" cy="3048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08E8B96-DAF8-B413-5207-F8AA65171BF8}"/>
              </a:ext>
            </a:extLst>
          </p:cNvPr>
          <p:cNvCxnSpPr>
            <a:cxnSpLocks/>
          </p:cNvCxnSpPr>
          <p:nvPr/>
        </p:nvCxnSpPr>
        <p:spPr>
          <a:xfrm flipH="1">
            <a:off x="6473952" y="6550945"/>
            <a:ext cx="296875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3DA16272-10B0-7B96-AE85-E03CE182580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50208" y="4072700"/>
            <a:ext cx="6437376" cy="1329356"/>
          </a:xfrm>
          <a:prstGeom prst="bentConnector3">
            <a:avLst>
              <a:gd name="adj1" fmla="val 42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CD229228-799C-DC5F-08FF-025DD14FA7C0}"/>
              </a:ext>
            </a:extLst>
          </p:cNvPr>
          <p:cNvCxnSpPr>
            <a:cxnSpLocks/>
            <a:endCxn id="36" idx="3"/>
          </p:cNvCxnSpPr>
          <p:nvPr/>
        </p:nvCxnSpPr>
        <p:spPr>
          <a:xfrm rot="10800000" flipV="1">
            <a:off x="4906194" y="4058378"/>
            <a:ext cx="5277174" cy="987720"/>
          </a:xfrm>
          <a:prstGeom prst="bentConnector3">
            <a:avLst>
              <a:gd name="adj1" fmla="val 9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7CE13E5C-AA86-D159-9422-260BBDF515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21944" y="3072382"/>
            <a:ext cx="4068104" cy="1664996"/>
          </a:xfrm>
          <a:prstGeom prst="bentConnector3">
            <a:avLst>
              <a:gd name="adj1" fmla="val 120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DF11280-FAAD-24BC-44D9-A18A14C7CAEE}"/>
              </a:ext>
            </a:extLst>
          </p:cNvPr>
          <p:cNvSpPr txBox="1"/>
          <p:nvPr/>
        </p:nvSpPr>
        <p:spPr>
          <a:xfrm>
            <a:off x="5508287" y="4577139"/>
            <a:ext cx="864339" cy="36933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800" dirty="0"/>
              <a:t>LED</a:t>
            </a:r>
            <a:r>
              <a:rPr lang="zh-TW" altLang="en-US" sz="1800" dirty="0"/>
              <a:t>燈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C0B4118-888A-B446-4314-1588B791CB73}"/>
              </a:ext>
            </a:extLst>
          </p:cNvPr>
          <p:cNvSpPr txBox="1"/>
          <p:nvPr/>
        </p:nvSpPr>
        <p:spPr>
          <a:xfrm>
            <a:off x="4029031" y="4861432"/>
            <a:ext cx="877163" cy="36933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800" dirty="0"/>
              <a:t>RST</a:t>
            </a:r>
            <a:r>
              <a:rPr lang="zh-TW" altLang="en-US" sz="1800" dirty="0"/>
              <a:t>鍵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AC443AE-2175-3BE4-7B8C-9B52505C4B9A}"/>
              </a:ext>
            </a:extLst>
          </p:cNvPr>
          <p:cNvSpPr txBox="1"/>
          <p:nvPr/>
        </p:nvSpPr>
        <p:spPr>
          <a:xfrm>
            <a:off x="3033633" y="5217391"/>
            <a:ext cx="877163" cy="36933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800" dirty="0"/>
              <a:t>擊球鍵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74EE4FE-2D22-C875-807E-EF23CF717D47}"/>
              </a:ext>
            </a:extLst>
          </p:cNvPr>
          <p:cNvSpPr txBox="1"/>
          <p:nvPr/>
        </p:nvSpPr>
        <p:spPr>
          <a:xfrm>
            <a:off x="5444166" y="6366279"/>
            <a:ext cx="992579" cy="36933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800" dirty="0"/>
              <a:t>GPIO</a:t>
            </a:r>
            <a:r>
              <a:rPr lang="zh-TW" altLang="en-US" sz="1800" dirty="0"/>
              <a:t>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2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分析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dirty="0">
                <a:highlight>
                  <a:srgbClr val="FF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03BBD0A0-BD00-0C69-948E-50A9F8EC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81832" y="1784971"/>
            <a:ext cx="8228335" cy="4540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2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分析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dirty="0">
                <a:highlight>
                  <a:srgbClr val="FF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03BBD0A0-BD00-0C69-948E-50A9F8EC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75331" y="2196313"/>
            <a:ext cx="8241338" cy="371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3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設定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FSM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>
                <a:sym typeface="Times New Roman"/>
              </a:rPr>
              <a:t>1.</a:t>
            </a:r>
            <a:r>
              <a:rPr lang="zh-TW" altLang="en-US">
                <a:sym typeface="Times New Roman"/>
              </a:rPr>
              <a:t> 乒乓球來回</a:t>
            </a:r>
            <a:r>
              <a:rPr lang="en-US" altLang="zh-TW">
                <a:sym typeface="Times New Roman"/>
              </a:rPr>
              <a:t>FSM :</a:t>
            </a:r>
            <a:endParaRPr lang="en-US"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203FC1-0951-57D0-5961-72A7C8618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1901770"/>
            <a:ext cx="6620256" cy="4591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3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設定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FSM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>
                <a:sym typeface="Times New Roman"/>
              </a:rPr>
              <a:t>2.</a:t>
            </a:r>
            <a:r>
              <a:rPr lang="zh-TW" altLang="en-US">
                <a:sym typeface="Times New Roman"/>
              </a:rPr>
              <a:t> </a:t>
            </a:r>
            <a:r>
              <a:rPr lang="en-US" altLang="zh-TW">
                <a:sym typeface="Times New Roman"/>
              </a:rPr>
              <a:t>LED</a:t>
            </a:r>
            <a:r>
              <a:rPr lang="zh-TW" altLang="en-US">
                <a:sym typeface="Times New Roman"/>
              </a:rPr>
              <a:t>模式選擇判斷 </a:t>
            </a:r>
            <a:r>
              <a:rPr lang="en-US" altLang="zh-TW">
                <a:sym typeface="Times New Roman"/>
              </a:rPr>
              <a:t>:</a:t>
            </a:r>
            <a:endParaRPr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37B7CDA6-92B6-68DB-F954-1FA0700C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11207" y="1834144"/>
            <a:ext cx="3904746" cy="1110560"/>
          </a:xfrm>
          <a:prstGeom prst="rect">
            <a:avLst/>
          </a:prstGeom>
        </p:spPr>
      </p:pic>
      <p:pic>
        <p:nvPicPr>
          <p:cNvPr id="3" name="圖片 3">
            <a:extLst>
              <a:ext uri="{FF2B5EF4-FFF2-40B4-BE49-F238E27FC236}">
                <a16:creationId xmlns:a16="http://schemas.microsoft.com/office/drawing/2014/main" id="{771AB860-F3B4-FAA8-A352-0FBCACAF9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995" y="2944704"/>
            <a:ext cx="8128000" cy="348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5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3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設定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FSM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>
                <a:sym typeface="Times New Roman"/>
              </a:rPr>
              <a:t>2.</a:t>
            </a:r>
            <a:r>
              <a:rPr lang="zh-TW" altLang="en-US">
                <a:sym typeface="Times New Roman"/>
              </a:rPr>
              <a:t> </a:t>
            </a:r>
            <a:r>
              <a:rPr lang="en-US" altLang="zh-TW">
                <a:sym typeface="Times New Roman"/>
              </a:rPr>
              <a:t>LED</a:t>
            </a:r>
            <a:r>
              <a:rPr lang="zh-TW" altLang="en-US">
                <a:sym typeface="Times New Roman"/>
              </a:rPr>
              <a:t>模式選擇判斷 </a:t>
            </a:r>
            <a:r>
              <a:rPr lang="en-US" altLang="zh-TW">
                <a:sym typeface="Times New Roman"/>
              </a:rPr>
              <a:t>:</a:t>
            </a:r>
            <a:endParaRPr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771AB860-F3B4-FAA8-A352-0FBCACAF9A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16387" y="2699103"/>
            <a:ext cx="6925790" cy="348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C1D303103B2B84DBA0CA8143BC973A0" ma:contentTypeVersion="2" ma:contentTypeDescription="建立新的文件。" ma:contentTypeScope="" ma:versionID="b2f6bf3228c858d99563286bc2f10c0e">
  <xsd:schema xmlns:xsd="http://www.w3.org/2001/XMLSchema" xmlns:xs="http://www.w3.org/2001/XMLSchema" xmlns:p="http://schemas.microsoft.com/office/2006/metadata/properties" xmlns:ns3="399c1511-f5ba-4ff4-aa4d-5df1e3c44576" targetNamespace="http://schemas.microsoft.com/office/2006/metadata/properties" ma:root="true" ma:fieldsID="f3da272f98103a87a046c4d5392900a8" ns3:_="">
    <xsd:import namespace="399c1511-f5ba-4ff4-aa4d-5df1e3c445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9c1511-f5ba-4ff4-aa4d-5df1e3c445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54691B-9265-4BD1-A2E5-CA5753BCBF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6C8B09-7C18-4A68-90EF-6E7A52EF9373}">
  <ds:schemaRefs>
    <ds:schemaRef ds:uri="http://purl.org/dc/dcmitype/"/>
    <ds:schemaRef ds:uri="399c1511-f5ba-4ff4-aa4d-5df1e3c44576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02B4CDA-4F37-4369-9A3A-474747A2862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99c1511-f5ba-4ff4-aa4d-5df1e3c4457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215</Words>
  <Application>Microsoft Office PowerPoint</Application>
  <PresentationFormat>寬螢幕</PresentationFormat>
  <Paragraphs>33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gg sans</vt:lpstr>
      <vt:lpstr>PMingLiu</vt:lpstr>
      <vt:lpstr>Arial</vt:lpstr>
      <vt:lpstr>Times New Roman</vt:lpstr>
      <vt:lpstr>SketchyVTI</vt:lpstr>
      <vt:lpstr>FPGA專題實習-HW6_2</vt:lpstr>
      <vt:lpstr>分組分工</vt:lpstr>
      <vt:lpstr>題目: 兩塊板子進行乒乓球來回對打</vt:lpstr>
      <vt:lpstr>Step 1. 需求</vt:lpstr>
      <vt:lpstr>Step 2. 分析</vt:lpstr>
      <vt:lpstr>Step 2. 分析</vt:lpstr>
      <vt:lpstr>Step 3. 設定FSM</vt:lpstr>
      <vt:lpstr>Step 3. 設定FSM</vt:lpstr>
      <vt:lpstr>Step 3. 設定FSM</vt:lpstr>
      <vt:lpstr>Step 3. 設定FSM</vt:lpstr>
      <vt:lpstr>報告結束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FPGA專題實習-期中專題報告</dc:title>
  <dc:creator>C109112163</dc:creator>
  <cp:lastModifiedBy>梓福 朱</cp:lastModifiedBy>
  <cp:revision>9</cp:revision>
  <dcterms:created xsi:type="dcterms:W3CDTF">2021-11-01T17:15:43Z</dcterms:created>
  <dcterms:modified xsi:type="dcterms:W3CDTF">2023-01-11T08:33:30Z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0x010100EC1D303103B2B84DBA0CA8143BC973A0</vt:lpwstr>
  </property>
</Properties>
</file>