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57" r:id="rId4"/>
    <p:sldId id="261" r:id="rId5"/>
    <p:sldId id="269" r:id="rId6"/>
    <p:sldId id="262" r:id="rId7"/>
    <p:sldId id="270" r:id="rId8"/>
    <p:sldId id="268" r:id="rId9"/>
    <p:sldId id="274" r:id="rId10"/>
    <p:sldId id="273" r:id="rId11"/>
    <p:sldId id="275" r:id="rId12"/>
    <p:sldId id="277" r:id="rId13"/>
    <p:sldId id="278" r:id="rId14"/>
    <p:sldId id="279" r:id="rId15"/>
    <p:sldId id="280" r:id="rId16"/>
    <p:sldId id="271" r:id="rId17"/>
    <p:sldId id="266" r:id="rId18"/>
    <p:sldId id="267" r:id="rId19"/>
    <p:sldId id="263" r:id="rId20"/>
    <p:sldId id="264" r:id="rId21"/>
    <p:sldId id="25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E3"/>
    <a:srgbClr val="EC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6:40:0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6:40:0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9AAE2-A83F-7FB9-EDBC-3EF30EFB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3D27DD-E0D8-D388-4D12-6814AF0B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5523D-6DEA-EDFD-6D92-4E1787D7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471AE-80A7-8593-80EB-2A308CB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AF53B-06DE-AC3D-7E05-EB3CA659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93B8C-79F4-C7FE-AF72-0093E5C2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8A554A-54E5-42E7-6EC4-20F8398C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91AB9-B84E-9D9F-F8D4-871F7BF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F4254-C79E-A5E7-FC25-8DC92D7C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0EBAF-E4F7-63A9-4A03-2CDDBC5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0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71E97-3BFE-19E1-61BC-DC0C364C9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17A2BE-4A92-15C6-6930-63DBE2204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E9523F-F9AA-C0B6-3FCC-57F01F9D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43D9C-2777-DB81-32EA-7000954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B26272-2064-9589-E3CF-8A88B0F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1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AE721-C6F8-4531-6396-91D32543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59D708-7957-0096-E3DA-535C92DA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96894-78FB-0FC2-01DE-8B39EFAE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80F541-8958-76B0-F5DB-A9617567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DACCC-F867-FD15-6093-AE3F8437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C859F-2616-B579-FAF9-57FE721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53791-DA54-7013-60EC-07CF3670F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0A16E9-CF41-6ED3-6598-1889D36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EB9971-5C63-454B-CD65-4FCDDE0E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72316F-215D-75AD-2BE3-B3BD7F9E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7B79C-510C-4193-DA23-B53733D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6D92E-053F-7562-BD8A-22C1B549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8642A-6633-1C0C-4C5A-5D917907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4B263E-29BC-4EDE-4C30-E541BE4A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2085C5-1944-49B5-0A89-7EB54F67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2B563C-9DD5-296C-50E0-6C26A1389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9DF883-8473-6F84-0461-99DF799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5F5012-CEF9-DD76-7408-36644F23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54F2C7-B44D-D1DF-F15A-19540CB0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2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8E55E-FFB6-E7E6-4174-C41033D0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0133A3-3B39-EB8D-B70B-8E0DE6C1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05D0F7-7820-9053-C910-589D0806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148401-0AC9-D579-88C0-FB4F84CA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7D9375-1931-3A0B-E345-32229150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F6D7BA-2D11-C5D2-71F2-20C619CD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1093D2-56AD-6658-4036-422EDDFA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6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7166-B8CD-14F7-AAFF-E4D38176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99701-E9B3-C6C7-C706-0FE6E4DB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7BCD92-885E-0E05-7770-5E7B002D6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2B506F-5779-89DA-FEFF-C069EA86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C56966-0C17-37BB-26AF-A22B7876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54E8E-EBF3-6BAE-A2EA-5FC2BC7E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7166E-08E7-FB0C-E1EC-0597F615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870335-322B-42A1-4378-C1464D716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1E2231-9BF1-E6CB-9B55-16FC7205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2B7E8-A3BF-2136-F139-6616FACC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7DFE6-C646-4D83-B331-9A469EDE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E34F7-B247-89D8-D318-06819F56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6C3338-C4F5-1712-9E35-BC69964D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0CD6F4-00A4-FBED-7C7F-3DE89839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F4624-C62C-150D-F79A-13460F8D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CF0D-83B6-489B-A035-BC8D0A7198C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FA267-9187-1E1E-8096-9819C4BF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40A9F-F05B-B224-380C-80391A9B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0A8F-4E48-758C-03A6-83C76BA0B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斑馬魚檢測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10207D-A5BD-FB85-EF6F-92A8B2481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電子二甲 張芫睿</a:t>
            </a:r>
            <a:endParaRPr lang="en-US" altLang="zh-TW" dirty="0"/>
          </a:p>
          <a:p>
            <a:r>
              <a:rPr lang="zh-TW" altLang="en-US" dirty="0"/>
              <a:t>電子二甲 李承宇</a:t>
            </a:r>
          </a:p>
        </p:txBody>
      </p:sp>
    </p:spTree>
    <p:extLst>
      <p:ext uri="{BB962C8B-B14F-4D97-AF65-F5344CB8AC3E}">
        <p14:creationId xmlns:p14="http://schemas.microsoft.com/office/powerpoint/2010/main" val="422488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42297"/>
              </p:ext>
            </p:extLst>
          </p:nvPr>
        </p:nvGraphicFramePr>
        <p:xfrm>
          <a:off x="1159163" y="660402"/>
          <a:ext cx="94672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tx1"/>
                          </a:solidFill>
                        </a:rPr>
                        <a:t>MultiThreshold </a:t>
                      </a:r>
                      <a:r>
                        <a:rPr lang="zh-TW" altLang="en-US" sz="1800">
                          <a:solidFill>
                            <a:schemeClr val="tx1"/>
                          </a:solidFill>
                        </a:rPr>
                        <a:t>多值化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464283">
                <a:tc>
                  <a:txBody>
                    <a:bodyPr/>
                    <a:lstStyle/>
                    <a:p>
                      <a:r>
                        <a:rPr lang="en-US" altLang="zh-TW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Image</a:t>
                      </a:r>
                    </a:p>
                    <a:p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  資料類型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:numpy.ndarray</a:t>
                      </a:r>
                    </a:p>
                    <a:p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灰階或全彩的圖片</a:t>
                      </a:r>
                      <a:endParaRPr lang="en-US" alt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4696F0BE-9967-1633-28B7-870DAAAA7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44768"/>
              </p:ext>
            </p:extLst>
          </p:nvPr>
        </p:nvGraphicFramePr>
        <p:xfrm>
          <a:off x="1159163" y="1940562"/>
          <a:ext cx="946727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499361042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00668528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Threshold_img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multithreshold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處理後的圖片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76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3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41492"/>
              </p:ext>
            </p:extLst>
          </p:nvPr>
        </p:nvGraphicFramePr>
        <p:xfrm>
          <a:off x="1186871" y="207820"/>
          <a:ext cx="9467273" cy="555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14363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MultiThres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ROI[, Level[,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MinThres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MaxThres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]]])</a:t>
                      </a: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src:image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輸入圖片，灰階彩色皆可。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ROI: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np.full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image.shape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[0],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image.shape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[1]), 255,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=np.uint8)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如同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mask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，將要計算的區域給白色其餘為黑色。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           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可以使用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VideoROI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模組的輸出做為此參數輸入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Level:4&amp;5(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各做一次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:int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選擇要將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Multi-Threshold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分成幾階，默認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MinThres:0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:int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選擇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Multi-Threshold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的灰階最小門檻值，默認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MaxThres:255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:int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選擇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Multi-Threshold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的灰階最大門檻值，默認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255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825067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對圖片多值化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根據輸入的階數進行處理</a:t>
                      </a:r>
                      <a:r>
                        <a:rPr lang="en-US" altLang="zh-TW" dirty="0"/>
                        <a:t>,ex.</a:t>
                      </a:r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4,</a:t>
                      </a:r>
                      <a:r>
                        <a:rPr lang="zh-TW" altLang="en-US" dirty="0"/>
                        <a:t>便對圖片做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階處理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97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6315"/>
              </p:ext>
            </p:extLst>
          </p:nvPr>
        </p:nvGraphicFramePr>
        <p:xfrm>
          <a:off x="579581" y="688111"/>
          <a:ext cx="110328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ROI 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抓脊柱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464283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ROI((image, </a:t>
                      </a:r>
                      <a:r>
                        <a:rPr lang="en-US" altLang="zh-TW" dirty="0" err="1"/>
                        <a:t>multiImg</a:t>
                      </a:r>
                      <a:r>
                        <a:rPr lang="en-US" altLang="zh-TW" dirty="0"/>
                        <a:t>))</a:t>
                      </a:r>
                    </a:p>
                    <a:p>
                      <a:r>
                        <a:rPr lang="en-US" altLang="zh-TW" dirty="0"/>
                        <a:t>Image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numpy.ndarray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輸入圖片，灰階彩色皆可。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multiImg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numpy.ndarray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四階</a:t>
                      </a:r>
                      <a:r>
                        <a:rPr lang="en-US" altLang="zh-TW" dirty="0" err="1"/>
                        <a:t>multithreshold</a:t>
                      </a:r>
                      <a:r>
                        <a:rPr lang="zh-TW" altLang="en-US" dirty="0"/>
                        <a:t>處理後的圖片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244266" y="141316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9807C69-922F-FB18-4DA2-D11AB2589C80}"/>
              </a:ext>
            </a:extLst>
          </p:cNvPr>
          <p:cNvCxnSpPr>
            <a:cxnSpLocks/>
          </p:cNvCxnSpPr>
          <p:nvPr/>
        </p:nvCxnSpPr>
        <p:spPr>
          <a:xfrm>
            <a:off x="3244269" y="2184401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46EFE5-8804-3226-0F8B-A388DC50B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3703"/>
              </p:ext>
            </p:extLst>
          </p:nvPr>
        </p:nvGraphicFramePr>
        <p:xfrm>
          <a:off x="579580" y="3065551"/>
          <a:ext cx="11032838" cy="317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ROIfourThreshold_img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只顯示脊椎區域的圖片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將第二階的部分塗白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其餘填黑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y_u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:int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脊椎區域上方的座標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cv2.threshold(image,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250</a:t>
                      </a:r>
                      <a:r>
                        <a:rPr lang="en-US" altLang="zh-TW" dirty="0"/>
                        <a:t>, 255, cv2.THRESH_BINARY):</a:t>
                      </a:r>
                      <a:r>
                        <a:rPr lang="zh-TW" altLang="en-US" dirty="0"/>
                        <a:t> 找脊椎上方</a:t>
                      </a:r>
                      <a:r>
                        <a:rPr lang="en-US" altLang="zh-TW" dirty="0"/>
                        <a:t>(y)</a:t>
                      </a:r>
                      <a:r>
                        <a:rPr lang="zh-TW" altLang="en-US" dirty="0"/>
                        <a:t>及右方</a:t>
                      </a:r>
                      <a:r>
                        <a:rPr lang="en-US" altLang="zh-TW" dirty="0"/>
                        <a:t>(x)</a:t>
                      </a:r>
                    </a:p>
                    <a:p>
                      <a:r>
                        <a:rPr lang="en-US" altLang="zh-TW" dirty="0"/>
                        <a:t>cv2.threshold(image,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100</a:t>
                      </a:r>
                      <a:r>
                        <a:rPr lang="en-US" altLang="zh-TW" dirty="0"/>
                        <a:t>, 255, cv2.THRESH_BINARY):</a:t>
                      </a:r>
                      <a:r>
                        <a:rPr lang="zh-TW" altLang="en-US" dirty="0"/>
                        <a:t> 找脊椎下方</a:t>
                      </a:r>
                      <a:r>
                        <a:rPr lang="en-US" altLang="zh-TW" dirty="0"/>
                        <a:t>(y)</a:t>
                      </a:r>
                      <a:r>
                        <a:rPr lang="zh-TW" altLang="en-US" dirty="0"/>
                        <a:t>及左方</a:t>
                      </a:r>
                      <a:r>
                        <a:rPr lang="en-US" altLang="zh-TW" dirty="0"/>
                        <a:t>(x)</a:t>
                      </a:r>
                    </a:p>
                    <a:p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抓出脊椎區域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並得到其上方之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軸座標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29305"/>
              </p:ext>
            </p:extLst>
          </p:nvPr>
        </p:nvGraphicFramePr>
        <p:xfrm>
          <a:off x="1159163" y="660402"/>
          <a:ext cx="94672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Detect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464283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detect(</a:t>
                      </a:r>
                      <a:r>
                        <a:rPr lang="en-US" altLang="zh-TW" dirty="0" err="1"/>
                        <a:t>ROI_img,y_u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ROI_img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numpy.ndarray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輸入圖片，灰階彩色皆可。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y_u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:int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脊椎區域上方的座標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445164" y="1385455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9807C69-922F-FB18-4DA2-D11AB2589C80}"/>
              </a:ext>
            </a:extLst>
          </p:cNvPr>
          <p:cNvCxnSpPr>
            <a:cxnSpLocks/>
          </p:cNvCxnSpPr>
          <p:nvPr/>
        </p:nvCxnSpPr>
        <p:spPr>
          <a:xfrm>
            <a:off x="3445164" y="2156692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46EFE5-8804-3226-0F8B-A388DC50B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68343"/>
              </p:ext>
            </p:extLst>
          </p:nvPr>
        </p:nvGraphicFramePr>
        <p:xfrm>
          <a:off x="1159162" y="3037842"/>
          <a:ext cx="9467273" cy="235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cnt_array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:array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經過排序且符合條件後的座標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脊椎左上角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Dilate(</a:t>
                      </a:r>
                      <a:r>
                        <a:rPr lang="zh-TW" altLang="en-US" sz="1800" dirty="0"/>
                        <a:t>膨脹</a:t>
                      </a:r>
                      <a:r>
                        <a:rPr lang="en-US" altLang="zh-TW" sz="1800" dirty="0"/>
                        <a:t>):kernel = </a:t>
                      </a:r>
                      <a:r>
                        <a:rPr lang="en-US" altLang="zh-TW" sz="1800" dirty="0" err="1"/>
                        <a:t>np.ones</a:t>
                      </a:r>
                      <a:r>
                        <a:rPr lang="en-US" altLang="zh-TW" sz="1800" dirty="0"/>
                        <a:t>((3, 3), np.uint8);</a:t>
                      </a:r>
                      <a:r>
                        <a:rPr lang="en-US" altLang="zh-TW" sz="1800" dirty="0" err="1"/>
                        <a:t>ROI_img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 err="1"/>
                        <a:t>Contours:dilate_img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 err="1"/>
                        <a:t>boundingRect:contours_img</a:t>
                      </a:r>
                      <a:endParaRPr lang="en-US" altLang="zh-TW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/>
                        <a:t>根據</a:t>
                      </a:r>
                      <a:r>
                        <a:rPr lang="en-US" altLang="zh-TW" sz="1800" dirty="0" err="1"/>
                        <a:t>y_u</a:t>
                      </a:r>
                      <a:r>
                        <a:rPr lang="en-US" altLang="zh-TW" sz="1800" dirty="0"/>
                        <a:t>,</a:t>
                      </a:r>
                      <a:r>
                        <a:rPr lang="zh-TW" altLang="en-US" sz="1800" dirty="0"/>
                        <a:t>在將圖形膨脹處理後找出輪廓</a:t>
                      </a:r>
                      <a:r>
                        <a:rPr lang="en-US" altLang="zh-TW" sz="1800" dirty="0"/>
                        <a:t>,</a:t>
                      </a:r>
                      <a:r>
                        <a:rPr lang="zh-TW" altLang="en-US" sz="1800" dirty="0"/>
                        <a:t>並進一步找出輪廓座標</a:t>
                      </a:r>
                      <a:endParaRPr lang="en-US" altLang="zh-TW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0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65071"/>
              </p:ext>
            </p:extLst>
          </p:nvPr>
        </p:nvGraphicFramePr>
        <p:xfrm>
          <a:off x="1159163" y="660402"/>
          <a:ext cx="94672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calculate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464283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calculate(</a:t>
                      </a:r>
                      <a:r>
                        <a:rPr lang="en-US" altLang="zh-TW" dirty="0" err="1"/>
                        <a:t>fiveThreshold_img,cnt_array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fiveThreshold_img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numpy.ndarray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五階</a:t>
                      </a:r>
                      <a:r>
                        <a:rPr lang="en-US" altLang="zh-TW" dirty="0" err="1"/>
                        <a:t>multithreshold</a:t>
                      </a:r>
                      <a:r>
                        <a:rPr lang="zh-TW" altLang="en-US" dirty="0"/>
                        <a:t>處理後的圖片。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cnt_array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:array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經過排序且符合條件後的座標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脊椎左上角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445164" y="1385455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9807C69-922F-FB18-4DA2-D11AB2589C80}"/>
              </a:ext>
            </a:extLst>
          </p:cNvPr>
          <p:cNvCxnSpPr>
            <a:cxnSpLocks/>
          </p:cNvCxnSpPr>
          <p:nvPr/>
        </p:nvCxnSpPr>
        <p:spPr>
          <a:xfrm>
            <a:off x="3445164" y="2156692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46EFE5-8804-3226-0F8B-A388DC50B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76381"/>
              </p:ext>
            </p:extLst>
          </p:nvPr>
        </p:nvGraphicFramePr>
        <p:xfrm>
          <a:off x="1159162" y="3037842"/>
          <a:ext cx="9467273" cy="235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csv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檔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將灰階值比例寫入檔案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count_gray_values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                    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fiveThreshold_img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y:y+h,x:x+w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                            只輸入</a:t>
                      </a:r>
                      <a:r>
                        <a:rPr lang="en-US" altLang="zh-TW" dirty="0" err="1"/>
                        <a:t>cnt_array</a:t>
                      </a:r>
                      <a:r>
                        <a:rPr lang="zh-TW" altLang="en-US" dirty="0"/>
                        <a:t>範圍內的圖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計算範圍內的灰階值數量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/>
                        <a:t>計算脊椎灰階值比例</a:t>
                      </a:r>
                      <a:endParaRPr lang="en-US" altLang="zh-TW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63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03387"/>
              </p:ext>
            </p:extLst>
          </p:nvPr>
        </p:nvGraphicFramePr>
        <p:xfrm>
          <a:off x="1159163" y="660402"/>
          <a:ext cx="94672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rectangle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464283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rectangle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: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numpy.ndarray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輸入圖片。</a:t>
                      </a:r>
                    </a:p>
                    <a:p>
                      <a:r>
                        <a:rPr lang="en-US" altLang="zh-TW" dirty="0" err="1"/>
                        <a:t>cnt_array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資料類型</a:t>
                      </a:r>
                      <a:r>
                        <a:rPr lang="en-US" altLang="zh-TW" dirty="0"/>
                        <a:t>:array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zh-TW" altLang="en-US" dirty="0"/>
                        <a:t>敘述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經過排序且符合條件後的座標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脊椎左上角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445164" y="1385455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9807C69-922F-FB18-4DA2-D11AB2589C80}"/>
              </a:ext>
            </a:extLst>
          </p:cNvPr>
          <p:cNvCxnSpPr>
            <a:cxnSpLocks/>
          </p:cNvCxnSpPr>
          <p:nvPr/>
        </p:nvCxnSpPr>
        <p:spPr>
          <a:xfrm>
            <a:off x="3445164" y="2156692"/>
            <a:ext cx="7181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46EFE5-8804-3226-0F8B-A388DC50B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9778"/>
              </p:ext>
            </p:extLst>
          </p:nvPr>
        </p:nvGraphicFramePr>
        <p:xfrm>
          <a:off x="1159162" y="3037842"/>
          <a:ext cx="9467273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50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7175764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rec_img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框出各脊椎並編號後的圖片。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/>
                        <a:t>在原圖上框出各脊椎並編號</a:t>
                      </a:r>
                      <a:endParaRPr lang="en-US" altLang="zh-TW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6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8BA77BF-7F94-486A-3ECB-6E20DEF31D6A}"/>
              </a:ext>
            </a:extLst>
          </p:cNvPr>
          <p:cNvSpPr txBox="1"/>
          <p:nvPr/>
        </p:nvSpPr>
        <p:spPr>
          <a:xfrm>
            <a:off x="860136" y="801408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實作等級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71BEC9-5117-DC43-A25D-1D6652ED7096}"/>
              </a:ext>
            </a:extLst>
          </p:cNvPr>
          <p:cNvSpPr txBox="1"/>
          <p:nvPr/>
        </p:nvSpPr>
        <p:spPr>
          <a:xfrm>
            <a:off x="1123372" y="1858972"/>
            <a:ext cx="10625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Level 0: </a:t>
            </a:r>
            <a:r>
              <a:rPr lang="zh-TW" altLang="en-US" sz="3600" dirty="0"/>
              <a:t>使用</a:t>
            </a:r>
            <a:r>
              <a:rPr lang="en-US" altLang="zh-TW" sz="3600" dirty="0" err="1"/>
              <a:t>multithreshold,morphology</a:t>
            </a:r>
            <a:r>
              <a:rPr lang="en-US" altLang="zh-TW" sz="3600" dirty="0"/>
              <a:t>…</a:t>
            </a:r>
            <a:r>
              <a:rPr lang="zh-TW" altLang="en-US" sz="3600" dirty="0"/>
              <a:t>等一般函式</a:t>
            </a:r>
            <a:endParaRPr lang="en-US" altLang="zh-TW" sz="3600" dirty="0"/>
          </a:p>
          <a:p>
            <a:r>
              <a:rPr lang="en-US" altLang="zh-TW" sz="3600" dirty="0"/>
              <a:t>Level 1:</a:t>
            </a:r>
            <a:r>
              <a:rPr lang="zh-TW" altLang="en-US" sz="3600" dirty="0"/>
              <a:t>用二值化抓脊椎</a:t>
            </a:r>
            <a:endParaRPr lang="en-US" altLang="zh-TW" sz="3600" dirty="0"/>
          </a:p>
          <a:p>
            <a:r>
              <a:rPr lang="en-US" altLang="zh-TW" sz="3600" dirty="0"/>
              <a:t>Level 2:</a:t>
            </a:r>
            <a:r>
              <a:rPr lang="zh-TW" altLang="en-US" sz="3600" dirty="0"/>
              <a:t>用</a:t>
            </a:r>
            <a:r>
              <a:rPr lang="en-US" altLang="zh-TW" sz="3600" dirty="0"/>
              <a:t>ROI</a:t>
            </a:r>
            <a:r>
              <a:rPr lang="zh-TW" altLang="en-US" sz="3600" dirty="0"/>
              <a:t>搭配多值化抓脊椎</a:t>
            </a:r>
            <a:endParaRPr lang="en-US" altLang="zh-TW" sz="3600" dirty="0"/>
          </a:p>
          <a:p>
            <a:r>
              <a:rPr lang="en-US" altLang="zh-TW" sz="3600" dirty="0"/>
              <a:t>	</a:t>
            </a:r>
            <a:r>
              <a:rPr lang="zh-TW" altLang="en-US" sz="3600" dirty="0"/>
              <a:t>     可以為脊椎編號 </a:t>
            </a:r>
            <a:r>
              <a:rPr lang="en-US" altLang="zh-TW" sz="3600" dirty="0"/>
              <a:t>(</a:t>
            </a:r>
            <a:r>
              <a:rPr lang="zh-TW" altLang="en-US" sz="3600" dirty="0"/>
              <a:t>即使其所在位置缺少脊椎</a:t>
            </a:r>
            <a:r>
              <a:rPr lang="en-US" altLang="zh-TW" sz="3600" dirty="0"/>
              <a:t>)	</a:t>
            </a:r>
            <a:r>
              <a:rPr lang="zh-TW" altLang="en-US" sz="3600" dirty="0"/>
              <a:t>    </a:t>
            </a:r>
            <a:r>
              <a:rPr lang="en-US" altLang="zh-TW" sz="3600" dirty="0"/>
              <a:t>	</a:t>
            </a:r>
            <a:r>
              <a:rPr lang="zh-TW" altLang="en-US" sz="3600" dirty="0"/>
              <a:t>     且照編號順序將脊椎灰階值比例存入</a:t>
            </a:r>
            <a:r>
              <a:rPr lang="en-US" altLang="zh-TW" sz="3600" dirty="0"/>
              <a:t>csv</a:t>
            </a:r>
            <a:r>
              <a:rPr lang="zh-TW" altLang="en-US" sz="3600" dirty="0"/>
              <a:t>檔</a:t>
            </a:r>
            <a:endParaRPr lang="en-US" altLang="zh-TW" sz="3600" dirty="0"/>
          </a:p>
          <a:p>
            <a:r>
              <a:rPr lang="en-US" altLang="zh-TW" sz="3600" dirty="0"/>
              <a:t>Level 3:</a:t>
            </a:r>
            <a:r>
              <a:rPr lang="zh-TW" altLang="en-US" sz="3600" dirty="0"/>
              <a:t>提升斑馬魚檢測演算法的通用性</a:t>
            </a:r>
            <a:endParaRPr lang="en-US" altLang="zh-TW" sz="3600" dirty="0"/>
          </a:p>
          <a:p>
            <a:r>
              <a:rPr lang="en-US" altLang="zh-TW" sz="3600" dirty="0"/>
              <a:t>Level 4:</a:t>
            </a:r>
            <a:r>
              <a:rPr lang="zh-TW" altLang="en-US" sz="3600"/>
              <a:t>最佳化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58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8F218-3CA7-2AD0-62DB-6E10C3B5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原圖</a:t>
            </a:r>
          </a:p>
        </p:txBody>
      </p:sp>
      <p:pic>
        <p:nvPicPr>
          <p:cNvPr id="6" name="圖片 5" descr="一張含有 黑暗, 光線, 蟲, 藝術 的圖片&#10;&#10;自動產生的描述">
            <a:extLst>
              <a:ext uri="{FF2B5EF4-FFF2-40B4-BE49-F238E27FC236}">
                <a16:creationId xmlns:a16="http://schemas.microsoft.com/office/drawing/2014/main" id="{0C59A21B-AF95-4C7D-6CED-FE0E585721A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92230"/>
            <a:ext cx="9849600" cy="345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22E34F6-5D7A-2660-29E7-773EFE154C1E}"/>
              </a:ext>
            </a:extLst>
          </p:cNvPr>
          <p:cNvSpPr txBox="1"/>
          <p:nvPr/>
        </p:nvSpPr>
        <p:spPr>
          <a:xfrm>
            <a:off x="1451579" y="913370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multithreshold</a:t>
            </a:r>
            <a:r>
              <a:rPr lang="zh-TW" altLang="en-US" sz="3600" dirty="0"/>
              <a:t>範例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580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8F218-3CA7-2AD0-62DB-6E10C3B5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二階</a:t>
            </a:r>
          </a:p>
        </p:txBody>
      </p:sp>
      <p:pic>
        <p:nvPicPr>
          <p:cNvPr id="5" name="圖片 4" descr="一張含有 黑色, 卡通, 寫生, 黑與白 的圖片&#10;&#10;自動產生的描述">
            <a:extLst>
              <a:ext uri="{FF2B5EF4-FFF2-40B4-BE49-F238E27FC236}">
                <a16:creationId xmlns:a16="http://schemas.microsoft.com/office/drawing/2014/main" id="{70673D68-8043-176F-A492-BF9C8837E9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79" y="2458376"/>
            <a:ext cx="9921600" cy="345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EE33D42-4ED0-B5D4-10A1-7984D04C79A3}"/>
              </a:ext>
            </a:extLst>
          </p:cNvPr>
          <p:cNvSpPr txBox="1"/>
          <p:nvPr/>
        </p:nvSpPr>
        <p:spPr>
          <a:xfrm>
            <a:off x="1451579" y="913370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multithreshold</a:t>
            </a:r>
            <a:r>
              <a:rPr lang="zh-TW" altLang="en-US" sz="3600" dirty="0"/>
              <a:t>範例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1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8F218-3CA7-2AD0-62DB-6E10C3B5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三階</a:t>
            </a:r>
          </a:p>
        </p:txBody>
      </p:sp>
      <p:pic>
        <p:nvPicPr>
          <p:cNvPr id="7" name="圖片 6" descr="一張含有 文字, 圖畫, 寫生, 圖形 的圖片&#10;&#10;自動產生的描述">
            <a:extLst>
              <a:ext uri="{FF2B5EF4-FFF2-40B4-BE49-F238E27FC236}">
                <a16:creationId xmlns:a16="http://schemas.microsoft.com/office/drawing/2014/main" id="{DA5DCD94-B6A0-39C9-A869-9F40D7C0C5F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78" y="2478295"/>
            <a:ext cx="9849600" cy="3452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4B3D844-17DC-0398-9903-093B6E00BF29}"/>
              </a:ext>
            </a:extLst>
          </p:cNvPr>
          <p:cNvSpPr txBox="1"/>
          <p:nvPr/>
        </p:nvSpPr>
        <p:spPr>
          <a:xfrm>
            <a:off x="1451579" y="913370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multithreshold</a:t>
            </a:r>
            <a:r>
              <a:rPr lang="zh-TW" altLang="en-US" sz="3600" dirty="0"/>
              <a:t>範例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0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727D6-6DE0-80B0-89C2-EBA912D8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61" y="2485537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4173808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8F218-3CA7-2AD0-62DB-6E10C3B5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四階</a:t>
            </a:r>
          </a:p>
        </p:txBody>
      </p:sp>
      <p:pic>
        <p:nvPicPr>
          <p:cNvPr id="5" name="圖片 4" descr="一張含有 寫生, 圖畫, 黑色, 藝術 的圖片&#10;&#10;自動產生的描述">
            <a:extLst>
              <a:ext uri="{FF2B5EF4-FFF2-40B4-BE49-F238E27FC236}">
                <a16:creationId xmlns:a16="http://schemas.microsoft.com/office/drawing/2014/main" id="{927D7CC9-64D2-EAFB-8C3B-45DC0511EC9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27" y="2469731"/>
            <a:ext cx="9849600" cy="3452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D995CA-378D-EB4B-A220-F59403850A4B}"/>
              </a:ext>
            </a:extLst>
          </p:cNvPr>
          <p:cNvSpPr txBox="1"/>
          <p:nvPr/>
        </p:nvSpPr>
        <p:spPr>
          <a:xfrm>
            <a:off x="1451579" y="913370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multithreshold</a:t>
            </a:r>
            <a:r>
              <a:rPr lang="zh-TW" altLang="en-US" sz="3600" dirty="0"/>
              <a:t>範例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264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6273D-0808-A088-FE78-D600C7A5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70" y="74223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系統分析</a:t>
            </a:r>
          </a:p>
        </p:txBody>
      </p:sp>
      <p:pic>
        <p:nvPicPr>
          <p:cNvPr id="7" name="內容版面配置區 6" descr="一張含有 文字, 螢幕擷取畫面, 字型, 圖形 的圖片&#10;&#10;自動產生的描述">
            <a:extLst>
              <a:ext uri="{FF2B5EF4-FFF2-40B4-BE49-F238E27FC236}">
                <a16:creationId xmlns:a16="http://schemas.microsoft.com/office/drawing/2014/main" id="{23317105-F2C9-E02E-649B-A7992992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53" y="74223"/>
            <a:ext cx="5172294" cy="6559796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62A98AEC-426C-36FD-75B1-558B0D139E22}"/>
              </a:ext>
            </a:extLst>
          </p:cNvPr>
          <p:cNvGrpSpPr/>
          <p:nvPr/>
        </p:nvGrpSpPr>
        <p:grpSpPr>
          <a:xfrm>
            <a:off x="5262711" y="1123458"/>
            <a:ext cx="360" cy="360"/>
            <a:chOff x="5262711" y="112345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7FF11062-17A5-8CC2-A4F8-269B0CAD5D30}"/>
                    </a:ext>
                  </a:extLst>
                </p14:cNvPr>
                <p14:cNvContentPartPr/>
                <p14:nvPr/>
              </p14:nvContentPartPr>
              <p14:xfrm>
                <a:off x="5262711" y="1123458"/>
                <a:ext cx="360" cy="36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7FF11062-17A5-8CC2-A4F8-269B0CAD5D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54071" y="1114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5D4217D1-B393-8EDB-F31C-756776465A27}"/>
                    </a:ext>
                  </a:extLst>
                </p14:cNvPr>
                <p14:cNvContentPartPr/>
                <p14:nvPr/>
              </p14:nvContentPartPr>
              <p14:xfrm>
                <a:off x="5262711" y="1123458"/>
                <a:ext cx="360" cy="3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5D4217D1-B393-8EDB-F31C-756776465A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54071" y="1114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836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光線, 綠色, 黑暗, 蟲 的圖片&#10;&#10;自動產生的描述">
            <a:extLst>
              <a:ext uri="{FF2B5EF4-FFF2-40B4-BE49-F238E27FC236}">
                <a16:creationId xmlns:a16="http://schemas.microsoft.com/office/drawing/2014/main" id="{DAFABF1B-C77A-F0EB-A219-B8FD42E5A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346EF9C1-C009-FE63-4CF4-0A92D3E75935}"/>
              </a:ext>
            </a:extLst>
          </p:cNvPr>
          <p:cNvSpPr/>
          <p:nvPr/>
        </p:nvSpPr>
        <p:spPr>
          <a:xfrm>
            <a:off x="4570166" y="3937390"/>
            <a:ext cx="279206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FEB297F2-094A-FE17-9653-8D92F63EEF3C}"/>
              </a:ext>
            </a:extLst>
          </p:cNvPr>
          <p:cNvSpPr/>
          <p:nvPr/>
        </p:nvSpPr>
        <p:spPr>
          <a:xfrm>
            <a:off x="4981994" y="3882711"/>
            <a:ext cx="172177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9572261C-B71F-A8A9-F541-0F98AD67FA21}"/>
              </a:ext>
            </a:extLst>
          </p:cNvPr>
          <p:cNvSpPr/>
          <p:nvPr/>
        </p:nvSpPr>
        <p:spPr>
          <a:xfrm>
            <a:off x="5199296" y="3882710"/>
            <a:ext cx="174994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17D614B5-A7A1-16FF-3D84-C1C4D6F229EE}"/>
              </a:ext>
            </a:extLst>
          </p:cNvPr>
          <p:cNvSpPr/>
          <p:nvPr/>
        </p:nvSpPr>
        <p:spPr>
          <a:xfrm>
            <a:off x="5419415" y="3879219"/>
            <a:ext cx="230344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0DC01B90-8B89-BE72-A026-4C9884978C9F}"/>
              </a:ext>
            </a:extLst>
          </p:cNvPr>
          <p:cNvSpPr/>
          <p:nvPr/>
        </p:nvSpPr>
        <p:spPr>
          <a:xfrm>
            <a:off x="5649759" y="3937389"/>
            <a:ext cx="18197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2E97C3F7-6965-3B5E-88DA-ACA9D099CF59}"/>
              </a:ext>
            </a:extLst>
          </p:cNvPr>
          <p:cNvSpPr/>
          <p:nvPr/>
        </p:nvSpPr>
        <p:spPr>
          <a:xfrm>
            <a:off x="5865367" y="3937389"/>
            <a:ext cx="279206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208D21AA-CD88-D1D9-AEAA-8B1956D00CFF}"/>
              </a:ext>
            </a:extLst>
          </p:cNvPr>
          <p:cNvSpPr/>
          <p:nvPr/>
        </p:nvSpPr>
        <p:spPr>
          <a:xfrm>
            <a:off x="6230957" y="3919907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3EDE3113-229E-5814-969D-B7CF65452180}"/>
              </a:ext>
            </a:extLst>
          </p:cNvPr>
          <p:cNvSpPr/>
          <p:nvPr/>
        </p:nvSpPr>
        <p:spPr>
          <a:xfrm>
            <a:off x="7019744" y="3937388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E631248F-F4C0-02EC-C329-16E7F460AF23}"/>
              </a:ext>
            </a:extLst>
          </p:cNvPr>
          <p:cNvSpPr/>
          <p:nvPr/>
        </p:nvSpPr>
        <p:spPr>
          <a:xfrm>
            <a:off x="6799583" y="3952509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框架 14">
            <a:extLst>
              <a:ext uri="{FF2B5EF4-FFF2-40B4-BE49-F238E27FC236}">
                <a16:creationId xmlns:a16="http://schemas.microsoft.com/office/drawing/2014/main" id="{8C041D8C-4049-8406-BC5B-6CB12CBC80CA}"/>
              </a:ext>
            </a:extLst>
          </p:cNvPr>
          <p:cNvSpPr/>
          <p:nvPr/>
        </p:nvSpPr>
        <p:spPr>
          <a:xfrm>
            <a:off x="7326785" y="3919874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8893107-EE04-0880-9064-B7FD1F7F5223}"/>
              </a:ext>
            </a:extLst>
          </p:cNvPr>
          <p:cNvSpPr/>
          <p:nvPr/>
        </p:nvSpPr>
        <p:spPr>
          <a:xfrm>
            <a:off x="7588370" y="3937387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2C31019A-CD3B-4685-82BA-1827C0528A9A}"/>
              </a:ext>
            </a:extLst>
          </p:cNvPr>
          <p:cNvSpPr/>
          <p:nvPr/>
        </p:nvSpPr>
        <p:spPr>
          <a:xfrm>
            <a:off x="8178860" y="3967628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2F69FF88-EB6B-91EF-AA75-FCC9CC575DAC}"/>
              </a:ext>
            </a:extLst>
          </p:cNvPr>
          <p:cNvSpPr/>
          <p:nvPr/>
        </p:nvSpPr>
        <p:spPr>
          <a:xfrm>
            <a:off x="7897872" y="3967629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B2CC6F2F-E08F-134F-4234-CF0D76D14B09}"/>
              </a:ext>
            </a:extLst>
          </p:cNvPr>
          <p:cNvSpPr/>
          <p:nvPr/>
        </p:nvSpPr>
        <p:spPr>
          <a:xfrm>
            <a:off x="6503900" y="3967628"/>
            <a:ext cx="196065" cy="38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96B574A2-AAFF-1A26-1AA6-8CB9F06DCCF9}"/>
              </a:ext>
            </a:extLst>
          </p:cNvPr>
          <p:cNvSpPr/>
          <p:nvPr/>
        </p:nvSpPr>
        <p:spPr>
          <a:xfrm>
            <a:off x="8509287" y="3952509"/>
            <a:ext cx="230776" cy="4455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7A9741-B5E5-C704-ED74-0264DE161AB6}"/>
              </a:ext>
            </a:extLst>
          </p:cNvPr>
          <p:cNvSpPr txBox="1"/>
          <p:nvPr/>
        </p:nvSpPr>
        <p:spPr>
          <a:xfrm>
            <a:off x="4533237" y="3536032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D5883D2-DA74-7324-AA15-79513BA1DE7E}"/>
              </a:ext>
            </a:extLst>
          </p:cNvPr>
          <p:cNvSpPr txBox="1"/>
          <p:nvPr/>
        </p:nvSpPr>
        <p:spPr>
          <a:xfrm>
            <a:off x="4883930" y="3509887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1B3AFD-D4E1-EC6A-BA8B-8172C5E9BEC3}"/>
              </a:ext>
            </a:extLst>
          </p:cNvPr>
          <p:cNvSpPr txBox="1"/>
          <p:nvPr/>
        </p:nvSpPr>
        <p:spPr>
          <a:xfrm>
            <a:off x="5156092" y="3509887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46B63A-D733-ECFF-DDF5-DC18EE7D7144}"/>
              </a:ext>
            </a:extLst>
          </p:cNvPr>
          <p:cNvSpPr txBox="1"/>
          <p:nvPr/>
        </p:nvSpPr>
        <p:spPr>
          <a:xfrm>
            <a:off x="5374290" y="3517175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96DA0FA-A4E4-65F2-0581-C58655544B48}"/>
              </a:ext>
            </a:extLst>
          </p:cNvPr>
          <p:cNvSpPr txBox="1"/>
          <p:nvPr/>
        </p:nvSpPr>
        <p:spPr>
          <a:xfrm>
            <a:off x="5624172" y="3583177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5E59E5-92B6-1409-A42C-4BF10B10FC03}"/>
              </a:ext>
            </a:extLst>
          </p:cNvPr>
          <p:cNvSpPr txBox="1"/>
          <p:nvPr/>
        </p:nvSpPr>
        <p:spPr>
          <a:xfrm>
            <a:off x="5887297" y="3612758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7AFA7EE-D026-5413-D973-54D954E50B68}"/>
              </a:ext>
            </a:extLst>
          </p:cNvPr>
          <p:cNvSpPr txBox="1"/>
          <p:nvPr/>
        </p:nvSpPr>
        <p:spPr>
          <a:xfrm>
            <a:off x="6183364" y="3612758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A686747-81B7-FC63-985C-7270F265F0D9}"/>
              </a:ext>
            </a:extLst>
          </p:cNvPr>
          <p:cNvSpPr txBox="1"/>
          <p:nvPr/>
        </p:nvSpPr>
        <p:spPr>
          <a:xfrm>
            <a:off x="6448034" y="3612758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AF1F13D-6D57-697E-FCEE-B2E39D2C4554}"/>
              </a:ext>
            </a:extLst>
          </p:cNvPr>
          <p:cNvSpPr txBox="1"/>
          <p:nvPr/>
        </p:nvSpPr>
        <p:spPr>
          <a:xfrm>
            <a:off x="6753844" y="3617219"/>
            <a:ext cx="2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272CDEF-083A-5C15-B9DA-B18AAFA06BE2}"/>
              </a:ext>
            </a:extLst>
          </p:cNvPr>
          <p:cNvSpPr txBox="1"/>
          <p:nvPr/>
        </p:nvSpPr>
        <p:spPr>
          <a:xfrm>
            <a:off x="6921011" y="3614015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97FA4C0-4B08-1261-59DA-1A7326E4492B}"/>
              </a:ext>
            </a:extLst>
          </p:cNvPr>
          <p:cNvSpPr txBox="1"/>
          <p:nvPr/>
        </p:nvSpPr>
        <p:spPr>
          <a:xfrm>
            <a:off x="7229827" y="3598296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E0880F7-2DD1-BD2F-4B50-557ADA59A4BE}"/>
              </a:ext>
            </a:extLst>
          </p:cNvPr>
          <p:cNvSpPr txBox="1"/>
          <p:nvPr/>
        </p:nvSpPr>
        <p:spPr>
          <a:xfrm>
            <a:off x="7525894" y="3612758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37C85A8-D0A9-6403-2EEC-1DDD0320A66C}"/>
              </a:ext>
            </a:extLst>
          </p:cNvPr>
          <p:cNvSpPr txBox="1"/>
          <p:nvPr/>
        </p:nvSpPr>
        <p:spPr>
          <a:xfrm>
            <a:off x="7803550" y="3591066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231B3D7-205F-A5FA-ADA9-FE6C893CE11C}"/>
              </a:ext>
            </a:extLst>
          </p:cNvPr>
          <p:cNvSpPr txBox="1"/>
          <p:nvPr/>
        </p:nvSpPr>
        <p:spPr>
          <a:xfrm>
            <a:off x="8081550" y="3598296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2891852-F269-0B61-ED6A-2B8ECBA57646}"/>
              </a:ext>
            </a:extLst>
          </p:cNvPr>
          <p:cNvSpPr txBox="1"/>
          <p:nvPr/>
        </p:nvSpPr>
        <p:spPr>
          <a:xfrm>
            <a:off x="8426025" y="3598296"/>
            <a:ext cx="50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228A54-D682-2763-31A9-CE452DF5B179}"/>
              </a:ext>
            </a:extLst>
          </p:cNvPr>
          <p:cNvSpPr txBox="1"/>
          <p:nvPr/>
        </p:nvSpPr>
        <p:spPr>
          <a:xfrm>
            <a:off x="1975929" y="750618"/>
            <a:ext cx="711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將脊椎框出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 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照順序編號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 3.threshold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將脊椎的灰度比例求出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分四階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B2FE1B-9384-E7A4-D3BD-A2F4E32CB94D}"/>
              </a:ext>
            </a:extLst>
          </p:cNvPr>
          <p:cNvSpPr txBox="1"/>
          <p:nvPr/>
        </p:nvSpPr>
        <p:spPr>
          <a:xfrm>
            <a:off x="1703650" y="-47764"/>
            <a:ext cx="74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9489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B2FE1B-9384-E7A4-D3BD-A2F4E32CB94D}"/>
              </a:ext>
            </a:extLst>
          </p:cNvPr>
          <p:cNvSpPr txBox="1"/>
          <p:nvPr/>
        </p:nvSpPr>
        <p:spPr>
          <a:xfrm>
            <a:off x="1685178" y="312454"/>
            <a:ext cx="74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FFD8613-DF9A-3301-7752-310A8AB8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704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處理耗時不超過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1/30s(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一張圖片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,1152 X 648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337145-98C9-15EC-FBF5-595F5AC74582}"/>
              </a:ext>
            </a:extLst>
          </p:cNvPr>
          <p:cNvSpPr txBox="1"/>
          <p:nvPr/>
        </p:nvSpPr>
        <p:spPr>
          <a:xfrm>
            <a:off x="1800632" y="2958672"/>
            <a:ext cx="74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</a:p>
        </p:txBody>
      </p:sp>
      <p:sp>
        <p:nvSpPr>
          <p:cNvPr id="24" name="內容版面配置區 20">
            <a:extLst>
              <a:ext uri="{FF2B5EF4-FFF2-40B4-BE49-F238E27FC236}">
                <a16:creationId xmlns:a16="http://schemas.microsoft.com/office/drawing/2014/main" id="{1740E660-F8B9-002D-F47E-012F3D24D04B}"/>
              </a:ext>
            </a:extLst>
          </p:cNvPr>
          <p:cNvSpPr txBox="1">
            <a:spLocks/>
          </p:cNvSpPr>
          <p:nvPr/>
        </p:nvSpPr>
        <p:spPr>
          <a:xfrm>
            <a:off x="1451579" y="3867623"/>
            <a:ext cx="9603275" cy="1895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不能過暗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過亮亦或身體與脊椎顏色相近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8000" dirty="0"/>
              <a:t>Python3.10</a:t>
            </a:r>
          </a:p>
          <a:p>
            <a:r>
              <a:rPr lang="en-US" altLang="zh-TW" sz="8000" dirty="0"/>
              <a:t>Opencv4.6.0</a:t>
            </a:r>
          </a:p>
          <a:p>
            <a:pPr marL="0" indent="0">
              <a:buNone/>
            </a:pPr>
            <a:endParaRPr lang="en-US" altLang="zh-TW" sz="80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72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B2FE1B-9384-E7A4-D3BD-A2F4E32CB94D}"/>
              </a:ext>
            </a:extLst>
          </p:cNvPr>
          <p:cNvSpPr txBox="1"/>
          <p:nvPr/>
        </p:nvSpPr>
        <p:spPr>
          <a:xfrm>
            <a:off x="1685178" y="312454"/>
            <a:ext cx="74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ver.1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0CD3A33-DED7-1192-07EB-EF579AFBCCC8}"/>
              </a:ext>
            </a:extLst>
          </p:cNvPr>
          <p:cNvSpPr/>
          <p:nvPr/>
        </p:nvSpPr>
        <p:spPr>
          <a:xfrm>
            <a:off x="4638735" y="1250008"/>
            <a:ext cx="1457265" cy="468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Fish Detect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8CF581-6E22-BE1B-6D73-F122FC4CE7FA}"/>
              </a:ext>
            </a:extLst>
          </p:cNvPr>
          <p:cNvSpPr/>
          <p:nvPr/>
        </p:nvSpPr>
        <p:spPr>
          <a:xfrm>
            <a:off x="1286401" y="2483352"/>
            <a:ext cx="630154" cy="17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83055D-6B4C-6E4F-9AAF-D11194073CC9}"/>
              </a:ext>
            </a:extLst>
          </p:cNvPr>
          <p:cNvSpPr/>
          <p:nvPr/>
        </p:nvSpPr>
        <p:spPr>
          <a:xfrm>
            <a:off x="4928415" y="2462883"/>
            <a:ext cx="717604" cy="198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7412B8-6143-28CB-92B5-4D8F7013A96E}"/>
              </a:ext>
            </a:extLst>
          </p:cNvPr>
          <p:cNvSpPr/>
          <p:nvPr/>
        </p:nvSpPr>
        <p:spPr>
          <a:xfrm>
            <a:off x="1121692" y="2825174"/>
            <a:ext cx="959572" cy="178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cv2.imread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4081BF2-F8C5-F7ED-D7E1-B4455869C278}"/>
              </a:ext>
            </a:extLst>
          </p:cNvPr>
          <p:cNvSpPr/>
          <p:nvPr/>
        </p:nvSpPr>
        <p:spPr>
          <a:xfrm>
            <a:off x="4345979" y="3326957"/>
            <a:ext cx="696019" cy="220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54FAE-07F8-1183-9494-A3CC4620FE73}"/>
              </a:ext>
            </a:extLst>
          </p:cNvPr>
          <p:cNvSpPr/>
          <p:nvPr/>
        </p:nvSpPr>
        <p:spPr>
          <a:xfrm>
            <a:off x="3484192" y="2801329"/>
            <a:ext cx="581889" cy="201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ROI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408796-677A-E4D0-DA07-3406FC04EB3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1601478" y="2661414"/>
            <a:ext cx="0" cy="163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68119082-46C9-8FE0-DD4F-2E585C9C86F9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rot="5400000" flipH="1" flipV="1">
            <a:off x="3101828" y="217812"/>
            <a:ext cx="765190" cy="376589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C886F4-2D72-E6DE-7CCA-D08A37B3BE6D}"/>
              </a:ext>
            </a:extLst>
          </p:cNvPr>
          <p:cNvSpPr/>
          <p:nvPr/>
        </p:nvSpPr>
        <p:spPr>
          <a:xfrm>
            <a:off x="5714614" y="2801329"/>
            <a:ext cx="751686" cy="20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Detect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A2A558A-E2AF-D7E0-B91F-479052F9A07B}"/>
              </a:ext>
            </a:extLst>
          </p:cNvPr>
          <p:cNvSpPr/>
          <p:nvPr/>
        </p:nvSpPr>
        <p:spPr>
          <a:xfrm>
            <a:off x="2820798" y="5783947"/>
            <a:ext cx="835221" cy="173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threshold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1152CAAA-7E83-F81D-D4F3-32A9FB1175E8}"/>
              </a:ext>
            </a:extLst>
          </p:cNvPr>
          <p:cNvSpPr/>
          <p:nvPr/>
        </p:nvSpPr>
        <p:spPr>
          <a:xfrm>
            <a:off x="3938648" y="5770267"/>
            <a:ext cx="672814" cy="163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canny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9944143-69ED-12C6-EAD1-EE8A56F79792}"/>
              </a:ext>
            </a:extLst>
          </p:cNvPr>
          <p:cNvSpPr/>
          <p:nvPr/>
        </p:nvSpPr>
        <p:spPr>
          <a:xfrm>
            <a:off x="5016000" y="5754756"/>
            <a:ext cx="608540" cy="163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contour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A5E3CF3-2441-4D59-9F0A-9FC1CFDD35BF}"/>
              </a:ext>
            </a:extLst>
          </p:cNvPr>
          <p:cNvSpPr/>
          <p:nvPr/>
        </p:nvSpPr>
        <p:spPr>
          <a:xfrm>
            <a:off x="6181290" y="5758333"/>
            <a:ext cx="811255" cy="206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rectangle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B344B4F-1788-D6D8-6392-0E30086DF702}"/>
              </a:ext>
            </a:extLst>
          </p:cNvPr>
          <p:cNvSpPr/>
          <p:nvPr/>
        </p:nvSpPr>
        <p:spPr>
          <a:xfrm>
            <a:off x="7517256" y="5754756"/>
            <a:ext cx="732969" cy="210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puttext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896F7F7-8A90-540B-D053-FA5C972BB7B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rot="5400000">
            <a:off x="4954933" y="2050447"/>
            <a:ext cx="744721" cy="801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77B02953-C22B-7D00-26D2-BA7836CDF05F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rot="5400000" flipH="1" flipV="1">
            <a:off x="4461220" y="1975332"/>
            <a:ext cx="139915" cy="1512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3260F98-1F74-D25E-5A0E-AF752AA203A4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rot="16200000" flipV="1">
            <a:off x="5618880" y="2329752"/>
            <a:ext cx="139915" cy="80324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74A2775-CA01-B423-E4B9-5F6C3FFE380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rot="5400000" flipH="1" flipV="1">
            <a:off x="3274077" y="2967567"/>
            <a:ext cx="2780712" cy="285204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65629727-8F31-E59D-D158-E3BFD6127C46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rot="5400000" flipH="1" flipV="1">
            <a:off x="3799240" y="3479050"/>
            <a:ext cx="2767032" cy="181540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F3E59D79-0BB8-D934-57A5-4F06AC82203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4329603" y="3993903"/>
            <a:ext cx="2751521" cy="77018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D0EADE9-CBC5-C7E5-9BE1-3EBFE5FC4DB4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rot="16200000" flipV="1">
            <a:off x="4961139" y="4132553"/>
            <a:ext cx="2755098" cy="4964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F82BF53-B994-6303-EEBF-A348C560A44E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rot="16200000" flipV="1">
            <a:off x="5611339" y="3482354"/>
            <a:ext cx="2751521" cy="179328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A6F87D04-5280-48D3-8CFA-9C57EAB07027}"/>
              </a:ext>
            </a:extLst>
          </p:cNvPr>
          <p:cNvSpPr/>
          <p:nvPr/>
        </p:nvSpPr>
        <p:spPr>
          <a:xfrm>
            <a:off x="4227707" y="3554088"/>
            <a:ext cx="1159778" cy="4621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輸出一張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低門檻及高門檻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的灰階圖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8DF0212-BD93-A0F3-A27D-049D2B7EF875}"/>
              </a:ext>
            </a:extLst>
          </p:cNvPr>
          <p:cNvSpPr/>
          <p:nvPr/>
        </p:nvSpPr>
        <p:spPr>
          <a:xfrm>
            <a:off x="2263116" y="3340529"/>
            <a:ext cx="858463" cy="17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findNonZero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C7141E8-2F8E-7CBC-978B-EEFA3DD1B879}"/>
              </a:ext>
            </a:extLst>
          </p:cNvPr>
          <p:cNvSpPr/>
          <p:nvPr/>
        </p:nvSpPr>
        <p:spPr>
          <a:xfrm>
            <a:off x="9465318" y="2825175"/>
            <a:ext cx="596102" cy="22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C2D8F27-4289-99D1-5D89-A27291678651}"/>
              </a:ext>
            </a:extLst>
          </p:cNvPr>
          <p:cNvSpPr/>
          <p:nvPr/>
        </p:nvSpPr>
        <p:spPr>
          <a:xfrm>
            <a:off x="10024674" y="3468473"/>
            <a:ext cx="1040689" cy="346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count_gray_rate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C19D1E03-17A2-4B25-5149-8C0408F1B1F8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16200000" flipV="1">
            <a:off x="4072703" y="2705671"/>
            <a:ext cx="323721" cy="91885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A309276C-792D-F75F-6042-91EBA2106801}"/>
              </a:ext>
            </a:extLst>
          </p:cNvPr>
          <p:cNvCxnSpPr>
            <a:cxnSpLocks/>
            <a:stCxn id="59" idx="0"/>
            <a:endCxn id="13" idx="2"/>
          </p:cNvCxnSpPr>
          <p:nvPr/>
        </p:nvCxnSpPr>
        <p:spPr>
          <a:xfrm rot="5400000" flipH="1" flipV="1">
            <a:off x="3065096" y="2630489"/>
            <a:ext cx="337293" cy="108278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EAAF6FE5-5AA0-2E1C-7304-91ECDC40B2EF}"/>
              </a:ext>
            </a:extLst>
          </p:cNvPr>
          <p:cNvSpPr/>
          <p:nvPr/>
        </p:nvSpPr>
        <p:spPr>
          <a:xfrm>
            <a:off x="1514519" y="3541370"/>
            <a:ext cx="2484582" cy="4621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用低門檻的灰階圖找脊椎上面及右邊的邊界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用高門檻的灰階圖找脊椎左邊及下面的邊界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797C30A3-7089-73EC-D90C-F64B9C2B5C38}"/>
              </a:ext>
            </a:extLst>
          </p:cNvPr>
          <p:cNvSpPr/>
          <p:nvPr/>
        </p:nvSpPr>
        <p:spPr>
          <a:xfrm>
            <a:off x="2634693" y="5967394"/>
            <a:ext cx="1159778" cy="158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過濾掉過暗的脊椎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8F2EBEB6-D4BF-9548-285E-C55CF47375E7}"/>
              </a:ext>
            </a:extLst>
          </p:cNvPr>
          <p:cNvSpPr/>
          <p:nvPr/>
        </p:nvSpPr>
        <p:spPr>
          <a:xfrm>
            <a:off x="3968367" y="5933840"/>
            <a:ext cx="683354" cy="173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02B5E1DB-D08B-A5EE-010A-07A263980533}"/>
              </a:ext>
            </a:extLst>
          </p:cNvPr>
          <p:cNvSpPr/>
          <p:nvPr/>
        </p:nvSpPr>
        <p:spPr>
          <a:xfrm>
            <a:off x="4767801" y="5924867"/>
            <a:ext cx="1159779" cy="3168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加入特定條件抓出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想要的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contour</a:t>
            </a: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C61EEACA-F352-E1D6-935F-865249073552}"/>
              </a:ext>
            </a:extLst>
          </p:cNvPr>
          <p:cNvSpPr/>
          <p:nvPr/>
        </p:nvSpPr>
        <p:spPr>
          <a:xfrm>
            <a:off x="6052225" y="5973159"/>
            <a:ext cx="1114514" cy="205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框出要的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contour</a:t>
            </a:r>
          </a:p>
        </p:txBody>
      </p: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4E2DFFF3-71CC-E4D3-E162-032BD7D48C32}"/>
              </a:ext>
            </a:extLst>
          </p:cNvPr>
          <p:cNvSpPr/>
          <p:nvPr/>
        </p:nvSpPr>
        <p:spPr>
          <a:xfrm>
            <a:off x="7273865" y="5973159"/>
            <a:ext cx="1236428" cy="205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由左至右照順序編號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E88F996C-17BB-326D-3643-ABB09559D19D}"/>
              </a:ext>
            </a:extLst>
          </p:cNvPr>
          <p:cNvSpPr/>
          <p:nvPr/>
        </p:nvSpPr>
        <p:spPr>
          <a:xfrm>
            <a:off x="9880260" y="3826442"/>
            <a:ext cx="1329518" cy="316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計算灰階質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B71F32B1-35BA-509E-2271-FDD7AB763CAA}"/>
              </a:ext>
            </a:extLst>
          </p:cNvPr>
          <p:cNvSpPr/>
          <p:nvPr/>
        </p:nvSpPr>
        <p:spPr>
          <a:xfrm>
            <a:off x="8653298" y="3468473"/>
            <a:ext cx="981406" cy="346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multithreshold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C85A5424-6619-7C81-E219-EADA98459968}"/>
              </a:ext>
            </a:extLst>
          </p:cNvPr>
          <p:cNvSpPr/>
          <p:nvPr/>
        </p:nvSpPr>
        <p:spPr>
          <a:xfrm>
            <a:off x="8781963" y="3828193"/>
            <a:ext cx="683354" cy="316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分四階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F7027751-C1B5-8E55-6227-89AB20A857C5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rot="16200000" flipV="1">
            <a:off x="7443413" y="505219"/>
            <a:ext cx="163761" cy="44761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接點: 肘形 212">
            <a:extLst>
              <a:ext uri="{FF2B5EF4-FFF2-40B4-BE49-F238E27FC236}">
                <a16:creationId xmlns:a16="http://schemas.microsoft.com/office/drawing/2014/main" id="{E3BAD919-8C35-182B-9E03-903D9CE2CF8D}"/>
              </a:ext>
            </a:extLst>
          </p:cNvPr>
          <p:cNvCxnSpPr>
            <a:cxnSpLocks/>
            <a:stCxn id="128" idx="0"/>
            <a:endCxn id="65" idx="2"/>
          </p:cNvCxnSpPr>
          <p:nvPr/>
        </p:nvCxnSpPr>
        <p:spPr>
          <a:xfrm rot="5400000" flipH="1" flipV="1">
            <a:off x="9244450" y="2949554"/>
            <a:ext cx="418470" cy="61936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接點: 肘形 215">
            <a:extLst>
              <a:ext uri="{FF2B5EF4-FFF2-40B4-BE49-F238E27FC236}">
                <a16:creationId xmlns:a16="http://schemas.microsoft.com/office/drawing/2014/main" id="{A680B1FE-C330-5FE4-EFBC-2C7A17D3CD59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16200000" flipV="1">
            <a:off x="9944959" y="2868413"/>
            <a:ext cx="418470" cy="78165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6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B2FE1B-9384-E7A4-D3BD-A2F4E32CB94D}"/>
              </a:ext>
            </a:extLst>
          </p:cNvPr>
          <p:cNvSpPr txBox="1"/>
          <p:nvPr/>
        </p:nvSpPr>
        <p:spPr>
          <a:xfrm>
            <a:off x="1685178" y="312454"/>
            <a:ext cx="74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ver.2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0CD3A33-DED7-1192-07EB-EF579AFBCCC8}"/>
              </a:ext>
            </a:extLst>
          </p:cNvPr>
          <p:cNvSpPr/>
          <p:nvPr/>
        </p:nvSpPr>
        <p:spPr>
          <a:xfrm>
            <a:off x="4638735" y="1250008"/>
            <a:ext cx="1457265" cy="468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Fish Detect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8CF581-6E22-BE1B-6D73-F122FC4CE7FA}"/>
              </a:ext>
            </a:extLst>
          </p:cNvPr>
          <p:cNvSpPr/>
          <p:nvPr/>
        </p:nvSpPr>
        <p:spPr>
          <a:xfrm>
            <a:off x="1286401" y="2483352"/>
            <a:ext cx="630154" cy="17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83055D-6B4C-6E4F-9AAF-D11194073CC9}"/>
              </a:ext>
            </a:extLst>
          </p:cNvPr>
          <p:cNvSpPr/>
          <p:nvPr/>
        </p:nvSpPr>
        <p:spPr>
          <a:xfrm>
            <a:off x="4928415" y="2462883"/>
            <a:ext cx="717604" cy="198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7412B8-6143-28CB-92B5-4D8F7013A96E}"/>
              </a:ext>
            </a:extLst>
          </p:cNvPr>
          <p:cNvSpPr/>
          <p:nvPr/>
        </p:nvSpPr>
        <p:spPr>
          <a:xfrm>
            <a:off x="1121692" y="2825174"/>
            <a:ext cx="959572" cy="178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cv2.imread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4081BF2-F8C5-F7ED-D7E1-B4455869C278}"/>
              </a:ext>
            </a:extLst>
          </p:cNvPr>
          <p:cNvSpPr/>
          <p:nvPr/>
        </p:nvSpPr>
        <p:spPr>
          <a:xfrm>
            <a:off x="4451599" y="3333768"/>
            <a:ext cx="696019" cy="220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54FAE-07F8-1183-9494-A3CC4620FE73}"/>
              </a:ext>
            </a:extLst>
          </p:cNvPr>
          <p:cNvSpPr/>
          <p:nvPr/>
        </p:nvSpPr>
        <p:spPr>
          <a:xfrm>
            <a:off x="3484192" y="2801329"/>
            <a:ext cx="581889" cy="201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ROI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408796-677A-E4D0-DA07-3406FC04EB3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1601478" y="2661414"/>
            <a:ext cx="0" cy="163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68119082-46C9-8FE0-DD4F-2E585C9C86F9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rot="5400000" flipH="1" flipV="1">
            <a:off x="3101828" y="217812"/>
            <a:ext cx="765190" cy="376589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C886F4-2D72-E6DE-7CCA-D08A37B3BE6D}"/>
              </a:ext>
            </a:extLst>
          </p:cNvPr>
          <p:cNvSpPr/>
          <p:nvPr/>
        </p:nvSpPr>
        <p:spPr>
          <a:xfrm>
            <a:off x="5714614" y="2801329"/>
            <a:ext cx="751686" cy="20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Detect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A2A558A-E2AF-D7E0-B91F-479052F9A07B}"/>
              </a:ext>
            </a:extLst>
          </p:cNvPr>
          <p:cNvSpPr/>
          <p:nvPr/>
        </p:nvSpPr>
        <p:spPr>
          <a:xfrm>
            <a:off x="2464684" y="5740020"/>
            <a:ext cx="835221" cy="173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threshold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1152CAAA-7E83-F81D-D4F3-32A9FB1175E8}"/>
              </a:ext>
            </a:extLst>
          </p:cNvPr>
          <p:cNvSpPr/>
          <p:nvPr/>
        </p:nvSpPr>
        <p:spPr>
          <a:xfrm>
            <a:off x="4537743" y="5760576"/>
            <a:ext cx="477883" cy="163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dilate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9944143-69ED-12C6-EAD1-EE8A56F79792}"/>
              </a:ext>
            </a:extLst>
          </p:cNvPr>
          <p:cNvSpPr/>
          <p:nvPr/>
        </p:nvSpPr>
        <p:spPr>
          <a:xfrm>
            <a:off x="5797275" y="5749476"/>
            <a:ext cx="608540" cy="163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contour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A5E3CF3-2441-4D59-9F0A-9FC1CFDD35BF}"/>
              </a:ext>
            </a:extLst>
          </p:cNvPr>
          <p:cNvSpPr/>
          <p:nvPr/>
        </p:nvSpPr>
        <p:spPr>
          <a:xfrm>
            <a:off x="7433495" y="5760576"/>
            <a:ext cx="811255" cy="206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rectangle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B344B4F-1788-D6D8-6392-0E30086DF702}"/>
              </a:ext>
            </a:extLst>
          </p:cNvPr>
          <p:cNvSpPr/>
          <p:nvPr/>
        </p:nvSpPr>
        <p:spPr>
          <a:xfrm>
            <a:off x="9396884" y="5776370"/>
            <a:ext cx="732969" cy="210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puttext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896F7F7-8A90-540B-D053-FA5C972BB7B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rot="5400000">
            <a:off x="4954933" y="2050447"/>
            <a:ext cx="744721" cy="801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77B02953-C22B-7D00-26D2-BA7836CDF05F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rot="5400000" flipH="1" flipV="1">
            <a:off x="4461220" y="1975332"/>
            <a:ext cx="139915" cy="1512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3260F98-1F74-D25E-5A0E-AF752AA203A4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rot="16200000" flipV="1">
            <a:off x="5618880" y="2329752"/>
            <a:ext cx="139915" cy="80324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74A2775-CA01-B423-E4B9-5F6C3FFE380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rot="5400000" flipH="1" flipV="1">
            <a:off x="3117984" y="2767547"/>
            <a:ext cx="2736785" cy="320816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65629727-8F31-E59D-D158-E3BFD6127C46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rot="5400000" flipH="1" flipV="1">
            <a:off x="4054901" y="3725020"/>
            <a:ext cx="2757341" cy="13137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F3E59D79-0BB8-D934-57A5-4F06AC82203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16200000" flipV="1">
            <a:off x="4722881" y="4370812"/>
            <a:ext cx="2746241" cy="110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D0EADE9-CBC5-C7E5-9BE1-3EBFE5FC4DB4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rot="16200000" flipV="1">
            <a:off x="5586120" y="3507573"/>
            <a:ext cx="2757341" cy="174866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F82BF53-B994-6303-EEBF-A348C560A44E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rot="16200000" flipV="1">
            <a:off x="6540346" y="2553347"/>
            <a:ext cx="2773135" cy="367291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A6F87D04-5280-48D3-8CFA-9C57EAB07027}"/>
              </a:ext>
            </a:extLst>
          </p:cNvPr>
          <p:cNvSpPr/>
          <p:nvPr/>
        </p:nvSpPr>
        <p:spPr>
          <a:xfrm>
            <a:off x="4227707" y="3554088"/>
            <a:ext cx="1159778" cy="4621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輸出一張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低門檻及高門檻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的灰階圖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8DF0212-BD93-A0F3-A27D-049D2B7EF875}"/>
              </a:ext>
            </a:extLst>
          </p:cNvPr>
          <p:cNvSpPr/>
          <p:nvPr/>
        </p:nvSpPr>
        <p:spPr>
          <a:xfrm>
            <a:off x="2263116" y="3340529"/>
            <a:ext cx="858463" cy="17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findNonZero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C7141E8-2F8E-7CBC-978B-EEFA3DD1B879}"/>
              </a:ext>
            </a:extLst>
          </p:cNvPr>
          <p:cNvSpPr/>
          <p:nvPr/>
        </p:nvSpPr>
        <p:spPr>
          <a:xfrm>
            <a:off x="9465318" y="2825175"/>
            <a:ext cx="596102" cy="22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C2D8F27-4289-99D1-5D89-A27291678651}"/>
              </a:ext>
            </a:extLst>
          </p:cNvPr>
          <p:cNvSpPr/>
          <p:nvPr/>
        </p:nvSpPr>
        <p:spPr>
          <a:xfrm>
            <a:off x="10024674" y="3468473"/>
            <a:ext cx="1040689" cy="346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count_gray_rate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C19D1E03-17A2-4B25-5149-8C0408F1B1F8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16200000" flipV="1">
            <a:off x="4122107" y="2656266"/>
            <a:ext cx="330532" cy="102447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A309276C-792D-F75F-6042-91EBA2106801}"/>
              </a:ext>
            </a:extLst>
          </p:cNvPr>
          <p:cNvCxnSpPr>
            <a:cxnSpLocks/>
            <a:stCxn id="59" idx="0"/>
            <a:endCxn id="13" idx="2"/>
          </p:cNvCxnSpPr>
          <p:nvPr/>
        </p:nvCxnSpPr>
        <p:spPr>
          <a:xfrm rot="5400000" flipH="1" flipV="1">
            <a:off x="3065096" y="2630489"/>
            <a:ext cx="337293" cy="108278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EAAF6FE5-5AA0-2E1C-7304-91ECDC40B2EF}"/>
              </a:ext>
            </a:extLst>
          </p:cNvPr>
          <p:cNvSpPr/>
          <p:nvPr/>
        </p:nvSpPr>
        <p:spPr>
          <a:xfrm>
            <a:off x="1514519" y="3541370"/>
            <a:ext cx="2484582" cy="4621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用低門檻的灰階圖找脊椎上面及右邊的邊界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用高門檻的灰階圖找脊椎左邊及下面的邊界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797C30A3-7089-73EC-D90C-F64B9C2B5C38}"/>
              </a:ext>
            </a:extLst>
          </p:cNvPr>
          <p:cNvSpPr/>
          <p:nvPr/>
        </p:nvSpPr>
        <p:spPr>
          <a:xfrm>
            <a:off x="2174889" y="5918655"/>
            <a:ext cx="1458089" cy="336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分四階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找灰階值等於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128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的像素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8F2EBEB6-D4BF-9548-285E-C55CF47375E7}"/>
              </a:ext>
            </a:extLst>
          </p:cNvPr>
          <p:cNvSpPr/>
          <p:nvPr/>
        </p:nvSpPr>
        <p:spPr>
          <a:xfrm>
            <a:off x="3989137" y="5918640"/>
            <a:ext cx="1421487" cy="3168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脊椎膨脹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contour</a:t>
            </a:r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可以找到脊椎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02B5E1DB-D08B-A5EE-010A-07A263980533}"/>
              </a:ext>
            </a:extLst>
          </p:cNvPr>
          <p:cNvSpPr/>
          <p:nvPr/>
        </p:nvSpPr>
        <p:spPr>
          <a:xfrm>
            <a:off x="5549076" y="5919587"/>
            <a:ext cx="1159779" cy="3168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加入特定條件抓出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想要的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contour</a:t>
            </a: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C61EEACA-F352-E1D6-935F-865249073552}"/>
              </a:ext>
            </a:extLst>
          </p:cNvPr>
          <p:cNvSpPr/>
          <p:nvPr/>
        </p:nvSpPr>
        <p:spPr>
          <a:xfrm>
            <a:off x="7304430" y="5975402"/>
            <a:ext cx="1114514" cy="205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框出要的</a:t>
            </a:r>
            <a:r>
              <a:rPr lang="en-US" altLang="zh-TW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contour</a:t>
            </a:r>
          </a:p>
        </p:txBody>
      </p: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4E2DFFF3-71CC-E4D3-E162-032BD7D48C32}"/>
              </a:ext>
            </a:extLst>
          </p:cNvPr>
          <p:cNvSpPr/>
          <p:nvPr/>
        </p:nvSpPr>
        <p:spPr>
          <a:xfrm>
            <a:off x="9153493" y="5994773"/>
            <a:ext cx="1236428" cy="205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由左至右照順序編號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E88F996C-17BB-326D-3643-ABB09559D19D}"/>
              </a:ext>
            </a:extLst>
          </p:cNvPr>
          <p:cNvSpPr/>
          <p:nvPr/>
        </p:nvSpPr>
        <p:spPr>
          <a:xfrm>
            <a:off x="9880260" y="3826442"/>
            <a:ext cx="1329518" cy="316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計算灰階值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B71F32B1-35BA-509E-2271-FDD7AB763CAA}"/>
              </a:ext>
            </a:extLst>
          </p:cNvPr>
          <p:cNvSpPr/>
          <p:nvPr/>
        </p:nvSpPr>
        <p:spPr>
          <a:xfrm>
            <a:off x="8653298" y="3468473"/>
            <a:ext cx="981406" cy="346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err="1">
                <a:solidFill>
                  <a:schemeClr val="tx1"/>
                </a:solidFill>
              </a:rPr>
              <a:t>multithreshold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C85A5424-6619-7C81-E219-EADA98459968}"/>
              </a:ext>
            </a:extLst>
          </p:cNvPr>
          <p:cNvSpPr/>
          <p:nvPr/>
        </p:nvSpPr>
        <p:spPr>
          <a:xfrm>
            <a:off x="8781963" y="3828193"/>
            <a:ext cx="683354" cy="316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分五階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F7027751-C1B5-8E55-6227-89AB20A857C5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rot="16200000" flipV="1">
            <a:off x="7443413" y="505219"/>
            <a:ext cx="163761" cy="44761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接點: 肘形 212">
            <a:extLst>
              <a:ext uri="{FF2B5EF4-FFF2-40B4-BE49-F238E27FC236}">
                <a16:creationId xmlns:a16="http://schemas.microsoft.com/office/drawing/2014/main" id="{E3BAD919-8C35-182B-9E03-903D9CE2CF8D}"/>
              </a:ext>
            </a:extLst>
          </p:cNvPr>
          <p:cNvCxnSpPr>
            <a:cxnSpLocks/>
            <a:stCxn id="128" idx="0"/>
            <a:endCxn id="65" idx="2"/>
          </p:cNvCxnSpPr>
          <p:nvPr/>
        </p:nvCxnSpPr>
        <p:spPr>
          <a:xfrm rot="5400000" flipH="1" flipV="1">
            <a:off x="9244450" y="2949554"/>
            <a:ext cx="418470" cy="61936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接點: 肘形 215">
            <a:extLst>
              <a:ext uri="{FF2B5EF4-FFF2-40B4-BE49-F238E27FC236}">
                <a16:creationId xmlns:a16="http://schemas.microsoft.com/office/drawing/2014/main" id="{A680B1FE-C330-5FE4-EFBC-2C7A17D3CD59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16200000" flipV="1">
            <a:off x="9944959" y="2868413"/>
            <a:ext cx="418470" cy="78165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框架 4">
            <a:extLst>
              <a:ext uri="{FF2B5EF4-FFF2-40B4-BE49-F238E27FC236}">
                <a16:creationId xmlns:a16="http://schemas.microsoft.com/office/drawing/2014/main" id="{94758438-BBF6-3C02-7800-36B3A18DBE99}"/>
              </a:ext>
            </a:extLst>
          </p:cNvPr>
          <p:cNvSpPr/>
          <p:nvPr/>
        </p:nvSpPr>
        <p:spPr>
          <a:xfrm>
            <a:off x="3928607" y="5571108"/>
            <a:ext cx="1553310" cy="879937"/>
          </a:xfrm>
          <a:prstGeom prst="frame">
            <a:avLst>
              <a:gd name="adj1" fmla="val 17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189F34AD-4B97-FE21-8DA2-678D4FF70674}"/>
              </a:ext>
            </a:extLst>
          </p:cNvPr>
          <p:cNvSpPr/>
          <p:nvPr/>
        </p:nvSpPr>
        <p:spPr>
          <a:xfrm>
            <a:off x="2113248" y="5571108"/>
            <a:ext cx="1553310" cy="879937"/>
          </a:xfrm>
          <a:prstGeom prst="frame">
            <a:avLst>
              <a:gd name="adj1" fmla="val 17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742FA6-2CAD-B816-1043-369599A1F69F}"/>
              </a:ext>
            </a:extLst>
          </p:cNvPr>
          <p:cNvSpPr txBox="1"/>
          <p:nvPr/>
        </p:nvSpPr>
        <p:spPr>
          <a:xfrm>
            <a:off x="7272237" y="555372"/>
            <a:ext cx="2362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黃框表示修改的部分</a:t>
            </a:r>
          </a:p>
        </p:txBody>
      </p:sp>
    </p:spTree>
    <p:extLst>
      <p:ext uri="{BB962C8B-B14F-4D97-AF65-F5344CB8AC3E}">
        <p14:creationId xmlns:p14="http://schemas.microsoft.com/office/powerpoint/2010/main" val="39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CD030C2-498D-8D71-7738-3E9706478AB9}"/>
              </a:ext>
            </a:extLst>
          </p:cNvPr>
          <p:cNvCxnSpPr>
            <a:cxnSpLocks/>
          </p:cNvCxnSpPr>
          <p:nvPr/>
        </p:nvCxnSpPr>
        <p:spPr>
          <a:xfrm>
            <a:off x="9434949" y="4209440"/>
            <a:ext cx="2581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F3F32D5-9082-FBCE-6322-FF7EB6447216}"/>
              </a:ext>
            </a:extLst>
          </p:cNvPr>
          <p:cNvCxnSpPr>
            <a:cxnSpLocks/>
          </p:cNvCxnSpPr>
          <p:nvPr/>
        </p:nvCxnSpPr>
        <p:spPr>
          <a:xfrm flipV="1">
            <a:off x="6961912" y="4209486"/>
            <a:ext cx="2828637" cy="51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AFF2B08-EEDE-0ADC-7FA1-FC917CDB0BE5}"/>
              </a:ext>
            </a:extLst>
          </p:cNvPr>
          <p:cNvSpPr/>
          <p:nvPr/>
        </p:nvSpPr>
        <p:spPr>
          <a:xfrm>
            <a:off x="1699496" y="1967346"/>
            <a:ext cx="1810328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MultiThreshold</a:t>
            </a:r>
            <a:endParaRPr lang="en-US" altLang="zh-TW" dirty="0"/>
          </a:p>
          <a:p>
            <a:pPr algn="ctr"/>
            <a:r>
              <a:rPr lang="zh-TW" altLang="en-US" dirty="0"/>
              <a:t>多質化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7B8D225-91B8-E208-498C-7477C524CD7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4040" y="2466110"/>
            <a:ext cx="1385456" cy="4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16D1BE-5587-39B9-C735-31F9EA841B85}"/>
              </a:ext>
            </a:extLst>
          </p:cNvPr>
          <p:cNvSpPr txBox="1"/>
          <p:nvPr/>
        </p:nvSpPr>
        <p:spPr>
          <a:xfrm>
            <a:off x="424876" y="197658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輸入原圖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6D77C1-8129-0B4E-A694-5CBA9ABAA990}"/>
              </a:ext>
            </a:extLst>
          </p:cNvPr>
          <p:cNvSpPr/>
          <p:nvPr/>
        </p:nvSpPr>
        <p:spPr>
          <a:xfrm>
            <a:off x="8351111" y="1952059"/>
            <a:ext cx="2150059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</a:t>
            </a:r>
          </a:p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計算各灰階的數量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9F0199A-FA0C-974C-13F9-793C713150F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509824" y="2455441"/>
            <a:ext cx="4841287" cy="152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724831-4E5C-E2ED-36E7-F14F4C0C301D}"/>
              </a:ext>
            </a:extLst>
          </p:cNvPr>
          <p:cNvSpPr txBox="1"/>
          <p:nvPr/>
        </p:nvSpPr>
        <p:spPr>
          <a:xfrm>
            <a:off x="10244574" y="1970477"/>
            <a:ext cx="228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將資料傳入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A6D243-4DDB-C031-47AA-DF0F68C0AF9D}"/>
              </a:ext>
            </a:extLst>
          </p:cNvPr>
          <p:cNvSpPr txBox="1"/>
          <p:nvPr/>
        </p:nvSpPr>
        <p:spPr>
          <a:xfrm>
            <a:off x="3592959" y="2073869"/>
            <a:ext cx="1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階</a:t>
            </a:r>
            <a:r>
              <a:rPr lang="en-US" altLang="zh-TW" dirty="0"/>
              <a:t>Threshold</a:t>
            </a:r>
          </a:p>
          <a:p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41DCC66-B70A-86DA-064E-F23AA1D4FF1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501170" y="2455441"/>
            <a:ext cx="1023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2F240B8-232D-AFBF-D4DC-27550180D9E8}"/>
              </a:ext>
            </a:extLst>
          </p:cNvPr>
          <p:cNvSpPr/>
          <p:nvPr/>
        </p:nvSpPr>
        <p:spPr>
          <a:xfrm>
            <a:off x="1838042" y="3380509"/>
            <a:ext cx="960576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ROI</a:t>
            </a:r>
          </a:p>
          <a:p>
            <a:pPr algn="ctr"/>
            <a:r>
              <a:rPr lang="zh-TW" altLang="en-US" dirty="0"/>
              <a:t>抓脊柱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ABA121-B3B6-C2E0-225B-03C51C8D0478}"/>
              </a:ext>
            </a:extLst>
          </p:cNvPr>
          <p:cNvSpPr txBox="1"/>
          <p:nvPr/>
        </p:nvSpPr>
        <p:spPr>
          <a:xfrm>
            <a:off x="2726092" y="3429000"/>
            <a:ext cx="21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只有脊椎的灰階圖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CD1087-264A-3741-17E3-870C0DCE9E3C}"/>
              </a:ext>
            </a:extLst>
          </p:cNvPr>
          <p:cNvSpPr/>
          <p:nvPr/>
        </p:nvSpPr>
        <p:spPr>
          <a:xfrm>
            <a:off x="4727863" y="3197058"/>
            <a:ext cx="2736273" cy="223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Detect</a:t>
            </a:r>
          </a:p>
          <a:p>
            <a:pPr algn="ctr"/>
            <a:r>
              <a:rPr lang="zh-TW" altLang="en-US" dirty="0"/>
              <a:t>二值化</a:t>
            </a:r>
            <a:endParaRPr lang="en-US" altLang="zh-TW" dirty="0"/>
          </a:p>
          <a:p>
            <a:pPr algn="ctr"/>
            <a:r>
              <a:rPr lang="en-US" altLang="zh-TW" dirty="0"/>
              <a:t>Closing(</a:t>
            </a:r>
            <a:r>
              <a:rPr lang="zh-TW" altLang="en-US" dirty="0"/>
              <a:t>脊椎黏起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/>
              <a:t>Opening(</a:t>
            </a:r>
            <a:r>
              <a:rPr lang="zh-TW" altLang="en-US" dirty="0"/>
              <a:t>去雜點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/>
              <a:t>Canny(</a:t>
            </a:r>
            <a:r>
              <a:rPr lang="zh-TW" altLang="en-US" dirty="0"/>
              <a:t>輪廓檢測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/>
              <a:t>Contours(</a:t>
            </a:r>
            <a:r>
              <a:rPr lang="zh-TW" altLang="en-US" dirty="0"/>
              <a:t>找輪廓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 err="1"/>
              <a:t>boundingRect</a:t>
            </a:r>
            <a:r>
              <a:rPr lang="en-US" altLang="zh-TW" dirty="0"/>
              <a:t>(</a:t>
            </a:r>
            <a:r>
              <a:rPr lang="zh-TW" altLang="en-US" dirty="0"/>
              <a:t>找矩形座標</a:t>
            </a:r>
            <a:r>
              <a:rPr lang="en-US" altLang="zh-TW" dirty="0"/>
              <a:t>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21F027B-471D-2713-AA16-4E3DD811035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98618" y="3883891"/>
            <a:ext cx="38146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2281848-D2FF-6968-1483-CA29998237F3}"/>
              </a:ext>
            </a:extLst>
          </p:cNvPr>
          <p:cNvSpPr/>
          <p:nvPr/>
        </p:nvSpPr>
        <p:spPr>
          <a:xfrm>
            <a:off x="9551847" y="3365475"/>
            <a:ext cx="1385455" cy="168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Rectangle</a:t>
            </a:r>
          </a:p>
          <a:p>
            <a:pPr algn="ctr"/>
            <a:r>
              <a:rPr lang="zh-TW" altLang="en-US" dirty="0"/>
              <a:t>將座標框</a:t>
            </a:r>
            <a:endParaRPr lang="en-US" altLang="zh-TW" dirty="0"/>
          </a:p>
          <a:p>
            <a:pPr algn="ctr"/>
            <a:r>
              <a:rPr lang="zh-TW" altLang="en-US" dirty="0"/>
              <a:t>畫到原圖上</a:t>
            </a:r>
            <a:endParaRPr lang="en-US" altLang="zh-TW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49A1376-073B-D97D-CEA8-0BAFB0FA7C8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1006772" y="2466115"/>
            <a:ext cx="831271" cy="14177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41A0F5E3-4E75-1E9A-2C93-6BAF45883DAE}"/>
              </a:ext>
            </a:extLst>
          </p:cNvPr>
          <p:cNvCxnSpPr>
            <a:cxnSpLocks/>
          </p:cNvCxnSpPr>
          <p:nvPr/>
        </p:nvCxnSpPr>
        <p:spPr>
          <a:xfrm rot="10800000">
            <a:off x="1003883" y="2479459"/>
            <a:ext cx="7284313" cy="3755086"/>
          </a:xfrm>
          <a:prstGeom prst="bentConnector3">
            <a:avLst>
              <a:gd name="adj1" fmla="val 10008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D2CBB56-5A25-61B6-BD36-AF137373E4DF}"/>
              </a:ext>
            </a:extLst>
          </p:cNvPr>
          <p:cNvCxnSpPr>
            <a:cxnSpLocks/>
          </p:cNvCxnSpPr>
          <p:nvPr/>
        </p:nvCxnSpPr>
        <p:spPr>
          <a:xfrm flipV="1">
            <a:off x="8288196" y="4562764"/>
            <a:ext cx="0" cy="1666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B09E1D4-502D-E634-3843-8621B374F545}"/>
              </a:ext>
            </a:extLst>
          </p:cNvPr>
          <p:cNvSpPr txBox="1"/>
          <p:nvPr/>
        </p:nvSpPr>
        <p:spPr>
          <a:xfrm>
            <a:off x="10937302" y="363772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輸出結果圖</a:t>
            </a: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6103A1-CC3B-16CD-6110-C256238FD22B}"/>
              </a:ext>
            </a:extLst>
          </p:cNvPr>
          <p:cNvCxnSpPr>
            <a:cxnSpLocks/>
          </p:cNvCxnSpPr>
          <p:nvPr/>
        </p:nvCxnSpPr>
        <p:spPr>
          <a:xfrm>
            <a:off x="8272032" y="4574846"/>
            <a:ext cx="15185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BCB9E8B-E52F-F875-D795-ABFF7A9A6754}"/>
              </a:ext>
            </a:extLst>
          </p:cNvPr>
          <p:cNvCxnSpPr>
            <a:cxnSpLocks/>
          </p:cNvCxnSpPr>
          <p:nvPr/>
        </p:nvCxnSpPr>
        <p:spPr>
          <a:xfrm flipV="1">
            <a:off x="8129300" y="2789382"/>
            <a:ext cx="0" cy="14209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FAE7FD3-BC7F-15C1-1C6B-6404FE2AF294}"/>
              </a:ext>
            </a:extLst>
          </p:cNvPr>
          <p:cNvCxnSpPr>
            <a:cxnSpLocks/>
          </p:cNvCxnSpPr>
          <p:nvPr/>
        </p:nvCxnSpPr>
        <p:spPr>
          <a:xfrm flipV="1">
            <a:off x="8113136" y="2784151"/>
            <a:ext cx="1056699" cy="12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5818FAB-38F8-38DD-7DDA-F96551B65AD0}"/>
              </a:ext>
            </a:extLst>
          </p:cNvPr>
          <p:cNvSpPr txBox="1"/>
          <p:nvPr/>
        </p:nvSpPr>
        <p:spPr>
          <a:xfrm>
            <a:off x="7581034" y="4172336"/>
            <a:ext cx="182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合適的矩形座標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BA77BF-7F94-486A-3ECB-6E20DEF31D6A}"/>
              </a:ext>
            </a:extLst>
          </p:cNvPr>
          <p:cNvSpPr txBox="1"/>
          <p:nvPr/>
        </p:nvSpPr>
        <p:spPr>
          <a:xfrm>
            <a:off x="906318" y="524317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架構圖</a:t>
            </a:r>
            <a:r>
              <a:rPr lang="en-US" altLang="zh-TW" sz="3600" dirty="0"/>
              <a:t>ver.1: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710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21F027B-471D-2713-AA16-4E3DD811035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458743" y="4196424"/>
            <a:ext cx="11384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CD030C2-498D-8D71-7738-3E9706478AB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602876" y="4151806"/>
            <a:ext cx="1234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AFF2B08-EEDE-0ADC-7FA1-FC917CDB0BE5}"/>
              </a:ext>
            </a:extLst>
          </p:cNvPr>
          <p:cNvSpPr/>
          <p:nvPr/>
        </p:nvSpPr>
        <p:spPr>
          <a:xfrm>
            <a:off x="1431636" y="2221900"/>
            <a:ext cx="1350292" cy="39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MultiThreshold</a:t>
            </a:r>
            <a:endParaRPr lang="en-US" altLang="zh-TW" sz="1200" dirty="0"/>
          </a:p>
          <a:p>
            <a:pPr algn="ctr"/>
            <a:r>
              <a:rPr lang="zh-TW" altLang="en-US" sz="1200" dirty="0"/>
              <a:t>多值化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7B8D225-91B8-E208-498C-7477C524CD7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81" y="2417972"/>
            <a:ext cx="13854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16D1BE-5587-39B9-C735-31F9EA841B85}"/>
              </a:ext>
            </a:extLst>
          </p:cNvPr>
          <p:cNvSpPr txBox="1"/>
          <p:nvPr/>
        </p:nvSpPr>
        <p:spPr>
          <a:xfrm>
            <a:off x="46181" y="2096656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輸入原圖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6D77C1-8129-0B4E-A694-5CBA9ABAA990}"/>
              </a:ext>
            </a:extLst>
          </p:cNvPr>
          <p:cNvSpPr/>
          <p:nvPr/>
        </p:nvSpPr>
        <p:spPr>
          <a:xfrm>
            <a:off x="8469239" y="2205770"/>
            <a:ext cx="2150059" cy="4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calculate</a:t>
            </a:r>
          </a:p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計算各灰階的數量</a:t>
            </a:r>
            <a:endParaRPr lang="en-US" altLang="zh-TW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9F0199A-FA0C-974C-13F9-793C713150F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781928" y="2415810"/>
            <a:ext cx="5687311" cy="2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724831-4E5C-E2ED-36E7-F14F4C0C301D}"/>
              </a:ext>
            </a:extLst>
          </p:cNvPr>
          <p:cNvSpPr txBox="1"/>
          <p:nvPr/>
        </p:nvSpPr>
        <p:spPr>
          <a:xfrm>
            <a:off x="10110644" y="2067270"/>
            <a:ext cx="2281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將資料傳入</a:t>
            </a:r>
            <a:r>
              <a:rPr lang="en-US" altLang="zh-TW" sz="1200"/>
              <a:t>csv</a:t>
            </a:r>
            <a:r>
              <a:rPr lang="zh-TW" altLang="en-US" sz="1200"/>
              <a:t>檔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A6D243-4DDB-C031-47AA-DF0F68C0AF9D}"/>
              </a:ext>
            </a:extLst>
          </p:cNvPr>
          <p:cNvSpPr txBox="1"/>
          <p:nvPr/>
        </p:nvSpPr>
        <p:spPr>
          <a:xfrm>
            <a:off x="3214264" y="2193942"/>
            <a:ext cx="18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5</a:t>
            </a:r>
            <a:r>
              <a:rPr lang="zh-TW" altLang="en-US" sz="1200" dirty="0"/>
              <a:t>階</a:t>
            </a:r>
            <a:r>
              <a:rPr lang="en-US" altLang="zh-TW" sz="1200" dirty="0"/>
              <a:t>Threshold</a:t>
            </a:r>
          </a:p>
          <a:p>
            <a:endParaRPr lang="zh-TW" altLang="en-US" sz="12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41DCC66-B70A-86DA-064E-F23AA1D4FF1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619298" y="2415810"/>
            <a:ext cx="13360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2F240B8-232D-AFBF-D4DC-27550180D9E8}"/>
              </a:ext>
            </a:extLst>
          </p:cNvPr>
          <p:cNvSpPr/>
          <p:nvPr/>
        </p:nvSpPr>
        <p:spPr>
          <a:xfrm>
            <a:off x="3498167" y="3898233"/>
            <a:ext cx="960576" cy="59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ROI</a:t>
            </a:r>
          </a:p>
          <a:p>
            <a:pPr algn="ctr"/>
            <a:r>
              <a:rPr lang="zh-TW" altLang="en-US" sz="1200" dirty="0"/>
              <a:t>抓脊柱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ABA121-B3B6-C2E0-225B-03C51C8D0478}"/>
              </a:ext>
            </a:extLst>
          </p:cNvPr>
          <p:cNvSpPr txBox="1"/>
          <p:nvPr/>
        </p:nvSpPr>
        <p:spPr>
          <a:xfrm>
            <a:off x="4500703" y="3690141"/>
            <a:ext cx="217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只有脊椎的</a:t>
            </a:r>
            <a:endParaRPr lang="en-US" altLang="zh-TW" sz="1200" dirty="0"/>
          </a:p>
          <a:p>
            <a:r>
              <a:rPr lang="zh-TW" altLang="en-US" sz="1200" dirty="0"/>
              <a:t>灰階圖</a:t>
            </a:r>
            <a:r>
              <a:rPr lang="en-US" altLang="zh-TW" sz="1200" dirty="0"/>
              <a:t>&amp;</a:t>
            </a:r>
            <a:r>
              <a:rPr lang="zh-TW" altLang="en-US" sz="1200" dirty="0"/>
              <a:t>座標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CD1087-264A-3741-17E3-870C0DCE9E3C}"/>
              </a:ext>
            </a:extLst>
          </p:cNvPr>
          <p:cNvSpPr/>
          <p:nvPr/>
        </p:nvSpPr>
        <p:spPr>
          <a:xfrm>
            <a:off x="5597156" y="3797830"/>
            <a:ext cx="1940787" cy="79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Detect</a:t>
            </a:r>
          </a:p>
          <a:p>
            <a:pPr algn="ctr"/>
            <a:r>
              <a:rPr lang="en-US" altLang="zh-TW" sz="1200" dirty="0"/>
              <a:t>Dilate(</a:t>
            </a:r>
            <a:r>
              <a:rPr lang="zh-TW" altLang="en-US" sz="1200" dirty="0"/>
              <a:t>膨脹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/>
              <a:t>Contours(</a:t>
            </a:r>
            <a:r>
              <a:rPr lang="zh-TW" altLang="en-US" sz="1200" dirty="0"/>
              <a:t>找輪廓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 err="1"/>
              <a:t>boundingRect</a:t>
            </a:r>
            <a:r>
              <a:rPr lang="en-US" altLang="zh-TW" sz="1200" dirty="0"/>
              <a:t>(</a:t>
            </a:r>
            <a:r>
              <a:rPr lang="zh-TW" altLang="en-US" sz="1200" dirty="0"/>
              <a:t>找矩形座標</a:t>
            </a:r>
            <a:r>
              <a:rPr lang="en-US" altLang="zh-TW" sz="1200" dirty="0"/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81848-D2FF-6968-1483-CA29998237F3}"/>
              </a:ext>
            </a:extLst>
          </p:cNvPr>
          <p:cNvSpPr/>
          <p:nvPr/>
        </p:nvSpPr>
        <p:spPr>
          <a:xfrm>
            <a:off x="9217421" y="3827194"/>
            <a:ext cx="1385455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Rectangle</a:t>
            </a:r>
          </a:p>
          <a:p>
            <a:pPr algn="ctr"/>
            <a:r>
              <a:rPr lang="zh-TW" altLang="en-US" sz="1200" dirty="0"/>
              <a:t>將座標框</a:t>
            </a:r>
            <a:endParaRPr lang="en-US" altLang="zh-TW" sz="1200" dirty="0"/>
          </a:p>
          <a:p>
            <a:pPr algn="ctr"/>
            <a:r>
              <a:rPr lang="zh-TW" altLang="en-US" sz="1200" dirty="0"/>
              <a:t>畫到原圖上</a:t>
            </a:r>
            <a:endParaRPr lang="en-US" altLang="zh-TW" sz="1200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41A0F5E3-4E75-1E9A-2C93-6BAF45883DAE}"/>
              </a:ext>
            </a:extLst>
          </p:cNvPr>
          <p:cNvCxnSpPr>
            <a:cxnSpLocks/>
          </p:cNvCxnSpPr>
          <p:nvPr/>
        </p:nvCxnSpPr>
        <p:spPr>
          <a:xfrm rot="10800000">
            <a:off x="683491" y="2406691"/>
            <a:ext cx="7042030" cy="2656361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B09E1D4-502D-E634-3843-8621B374F545}"/>
              </a:ext>
            </a:extLst>
          </p:cNvPr>
          <p:cNvSpPr txBox="1"/>
          <p:nvPr/>
        </p:nvSpPr>
        <p:spPr>
          <a:xfrm>
            <a:off x="10558607" y="3757794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輸出結果圖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BA77BF-7F94-486A-3ECB-6E20DEF31D6A}"/>
              </a:ext>
            </a:extLst>
          </p:cNvPr>
          <p:cNvSpPr txBox="1"/>
          <p:nvPr/>
        </p:nvSpPr>
        <p:spPr>
          <a:xfrm>
            <a:off x="906318" y="524317"/>
            <a:ext cx="655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架構圖</a:t>
            </a:r>
            <a:r>
              <a:rPr lang="en-US" altLang="zh-TW" sz="3600" dirty="0"/>
              <a:t>ver.2: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73E379-EB6C-13A1-C4FA-360C1812D380}"/>
              </a:ext>
            </a:extLst>
          </p:cNvPr>
          <p:cNvSpPr txBox="1"/>
          <p:nvPr/>
        </p:nvSpPr>
        <p:spPr>
          <a:xfrm>
            <a:off x="2597363" y="2800528"/>
            <a:ext cx="317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4</a:t>
            </a:r>
            <a:r>
              <a:rPr lang="zh-TW" altLang="en-US" sz="1200" dirty="0"/>
              <a:t>階</a:t>
            </a:r>
            <a:r>
              <a:rPr lang="en-US" altLang="zh-TW" sz="1200" dirty="0"/>
              <a:t>Threshold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只保留灰階值等於</a:t>
            </a:r>
            <a:r>
              <a:rPr lang="en-US" altLang="zh-TW" sz="1200" dirty="0"/>
              <a:t>128</a:t>
            </a:r>
            <a:r>
              <a:rPr lang="zh-TW" altLang="en-US" sz="1200" dirty="0"/>
              <a:t>的像素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6886E7E-27CA-3694-72F8-B359FB7EBDEC}"/>
              </a:ext>
            </a:extLst>
          </p:cNvPr>
          <p:cNvCxnSpPr>
            <a:cxnSpLocks/>
          </p:cNvCxnSpPr>
          <p:nvPr/>
        </p:nvCxnSpPr>
        <p:spPr>
          <a:xfrm>
            <a:off x="2698652" y="2488093"/>
            <a:ext cx="873233" cy="172982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6B518792-004C-265B-EA21-F66501D4FBAF}"/>
              </a:ext>
            </a:extLst>
          </p:cNvPr>
          <p:cNvCxnSpPr>
            <a:cxnSpLocks/>
          </p:cNvCxnSpPr>
          <p:nvPr/>
        </p:nvCxnSpPr>
        <p:spPr>
          <a:xfrm flipV="1">
            <a:off x="7202259" y="2522097"/>
            <a:ext cx="1383798" cy="1726278"/>
          </a:xfrm>
          <a:prstGeom prst="bentConnector3">
            <a:avLst>
              <a:gd name="adj1" fmla="val 6376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6B201DE-4289-6D91-DD3F-27752C90065A}"/>
              </a:ext>
            </a:extLst>
          </p:cNvPr>
          <p:cNvCxnSpPr>
            <a:cxnSpLocks/>
          </p:cNvCxnSpPr>
          <p:nvPr/>
        </p:nvCxnSpPr>
        <p:spPr>
          <a:xfrm>
            <a:off x="7464136" y="4248375"/>
            <a:ext cx="19292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框架 99">
            <a:extLst>
              <a:ext uri="{FF2B5EF4-FFF2-40B4-BE49-F238E27FC236}">
                <a16:creationId xmlns:a16="http://schemas.microsoft.com/office/drawing/2014/main" id="{C9771756-FFAD-2969-6A89-C8D351A33B92}"/>
              </a:ext>
            </a:extLst>
          </p:cNvPr>
          <p:cNvSpPr/>
          <p:nvPr/>
        </p:nvSpPr>
        <p:spPr>
          <a:xfrm>
            <a:off x="2900218" y="2688643"/>
            <a:ext cx="4888035" cy="2112104"/>
          </a:xfrm>
          <a:prstGeom prst="frame">
            <a:avLst>
              <a:gd name="adj1" fmla="val 32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C1C5AE8F-5847-ED1C-7EF4-1D7F2ED0D8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9222" y="4342255"/>
            <a:ext cx="1599249" cy="72079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B4C0AB-CCEF-0C5B-3458-6874597617A9}"/>
              </a:ext>
            </a:extLst>
          </p:cNvPr>
          <p:cNvSpPr txBox="1"/>
          <p:nvPr/>
        </p:nvSpPr>
        <p:spPr>
          <a:xfrm>
            <a:off x="4396873" y="638959"/>
            <a:ext cx="2274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黃框表示修改的部分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5818FAB-38F8-38DD-7DDA-F96551B65AD0}"/>
              </a:ext>
            </a:extLst>
          </p:cNvPr>
          <p:cNvSpPr txBox="1"/>
          <p:nvPr/>
        </p:nvSpPr>
        <p:spPr>
          <a:xfrm>
            <a:off x="7994315" y="3931543"/>
            <a:ext cx="182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合適的矩形座標</a:t>
            </a:r>
          </a:p>
        </p:txBody>
      </p:sp>
    </p:spTree>
    <p:extLst>
      <p:ext uri="{BB962C8B-B14F-4D97-AF65-F5344CB8AC3E}">
        <p14:creationId xmlns:p14="http://schemas.microsoft.com/office/powerpoint/2010/main" val="297889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24F97-FD45-D0D7-1A79-B2641CDE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06" y="26887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API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5211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1318</Words>
  <Application>Microsoft Office PowerPoint</Application>
  <PresentationFormat>寬螢幕</PresentationFormat>
  <Paragraphs>260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Office 佈景主題</vt:lpstr>
      <vt:lpstr>斑馬魚檢測</vt:lpstr>
      <vt:lpstr>需求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斑馬魚檢測</dc:title>
  <dc:creator>C110112165</dc:creator>
  <cp:lastModifiedBy>C110112103</cp:lastModifiedBy>
  <cp:revision>32</cp:revision>
  <dcterms:created xsi:type="dcterms:W3CDTF">2023-04-26T06:27:30Z</dcterms:created>
  <dcterms:modified xsi:type="dcterms:W3CDTF">2023-05-17T09:56:52Z</dcterms:modified>
</cp:coreProperties>
</file>