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1" r:id="rId3"/>
    <p:sldId id="259" r:id="rId4"/>
    <p:sldId id="266" r:id="rId5"/>
    <p:sldId id="264" r:id="rId6"/>
    <p:sldId id="270" r:id="rId7"/>
    <p:sldId id="275" r:id="rId8"/>
    <p:sldId id="271" r:id="rId9"/>
    <p:sldId id="273" r:id="rId10"/>
    <p:sldId id="293" r:id="rId11"/>
    <p:sldId id="288" r:id="rId12"/>
    <p:sldId id="289" r:id="rId13"/>
    <p:sldId id="291" r:id="rId14"/>
    <p:sldId id="292" r:id="rId15"/>
    <p:sldId id="290" r:id="rId16"/>
    <p:sldId id="263" r:id="rId17"/>
    <p:sldId id="294" r:id="rId18"/>
    <p:sldId id="295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2024/5/22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6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7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7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2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9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03504"/>
              </p:ext>
            </p:extLst>
          </p:nvPr>
        </p:nvGraphicFramePr>
        <p:xfrm>
          <a:off x="579581" y="2156836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演算法遊玩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update(self,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keyboard=[], 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**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kwargs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 algn="l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dict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遊戲資訊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球的位置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磚塊位置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遊戲狀態等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62773" y="751694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8061"/>
              </p:ext>
            </p:extLst>
          </p:nvPr>
        </p:nvGraphicFramePr>
        <p:xfrm>
          <a:off x="572730" y="3809467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command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球拍動作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左移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右移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不動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使用演算法遊玩產生遊戲數據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並劃分成訓練集及測試集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861567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B577EE2C-268C-4ECA-8245-908882DC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49" y="353713"/>
            <a:ext cx="10058400" cy="1450757"/>
          </a:xfrm>
        </p:spPr>
        <p:txBody>
          <a:bodyPr/>
          <a:lstStyle/>
          <a:p>
            <a:r>
              <a:rPr lang="en-US" altLang="zh-TW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 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</p:spTree>
    <p:extLst>
      <p:ext uri="{BB962C8B-B14F-4D97-AF65-F5344CB8AC3E}">
        <p14:creationId xmlns:p14="http://schemas.microsoft.com/office/powerpoint/2010/main" val="282092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92479"/>
              </p:ext>
            </p:extLst>
          </p:nvPr>
        </p:nvGraphicFramePr>
        <p:xfrm>
          <a:off x="210544" y="2254394"/>
          <a:ext cx="6113344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讀取樣本特徵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19998"/>
              </p:ext>
            </p:extLst>
          </p:nvPr>
        </p:nvGraphicFramePr>
        <p:xfrm>
          <a:off x="210544" y="3907995"/>
          <a:ext cx="6113344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data_array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讀取遊玩後產生的後臺數據做為樣本特徵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709159" y="2942347"/>
            <a:ext cx="46147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4EC53E0B-3023-4DAE-95F6-12C67542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76" y="420834"/>
            <a:ext cx="10236247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get_json_data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讀取樣本特徵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F975C5C6-94F9-4E1C-83BE-81AF9B63E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235"/>
          <a:stretch/>
        </p:blipFill>
        <p:spPr>
          <a:xfrm>
            <a:off x="6778305" y="2254393"/>
            <a:ext cx="5079299" cy="381041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60509-3010-4085-A390-3DCAAFE81FE8}"/>
              </a:ext>
            </a:extLst>
          </p:cNvPr>
          <p:cNvSpPr txBox="1"/>
          <p:nvPr/>
        </p:nvSpPr>
        <p:spPr>
          <a:xfrm>
            <a:off x="8701363" y="6064812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86641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5915"/>
              </p:ext>
            </p:extLst>
          </p:nvPr>
        </p:nvGraphicFramePr>
        <p:xfrm>
          <a:off x="118187" y="1980438"/>
          <a:ext cx="6945342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940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788402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訓練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=3)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17446"/>
              </p:ext>
            </p:extLst>
          </p:nvPr>
        </p:nvGraphicFramePr>
        <p:xfrm>
          <a:off x="118188" y="3634039"/>
          <a:ext cx="6945342" cy="297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1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771625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= 3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使用訓練集的樣本特徵訓練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317072" y="2694165"/>
            <a:ext cx="57464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E30E4898-8809-4BBA-8397-C16A95A7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7026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train_knn_classifier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訓練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7FCEEA9B-9A57-4807-AB56-98C640063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583"/>
          <a:stretch/>
        </p:blipFill>
        <p:spPr>
          <a:xfrm>
            <a:off x="7172586" y="2109167"/>
            <a:ext cx="4261269" cy="37966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7441D8-FBAD-430D-801B-5F9BF2669865}"/>
              </a:ext>
            </a:extLst>
          </p:cNvPr>
          <p:cNvSpPr txBox="1"/>
          <p:nvPr/>
        </p:nvSpPr>
        <p:spPr>
          <a:xfrm>
            <a:off x="8686629" y="590584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23139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46812"/>
              </p:ext>
            </p:extLst>
          </p:nvPr>
        </p:nvGraphicFramePr>
        <p:xfrm>
          <a:off x="83092" y="2004753"/>
          <a:ext cx="750894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45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save_model(model, file_path)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儲存模型的路徑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5904"/>
              </p:ext>
            </p:extLst>
          </p:nvPr>
        </p:nvGraphicFramePr>
        <p:xfrm>
          <a:off x="83091" y="4382193"/>
          <a:ext cx="7508943" cy="172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17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350767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knn_model.pkl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的模型檔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178498" y="2727344"/>
            <a:ext cx="6413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E1723137-F287-4827-9603-B234FA6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save_model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儲存模型</a:t>
            </a:r>
            <a:endParaRPr lang="zh-TW" altLang="en-US" sz="4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F4E98853-DACB-4F7D-8126-91CEC189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48"/>
          <a:stretch/>
        </p:blipFill>
        <p:spPr>
          <a:xfrm>
            <a:off x="7793372" y="3157571"/>
            <a:ext cx="3997750" cy="20886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59C7BC-41FF-4678-B286-3412F3A82DB0}"/>
              </a:ext>
            </a:extLst>
          </p:cNvPr>
          <p:cNvSpPr txBox="1"/>
          <p:nvPr/>
        </p:nvSpPr>
        <p:spPr>
          <a:xfrm>
            <a:off x="9175656" y="574098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17684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98414"/>
              </p:ext>
            </p:extLst>
          </p:nvPr>
        </p:nvGraphicFramePr>
        <p:xfrm>
          <a:off x="67852" y="2291827"/>
          <a:ext cx="82456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模型的路徑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97393"/>
              </p:ext>
            </p:extLst>
          </p:nvPr>
        </p:nvGraphicFramePr>
        <p:xfrm>
          <a:off x="67852" y="3945428"/>
          <a:ext cx="8245638" cy="243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載入訓練好的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55303" y="2996558"/>
            <a:ext cx="62581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2BD4553A-1403-43E0-9BF0-4EB5D93E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load_model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載入模型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6297CE7F-94BF-498A-93BD-A796E713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69"/>
          <a:stretch/>
        </p:blipFill>
        <p:spPr>
          <a:xfrm>
            <a:off x="8492032" y="3129093"/>
            <a:ext cx="3632116" cy="228516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05459C-6DA1-4FE5-9EE5-B171F9D9F2DB}"/>
              </a:ext>
            </a:extLst>
          </p:cNvPr>
          <p:cNvSpPr txBox="1"/>
          <p:nvPr/>
        </p:nvSpPr>
        <p:spPr>
          <a:xfrm>
            <a:off x="9691499" y="574845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46954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8964"/>
              </p:ext>
            </p:extLst>
          </p:nvPr>
        </p:nvGraphicFramePr>
        <p:xfrm>
          <a:off x="464319" y="2071531"/>
          <a:ext cx="6607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預測結果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10487"/>
              </p:ext>
            </p:extLst>
          </p:nvPr>
        </p:nvGraphicFramePr>
        <p:xfrm>
          <a:off x="464319" y="4448971"/>
          <a:ext cx="6607600" cy="182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predictions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:list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辨識結果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383088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使用模型對預測集的樣本特徵做辨識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69915" y="2794457"/>
            <a:ext cx="50020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標題 1">
            <a:extLst>
              <a:ext uri="{FF2B5EF4-FFF2-40B4-BE49-F238E27FC236}">
                <a16:creationId xmlns:a16="http://schemas.microsoft.com/office/drawing/2014/main" id="{1C7CC3D1-7DA4-4E4E-8F7F-75FE6683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1" y="36544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predict_knn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預測結果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54D5B366-6655-47D3-9C40-6887A7538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330"/>
          <a:stretch/>
        </p:blipFill>
        <p:spPr>
          <a:xfrm>
            <a:off x="7132528" y="2407640"/>
            <a:ext cx="4595153" cy="350659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AAFCE8-9DE9-4918-8F4C-88A66D6F8AF3}"/>
              </a:ext>
            </a:extLst>
          </p:cNvPr>
          <p:cNvSpPr txBox="1"/>
          <p:nvPr/>
        </p:nvSpPr>
        <p:spPr>
          <a:xfrm>
            <a:off x="8813513" y="590360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86988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C37F6-FC3E-4295-9605-148D9DD6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90A25-9419-4EDE-8027-680CCCAE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統計數據，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軸，</a:t>
            </a:r>
            <a:r>
              <a:rPr lang="en-US" altLang="zh-TW" dirty="0"/>
              <a:t>x</a:t>
            </a:r>
            <a:r>
              <a:rPr lang="zh-TW" altLang="en-US" dirty="0"/>
              <a:t>軸為關卡數，</a:t>
            </a:r>
            <a:r>
              <a:rPr lang="en-US" altLang="zh-TW" dirty="0"/>
              <a:t>y</a:t>
            </a:r>
            <a:r>
              <a:rPr lang="zh-TW" altLang="en-US" dirty="0"/>
              <a:t>可設定為擊球次數或通關次數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!!</a:t>
            </a:r>
            <a:r>
              <a:rPr lang="zh-TW" altLang="en-US" dirty="0"/>
              <a:t>下週乒乓球</a:t>
            </a:r>
            <a:r>
              <a:rPr lang="en-US" altLang="zh-TW" dirty="0"/>
              <a:t>pk</a:t>
            </a:r>
            <a:r>
              <a:rPr lang="zh-TW" altLang="en-US" dirty="0"/>
              <a:t>、將打磚塊修改成乒乓的地方</a:t>
            </a:r>
            <a:r>
              <a:rPr lang="en-US" altLang="zh-TW" dirty="0"/>
              <a:t>show</a:t>
            </a:r>
            <a:r>
              <a:rPr lang="zh-TW" altLang="en-US" dirty="0"/>
              <a:t>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!!</a:t>
            </a:r>
            <a:r>
              <a:rPr lang="zh-TW" altLang="en-US" dirty="0"/>
              <a:t>演算法</a:t>
            </a:r>
            <a:r>
              <a:rPr lang="en-US" altLang="zh-TW" dirty="0"/>
              <a:t>show</a:t>
            </a:r>
            <a:r>
              <a:rPr lang="zh-TW" altLang="en-US" dirty="0"/>
              <a:t>出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2893D-0FA1-47F7-B7F9-FE456010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29187-1270-4AA5-ACD8-CA61A77B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修改乒乓注意事項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F06C30-CDE8-4E83-9678-F0B3757E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確認玩家是</a:t>
            </a:r>
            <a:r>
              <a:rPr lang="en-US" altLang="zh-TW" dirty="0"/>
              <a:t>p1 or p2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初始球速是每個影格 </a:t>
            </a:r>
            <a:r>
              <a:rPr lang="en-US" altLang="zh-TW" dirty="0"/>
              <a:t>(±7, ±7)</a:t>
            </a:r>
            <a:r>
              <a:rPr lang="zh-TW" altLang="en-US" dirty="0"/>
              <a:t>，發球後每 </a:t>
            </a:r>
            <a:r>
              <a:rPr lang="en-US" altLang="zh-TW" dirty="0"/>
              <a:t>100 </a:t>
            </a:r>
            <a:r>
              <a:rPr lang="zh-TW" altLang="en-US" dirty="0"/>
              <a:t>影格增加 </a:t>
            </a:r>
            <a:r>
              <a:rPr lang="en-US" altLang="zh-TW" dirty="0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座標系統 </a:t>
            </a:r>
            <a:r>
              <a:rPr lang="en-US" altLang="zh-TW" dirty="0"/>
              <a:t>(</a:t>
            </a:r>
            <a:r>
              <a:rPr lang="zh-TW" altLang="en-US" dirty="0"/>
              <a:t>物件座標皆為左上角座標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螢幕大小 </a:t>
            </a:r>
            <a:r>
              <a:rPr lang="en-US" altLang="zh-TW" dirty="0"/>
              <a:t>200 x 500</a:t>
            </a:r>
          </a:p>
          <a:p>
            <a:pPr lvl="3"/>
            <a:r>
              <a:rPr lang="zh-TW" altLang="en-US" dirty="0"/>
              <a:t>板子 </a:t>
            </a:r>
            <a:r>
              <a:rPr lang="en-US" altLang="zh-TW" dirty="0"/>
              <a:t>40 x 10</a:t>
            </a:r>
          </a:p>
          <a:p>
            <a:pPr lvl="3"/>
            <a:r>
              <a:rPr lang="zh-TW" altLang="en-US" dirty="0"/>
              <a:t>球 </a:t>
            </a:r>
            <a:r>
              <a:rPr lang="en-US" altLang="zh-TW" dirty="0"/>
              <a:t>5 x 5</a:t>
            </a:r>
          </a:p>
          <a:p>
            <a:pPr lvl="3"/>
            <a:r>
              <a:rPr lang="zh-TW" altLang="en-US" dirty="0"/>
              <a:t>障礙物 </a:t>
            </a:r>
            <a:r>
              <a:rPr lang="en-US" altLang="zh-TW" dirty="0"/>
              <a:t>30 x 20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切球會對球增加</a:t>
            </a:r>
            <a:r>
              <a:rPr lang="en-US" altLang="zh-TW" dirty="0"/>
              <a:t>”3”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中間會有一個會移動的磚塊</a:t>
            </a:r>
            <a:r>
              <a:rPr lang="en-US" altLang="zh-TW" dirty="0"/>
              <a:t>(</a:t>
            </a:r>
            <a:r>
              <a:rPr lang="zh-TW" altLang="en-US" dirty="0"/>
              <a:t>可以定義成兩個敵人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B88283-75BE-4320-BCA9-FFF584CB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2D6CF5FF-FE48-41BC-BE1B-22F6B6AF31B1}"/>
              </a:ext>
            </a:extLst>
          </p:cNvPr>
          <p:cNvCxnSpPr/>
          <p:nvPr/>
        </p:nvCxnSpPr>
        <p:spPr>
          <a:xfrm rot="16200000" flipH="1">
            <a:off x="2969703" y="4412608"/>
            <a:ext cx="855677" cy="822121"/>
          </a:xfrm>
          <a:prstGeom prst="bentConnector3">
            <a:avLst>
              <a:gd name="adj1" fmla="val 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Lv1~Lv20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2024/5/22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磚塊打完，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LV1~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400520" y="3446185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55045" y="4785722"/>
            <a:ext cx="1063684" cy="43966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200611" y="4785723"/>
            <a:ext cx="867540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169284" y="4785722"/>
            <a:ext cx="681356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32983" y="3784369"/>
            <a:ext cx="855258" cy="1147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256730" y="4308116"/>
            <a:ext cx="855259" cy="99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694520" y="3970280"/>
            <a:ext cx="855258" cy="775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928411" y="5487227"/>
            <a:ext cx="730516" cy="4396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772718" y="5487227"/>
            <a:ext cx="730516" cy="4396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755261" y="5104511"/>
            <a:ext cx="261835" cy="503595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333108" y="5185953"/>
            <a:ext cx="261835" cy="340712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2960077" y="4785721"/>
            <a:ext cx="637594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078977" y="3585823"/>
            <a:ext cx="855257" cy="1544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49180" y="3456371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20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66092" y="4427620"/>
            <a:ext cx="755131" cy="5129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149650" y="4420994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794808" y="3688585"/>
            <a:ext cx="495219" cy="969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49716" y="4133677"/>
            <a:ext cx="501845" cy="86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889729" y="3759730"/>
            <a:ext cx="501845" cy="833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586742" y="978882"/>
            <a:ext cx="614898" cy="4319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7993289" y="892042"/>
            <a:ext cx="625084" cy="4503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框架 1">
            <a:extLst>
              <a:ext uri="{FF2B5EF4-FFF2-40B4-BE49-F238E27FC236}">
                <a16:creationId xmlns:a16="http://schemas.microsoft.com/office/drawing/2014/main" id="{14ED14C0-E329-4A72-B095-79225E27D0CC}"/>
              </a:ext>
            </a:extLst>
          </p:cNvPr>
          <p:cNvSpPr/>
          <p:nvPr/>
        </p:nvSpPr>
        <p:spPr>
          <a:xfrm>
            <a:off x="6593181" y="4054385"/>
            <a:ext cx="2545925" cy="97062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sp>
        <p:nvSpPr>
          <p:cNvPr id="149" name="框架 148">
            <a:extLst>
              <a:ext uri="{FF2B5EF4-FFF2-40B4-BE49-F238E27FC236}">
                <a16:creationId xmlns:a16="http://schemas.microsoft.com/office/drawing/2014/main" id="{6E2C12AB-3C84-6205-CDB9-51040831BE41}"/>
              </a:ext>
            </a:extLst>
          </p:cNvPr>
          <p:cNvSpPr/>
          <p:nvPr/>
        </p:nvSpPr>
        <p:spPr>
          <a:xfrm>
            <a:off x="3999748" y="3289626"/>
            <a:ext cx="2094914" cy="219759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84AEF578-52D5-4B4B-9243-A549991274B5}"/>
              </a:ext>
            </a:extLst>
          </p:cNvPr>
          <p:cNvSpPr/>
          <p:nvPr/>
        </p:nvSpPr>
        <p:spPr>
          <a:xfrm rot="20689093">
            <a:off x="1025068" y="2292539"/>
            <a:ext cx="1150970" cy="60296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會贏喔</a:t>
            </a:r>
            <a:r>
              <a:rPr lang="en-US" altLang="zh-TW" dirty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D0B80CD-93F8-4C8A-8E45-5BB60F65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83" y="2806612"/>
            <a:ext cx="10058400" cy="2570974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CCD435F1-E7AE-4DE3-AB45-03061F6B8D56}"/>
              </a:ext>
            </a:extLst>
          </p:cNvPr>
          <p:cNvSpPr/>
          <p:nvPr/>
        </p:nvSpPr>
        <p:spPr>
          <a:xfrm>
            <a:off x="3448047" y="2638336"/>
            <a:ext cx="4093656" cy="2739250"/>
          </a:xfrm>
          <a:prstGeom prst="frame">
            <a:avLst>
              <a:gd name="adj1" fmla="val 245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33F3F-5247-405E-263B-B92338A56F67}"/>
              </a:ext>
            </a:extLst>
          </p:cNvPr>
          <p:cNvSpPr/>
          <p:nvPr/>
        </p:nvSpPr>
        <p:spPr>
          <a:xfrm>
            <a:off x="5263767" y="3281524"/>
            <a:ext cx="1515397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60223-84CF-DA71-C668-FE83F5D5D258}"/>
              </a:ext>
            </a:extLst>
          </p:cNvPr>
          <p:cNvSpPr/>
          <p:nvPr/>
        </p:nvSpPr>
        <p:spPr>
          <a:xfrm>
            <a:off x="9141079" y="2998226"/>
            <a:ext cx="989527" cy="21391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Model_</a:t>
            </a: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02C2A4-B797-746D-4BB1-67B2878F175E}"/>
              </a:ext>
            </a:extLst>
          </p:cNvPr>
          <p:cNvSpPr/>
          <p:nvPr/>
        </p:nvSpPr>
        <p:spPr>
          <a:xfrm>
            <a:off x="5262169" y="4396304"/>
            <a:ext cx="1515398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5D827C-4270-51D3-9540-6B20530E64A2}"/>
              </a:ext>
            </a:extLst>
          </p:cNvPr>
          <p:cNvSpPr/>
          <p:nvPr/>
        </p:nvSpPr>
        <p:spPr>
          <a:xfrm>
            <a:off x="7679263" y="3281524"/>
            <a:ext cx="742931" cy="49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6B77434-9BA8-790F-DCF0-AFE99B86F948}"/>
              </a:ext>
            </a:extLst>
          </p:cNvPr>
          <p:cNvSpPr txBox="1"/>
          <p:nvPr/>
        </p:nvSpPr>
        <p:spPr>
          <a:xfrm>
            <a:off x="4042464" y="3139744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92367DE-E209-7E9E-9DAB-EA4294E25E07}"/>
              </a:ext>
            </a:extLst>
          </p:cNvPr>
          <p:cNvSpPr txBox="1"/>
          <p:nvPr/>
        </p:nvSpPr>
        <p:spPr>
          <a:xfrm>
            <a:off x="4042464" y="4246912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303F2-7FC0-497B-E824-529C0AC9BFCE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779164" y="3527595"/>
            <a:ext cx="90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6D90CA-BB26-4BFB-344E-9588334CCF1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422194" y="3527594"/>
            <a:ext cx="718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4385448-58E4-3E5C-CE8E-94EF249F9A8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77567" y="4642375"/>
            <a:ext cx="2313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B423C72-9019-C631-FD1D-9370A9EF243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130606" y="4067823"/>
            <a:ext cx="1039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16025-2926-44A1-FE6C-F6D54EBEDDB1}"/>
              </a:ext>
            </a:extLst>
          </p:cNvPr>
          <p:cNvSpPr txBox="1"/>
          <p:nvPr/>
        </p:nvSpPr>
        <p:spPr>
          <a:xfrm>
            <a:off x="6870928" y="2886133"/>
            <a:ext cx="6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61E03B4-BF52-B787-B75C-E75C0910705C}"/>
              </a:ext>
            </a:extLst>
          </p:cNvPr>
          <p:cNvSpPr txBox="1"/>
          <p:nvPr/>
        </p:nvSpPr>
        <p:spPr>
          <a:xfrm>
            <a:off x="6870929" y="3994306"/>
            <a:ext cx="6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702684-1E3D-3EDD-B4A2-A8B2CCB1651A}"/>
              </a:ext>
            </a:extLst>
          </p:cNvPr>
          <p:cNvSpPr txBox="1"/>
          <p:nvPr/>
        </p:nvSpPr>
        <p:spPr>
          <a:xfrm>
            <a:off x="8377688" y="3139744"/>
            <a:ext cx="820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模型檔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31454B-9BA1-62DC-FE11-B9F7C9645155}"/>
              </a:ext>
            </a:extLst>
          </p:cNvPr>
          <p:cNvSpPr txBox="1"/>
          <p:nvPr/>
        </p:nvSpPr>
        <p:spPr>
          <a:xfrm>
            <a:off x="10130606" y="3673222"/>
            <a:ext cx="103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辨識結果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6D166-FA32-926C-CDD3-805FC00DF56D}"/>
              </a:ext>
            </a:extLst>
          </p:cNvPr>
          <p:cNvSpPr/>
          <p:nvPr/>
        </p:nvSpPr>
        <p:spPr>
          <a:xfrm>
            <a:off x="1097280" y="2749252"/>
            <a:ext cx="1257881" cy="21391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1FA67B-B96D-F31E-44BA-B99537045294}"/>
              </a:ext>
            </a:extLst>
          </p:cNvPr>
          <p:cNvSpPr txBox="1"/>
          <p:nvPr/>
        </p:nvSpPr>
        <p:spPr>
          <a:xfrm>
            <a:off x="2448899" y="3429000"/>
            <a:ext cx="1436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遊戲後臺數據</a:t>
            </a: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E0D16353-C87F-A88D-59D4-541E4B330292}"/>
              </a:ext>
            </a:extLst>
          </p:cNvPr>
          <p:cNvSpPr/>
          <p:nvPr/>
        </p:nvSpPr>
        <p:spPr>
          <a:xfrm>
            <a:off x="2448900" y="2740039"/>
            <a:ext cx="5050860" cy="2251411"/>
          </a:xfrm>
          <a:prstGeom prst="frame">
            <a:avLst>
              <a:gd name="adj1" fmla="val 1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A705DAF-148E-4264-A7D9-D62EEEF0097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355161" y="3527595"/>
            <a:ext cx="2908606" cy="291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669EBE4-5297-46BB-9DDF-14881338A0A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355161" y="3818849"/>
            <a:ext cx="2907008" cy="823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2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BF88791-F31C-44BB-8609-15387FF8A309}"/>
              </a:ext>
            </a:extLst>
          </p:cNvPr>
          <p:cNvSpPr/>
          <p:nvPr/>
        </p:nvSpPr>
        <p:spPr>
          <a:xfrm>
            <a:off x="6294528" y="2008085"/>
            <a:ext cx="4861152" cy="43371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E9AC55D-5BFE-411A-BA40-04DAD5D64A0F}"/>
              </a:ext>
            </a:extLst>
          </p:cNvPr>
          <p:cNvSpPr/>
          <p:nvPr/>
        </p:nvSpPr>
        <p:spPr>
          <a:xfrm>
            <a:off x="1097280" y="1971412"/>
            <a:ext cx="3216323" cy="4337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CB971B-4EF0-48BC-BFCA-6E6C30B2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驗證特徵正確與否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9A4E2-B4F5-4056-91B7-979ABC2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953021-8164-4880-B81D-1B4B30AE2E91}"/>
              </a:ext>
            </a:extLst>
          </p:cNvPr>
          <p:cNvSpPr/>
          <p:nvPr/>
        </p:nvSpPr>
        <p:spPr>
          <a:xfrm>
            <a:off x="3351615" y="536739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3D2BED7-9EB0-4029-B0A0-D9A68426566B}"/>
              </a:ext>
            </a:extLst>
          </p:cNvPr>
          <p:cNvSpPr/>
          <p:nvPr/>
        </p:nvSpPr>
        <p:spPr>
          <a:xfrm>
            <a:off x="8239682" y="5396259"/>
            <a:ext cx="993239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CA145C7-7337-4350-847A-7AC84CD69496}"/>
              </a:ext>
            </a:extLst>
          </p:cNvPr>
          <p:cNvSpPr/>
          <p:nvPr/>
        </p:nvSpPr>
        <p:spPr>
          <a:xfrm>
            <a:off x="2390236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B2E42FE-1626-4F91-BBD1-FCAAF9067FC8}"/>
              </a:ext>
            </a:extLst>
          </p:cNvPr>
          <p:cNvSpPr/>
          <p:nvPr/>
        </p:nvSpPr>
        <p:spPr>
          <a:xfrm>
            <a:off x="1428857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0776F8-BF8C-45C6-BB6C-E14BF4EEF385}"/>
              </a:ext>
            </a:extLst>
          </p:cNvPr>
          <p:cNvSpPr txBox="1"/>
          <p:nvPr/>
        </p:nvSpPr>
        <p:spPr>
          <a:xfrm>
            <a:off x="1925288" y="1971412"/>
            <a:ext cx="156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後臺數據獲得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70E0A5F-CDD4-4AB8-9025-671EADA5AD7F}"/>
              </a:ext>
            </a:extLst>
          </p:cNvPr>
          <p:cNvSpPr/>
          <p:nvPr/>
        </p:nvSpPr>
        <p:spPr>
          <a:xfrm>
            <a:off x="8170304" y="3544346"/>
            <a:ext cx="1219189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3B4C54-FFD7-4615-8666-6E1106707D85}"/>
              </a:ext>
            </a:extLst>
          </p:cNvPr>
          <p:cNvSpPr/>
          <p:nvPr/>
        </p:nvSpPr>
        <p:spPr>
          <a:xfrm rot="14430355">
            <a:off x="9460048" y="3029553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40AA647-31C3-4048-8A86-9E753A32409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170304" y="4139965"/>
            <a:ext cx="1219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D58C3A-E2C5-4935-B188-EC49BBADD3FC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>
            <a:off x="8779899" y="3544346"/>
            <a:ext cx="0" cy="119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677E4D-6C61-4FB8-897A-7D1983B28EB7}"/>
              </a:ext>
            </a:extLst>
          </p:cNvPr>
          <p:cNvSpPr txBox="1"/>
          <p:nvPr/>
        </p:nvSpPr>
        <p:spPr>
          <a:xfrm>
            <a:off x="6456187" y="2137353"/>
            <a:ext cx="456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監測球的移動位置，計算球的向量改變與否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當改變時，表示球上一幀座標為反彈點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3F28FE67-AF62-468A-94C6-C88FB8A7608A}"/>
              </a:ext>
            </a:extLst>
          </p:cNvPr>
          <p:cNvSpPr/>
          <p:nvPr/>
        </p:nvSpPr>
        <p:spPr>
          <a:xfrm rot="18128894">
            <a:off x="9434361" y="4381066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4D5852B8-98E1-4790-9BAC-D0E8E4DED0F5}"/>
              </a:ext>
            </a:extLst>
          </p:cNvPr>
          <p:cNvSpPr/>
          <p:nvPr/>
        </p:nvSpPr>
        <p:spPr>
          <a:xfrm rot="7367679">
            <a:off x="7412308" y="3057368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53428292-7C4D-49E9-8EFC-D4605CE8D552}"/>
              </a:ext>
            </a:extLst>
          </p:cNvPr>
          <p:cNvSpPr/>
          <p:nvPr/>
        </p:nvSpPr>
        <p:spPr>
          <a:xfrm rot="3492563">
            <a:off x="7351555" y="4319642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木板圖片PNG去背圖| 矢量圖案素材| 免费下载| Pngtree">
            <a:extLst>
              <a:ext uri="{FF2B5EF4-FFF2-40B4-BE49-F238E27FC236}">
                <a16:creationId xmlns:a16="http://schemas.microsoft.com/office/drawing/2014/main" id="{56C655B7-4A14-447E-A987-7CCC48DE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444" r="93333">
                        <a14:foregroundMark x1="4722" y1="47500" x2="10556" y2="53333"/>
                        <a14:foregroundMark x1="90556" y1="33611" x2="93333" y2="3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1" y="3870827"/>
            <a:ext cx="3114384" cy="14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寶可夢》精靈球誕生史《寶可夢傳說阿爾宙斯》洗翠精靈球＆原本設定資料相矛盾| 遊戲基地| LINE TODAY">
            <a:extLst>
              <a:ext uri="{FF2B5EF4-FFF2-40B4-BE49-F238E27FC236}">
                <a16:creationId xmlns:a16="http://schemas.microsoft.com/office/drawing/2014/main" id="{0F824BDD-2CD5-4BA1-966B-47AAD1EE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234">
            <a:off x="1746603" y="3080951"/>
            <a:ext cx="1746791" cy="13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7426424-AA62-48D5-9426-5E1CC2256BA2}"/>
              </a:ext>
            </a:extLst>
          </p:cNvPr>
          <p:cNvCxnSpPr>
            <a:cxnSpLocks/>
          </p:cNvCxnSpPr>
          <p:nvPr/>
        </p:nvCxnSpPr>
        <p:spPr>
          <a:xfrm flipH="1">
            <a:off x="2781093" y="2924988"/>
            <a:ext cx="243579" cy="274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DC2EAE7-635B-43D9-9160-E99C18EAE0BA}"/>
              </a:ext>
            </a:extLst>
          </p:cNvPr>
          <p:cNvCxnSpPr>
            <a:cxnSpLocks/>
          </p:cNvCxnSpPr>
          <p:nvPr/>
        </p:nvCxnSpPr>
        <p:spPr>
          <a:xfrm flipH="1">
            <a:off x="2945220" y="2783684"/>
            <a:ext cx="502275" cy="571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477AF8-860E-4EFB-890E-35419B99EA1F}"/>
              </a:ext>
            </a:extLst>
          </p:cNvPr>
          <p:cNvCxnSpPr>
            <a:cxnSpLocks/>
          </p:cNvCxnSpPr>
          <p:nvPr/>
        </p:nvCxnSpPr>
        <p:spPr>
          <a:xfrm flipH="1">
            <a:off x="3023989" y="3062541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78D7856-238E-4C01-AE7C-65EB78A479BF}"/>
              </a:ext>
            </a:extLst>
          </p:cNvPr>
          <p:cNvCxnSpPr>
            <a:cxnSpLocks/>
          </p:cNvCxnSpPr>
          <p:nvPr/>
        </p:nvCxnSpPr>
        <p:spPr>
          <a:xfrm flipH="1">
            <a:off x="3074978" y="3299119"/>
            <a:ext cx="242757" cy="241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513BB7C-7107-47D5-81E4-8E8765F1ED52}"/>
              </a:ext>
            </a:extLst>
          </p:cNvPr>
          <p:cNvCxnSpPr>
            <a:cxnSpLocks/>
          </p:cNvCxnSpPr>
          <p:nvPr/>
        </p:nvCxnSpPr>
        <p:spPr>
          <a:xfrm flipH="1">
            <a:off x="2849723" y="2901964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DE7D8637-3B14-4ED6-BC92-D92E4B8C63A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33745" y="2592570"/>
            <a:ext cx="33696" cy="38644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E3280CE-1572-4DD2-BDA2-AECAF939DB0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705077" y="2592570"/>
            <a:ext cx="6321" cy="37848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C8BAF70-EB7D-4C4B-8242-5EB11ECE708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77772" y="2601640"/>
            <a:ext cx="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3BE0252-BB7C-458D-A192-797548168B1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304025" y="2591495"/>
            <a:ext cx="48385" cy="3785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EE312-B738-414A-AB1B-798A6D45D017}"/>
              </a:ext>
            </a:extLst>
          </p:cNvPr>
          <p:cNvCxnSpPr>
            <a:stCxn id="3" idx="2"/>
          </p:cNvCxnSpPr>
          <p:nvPr/>
        </p:nvCxnSpPr>
        <p:spPr>
          <a:xfrm>
            <a:off x="1941213" y="2591495"/>
            <a:ext cx="2936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ED59C1C-411D-4FA7-892A-60F8485E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時序圖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A9FE7-E14F-465C-B5A5-96453462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9B71D7-639E-4CCA-8144-56F0D5F714AC}"/>
              </a:ext>
            </a:extLst>
          </p:cNvPr>
          <p:cNvSpPr/>
          <p:nvPr/>
        </p:nvSpPr>
        <p:spPr>
          <a:xfrm>
            <a:off x="1734841" y="2788028"/>
            <a:ext cx="411061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4B715B-422F-4C59-A3AC-308132AD1DC0}"/>
              </a:ext>
            </a:extLst>
          </p:cNvPr>
          <p:cNvSpPr/>
          <p:nvPr/>
        </p:nvSpPr>
        <p:spPr>
          <a:xfrm>
            <a:off x="1765042" y="5321665"/>
            <a:ext cx="411061" cy="7871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826C69-2D7E-45AB-9F55-B2CDA0C68486}"/>
              </a:ext>
            </a:extLst>
          </p:cNvPr>
          <p:cNvSpPr/>
          <p:nvPr/>
        </p:nvSpPr>
        <p:spPr>
          <a:xfrm>
            <a:off x="4528821" y="2782602"/>
            <a:ext cx="1306179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產生遊玩數據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劃分訓練集及測試集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547AD-0525-4AFA-BBB7-579D8078440B}"/>
              </a:ext>
            </a:extLst>
          </p:cNvPr>
          <p:cNvSpPr/>
          <p:nvPr/>
        </p:nvSpPr>
        <p:spPr>
          <a:xfrm>
            <a:off x="8014228" y="3820331"/>
            <a:ext cx="911148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121645-AA6D-4AD7-9F32-95BC2128CB6C}"/>
              </a:ext>
            </a:extLst>
          </p:cNvPr>
          <p:cNvSpPr/>
          <p:nvPr/>
        </p:nvSpPr>
        <p:spPr>
          <a:xfrm>
            <a:off x="10084194" y="5260038"/>
            <a:ext cx="593173" cy="9647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載入模型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預測結果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DC9168-E8B4-44B9-BB79-81181F3C940B}"/>
              </a:ext>
            </a:extLst>
          </p:cNvPr>
          <p:cNvSpPr txBox="1"/>
          <p:nvPr/>
        </p:nvSpPr>
        <p:spPr>
          <a:xfrm>
            <a:off x="2104910" y="2591495"/>
            <a:ext cx="243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磚塊位置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CA02B0-8D43-43C0-BC22-C1D5E41D9A04}"/>
              </a:ext>
            </a:extLst>
          </p:cNvPr>
          <p:cNvSpPr/>
          <p:nvPr/>
        </p:nvSpPr>
        <p:spPr>
          <a:xfrm>
            <a:off x="2902591" y="4739678"/>
            <a:ext cx="897622" cy="26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93325E-F698-4BC1-8B78-D1824A0E7739}"/>
              </a:ext>
            </a:extLst>
          </p:cNvPr>
          <p:cNvSpPr txBox="1"/>
          <p:nvPr/>
        </p:nvSpPr>
        <p:spPr>
          <a:xfrm>
            <a:off x="2361365" y="4999835"/>
            <a:ext cx="255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球的位置、磚塊位置、遊戲狀態等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CBC0BCF-2470-4393-AAF9-ECFBFEB67467}"/>
              </a:ext>
            </a:extLst>
          </p:cNvPr>
          <p:cNvSpPr txBox="1"/>
          <p:nvPr/>
        </p:nvSpPr>
        <p:spPr>
          <a:xfrm>
            <a:off x="5238809" y="5606940"/>
            <a:ext cx="146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球拍動作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左移、右移、不動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596072-4FC4-401F-98B8-BC7803577210}"/>
              </a:ext>
            </a:extLst>
          </p:cNvPr>
          <p:cNvSpPr txBox="1"/>
          <p:nvPr/>
        </p:nvSpPr>
        <p:spPr>
          <a:xfrm>
            <a:off x="7105488" y="3864124"/>
            <a:ext cx="911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A3F7549-B764-41AD-BB39-498A1142CAE6}"/>
              </a:ext>
            </a:extLst>
          </p:cNvPr>
          <p:cNvSpPr txBox="1"/>
          <p:nvPr/>
        </p:nvSpPr>
        <p:spPr>
          <a:xfrm>
            <a:off x="9254563" y="4791358"/>
            <a:ext cx="85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1BD20A-4DBA-41CF-BCED-45E7841305CC}"/>
              </a:ext>
            </a:extLst>
          </p:cNvPr>
          <p:cNvSpPr/>
          <p:nvPr/>
        </p:nvSpPr>
        <p:spPr>
          <a:xfrm>
            <a:off x="1097280" y="1987488"/>
            <a:ext cx="1687865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打磚塊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遊戲本體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975868-91D5-4240-B8FF-192077158993}"/>
              </a:ext>
            </a:extLst>
          </p:cNvPr>
          <p:cNvSpPr/>
          <p:nvPr/>
        </p:nvSpPr>
        <p:spPr>
          <a:xfrm>
            <a:off x="4558833" y="1988563"/>
            <a:ext cx="1349823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AA47F-EDDF-4535-A8D2-30ED2300D326}"/>
              </a:ext>
            </a:extLst>
          </p:cNvPr>
          <p:cNvSpPr/>
          <p:nvPr/>
        </p:nvSpPr>
        <p:spPr>
          <a:xfrm>
            <a:off x="7765517" y="1997633"/>
            <a:ext cx="122450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77046-78A7-4E22-88FE-486D44F7CF1B}"/>
              </a:ext>
            </a:extLst>
          </p:cNvPr>
          <p:cNvSpPr/>
          <p:nvPr/>
        </p:nvSpPr>
        <p:spPr>
          <a:xfrm>
            <a:off x="9427235" y="1987488"/>
            <a:ext cx="175357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腳本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01D382-7612-41F3-880F-BF74EA4B3A1B}"/>
              </a:ext>
            </a:extLst>
          </p:cNvPr>
          <p:cNvSpPr/>
          <p:nvPr/>
        </p:nvSpPr>
        <p:spPr>
          <a:xfrm>
            <a:off x="6155958" y="1988563"/>
            <a:ext cx="1110880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4482FA-8032-492D-9737-AC95F4390C7D}"/>
              </a:ext>
            </a:extLst>
          </p:cNvPr>
          <p:cNvSpPr/>
          <p:nvPr/>
        </p:nvSpPr>
        <p:spPr>
          <a:xfrm>
            <a:off x="6216551" y="3394264"/>
            <a:ext cx="980967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訓練集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測試集的數據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473F47-8019-4856-B282-69030488F6A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145902" y="3129126"/>
            <a:ext cx="2382919" cy="54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F19026E-2C1A-4ED8-9C46-9129328C8382}"/>
              </a:ext>
            </a:extLst>
          </p:cNvPr>
          <p:cNvCxnSpPr>
            <a:cxnSpLocks/>
          </p:cNvCxnSpPr>
          <p:nvPr/>
        </p:nvCxnSpPr>
        <p:spPr>
          <a:xfrm>
            <a:off x="5809244" y="3394264"/>
            <a:ext cx="4073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D9CA440-26B3-41B3-BA7E-6A829DE26D31}"/>
              </a:ext>
            </a:extLst>
          </p:cNvPr>
          <p:cNvCxnSpPr>
            <a:cxnSpLocks/>
          </p:cNvCxnSpPr>
          <p:nvPr/>
        </p:nvCxnSpPr>
        <p:spPr>
          <a:xfrm>
            <a:off x="7188199" y="4175525"/>
            <a:ext cx="82602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47D383D3-E85F-4116-AF5B-3337D2CC244A}"/>
              </a:ext>
            </a:extLst>
          </p:cNvPr>
          <p:cNvCxnSpPr>
            <a:cxnSpLocks/>
          </p:cNvCxnSpPr>
          <p:nvPr/>
        </p:nvCxnSpPr>
        <p:spPr>
          <a:xfrm>
            <a:off x="8937538" y="4772142"/>
            <a:ext cx="1114916" cy="371958"/>
          </a:xfrm>
          <a:prstGeom prst="bentConnector3">
            <a:avLst>
              <a:gd name="adj1" fmla="val 25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9379727-7FC4-484C-BDF9-2DD7EB43C1F4}"/>
              </a:ext>
            </a:extLst>
          </p:cNvPr>
          <p:cNvCxnSpPr>
            <a:cxnSpLocks/>
          </p:cNvCxnSpPr>
          <p:nvPr/>
        </p:nvCxnSpPr>
        <p:spPr>
          <a:xfrm flipV="1">
            <a:off x="2142482" y="5519604"/>
            <a:ext cx="7964497" cy="27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71321CA-FBBE-4A3F-9ACD-BAD2BC46AC53}"/>
              </a:ext>
            </a:extLst>
          </p:cNvPr>
          <p:cNvCxnSpPr>
            <a:cxnSpLocks/>
          </p:cNvCxnSpPr>
          <p:nvPr/>
        </p:nvCxnSpPr>
        <p:spPr>
          <a:xfrm flipH="1" flipV="1">
            <a:off x="2183930" y="6073056"/>
            <a:ext cx="7868524" cy="148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976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1292</TotalTime>
  <Words>972</Words>
  <Application>Microsoft Office PowerPoint</Application>
  <PresentationFormat>寬螢幕</PresentationFormat>
  <Paragraphs>253</Paragraphs>
  <Slides>18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Microsoft JhengHei UI</vt:lpstr>
      <vt:lpstr>MingLiu</vt:lpstr>
      <vt:lpstr>新細明體</vt:lpstr>
      <vt:lpstr>標楷體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分析</vt:lpstr>
      <vt:lpstr>設計 流程</vt:lpstr>
      <vt:lpstr>架構圖(上週)</vt:lpstr>
      <vt:lpstr>架構圖</vt:lpstr>
      <vt:lpstr>驗證特徵正確與否</vt:lpstr>
      <vt:lpstr>時序圖</vt:lpstr>
      <vt:lpstr>API- update 演算法遊玩</vt:lpstr>
      <vt:lpstr>API- get_json_data 讀取樣本特徵</vt:lpstr>
      <vt:lpstr>API- train_knn_classifier  訓練KNN模型</vt:lpstr>
      <vt:lpstr>API- save_model 儲存模型</vt:lpstr>
      <vt:lpstr>API- load_model 載入模型</vt:lpstr>
      <vt:lpstr>API- predict_knn 預測結果</vt:lpstr>
      <vt:lpstr>驗收</vt:lpstr>
      <vt:lpstr>補充</vt:lpstr>
      <vt:lpstr>修改乒乓注意事項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user</cp:lastModifiedBy>
  <cp:revision>121</cp:revision>
  <dcterms:created xsi:type="dcterms:W3CDTF">2024-04-22T13:06:42Z</dcterms:created>
  <dcterms:modified xsi:type="dcterms:W3CDTF">2024-05-22T10:03:32Z</dcterms:modified>
</cp:coreProperties>
</file>