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59" r:id="rId4"/>
    <p:sldId id="266" r:id="rId5"/>
    <p:sldId id="264" r:id="rId6"/>
    <p:sldId id="275" r:id="rId7"/>
    <p:sldId id="273" r:id="rId8"/>
    <p:sldId id="296" r:id="rId9"/>
    <p:sldId id="297" r:id="rId10"/>
    <p:sldId id="293" r:id="rId11"/>
    <p:sldId id="288" r:id="rId12"/>
    <p:sldId id="289" r:id="rId13"/>
    <p:sldId id="291" r:id="rId14"/>
    <p:sldId id="292" r:id="rId15"/>
    <p:sldId id="290" r:id="rId16"/>
    <p:sldId id="263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F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2024/5/27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86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7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37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42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9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打乒乓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4615D0-6CF1-4522-82A3-0951888868C1}"/>
              </a:ext>
            </a:extLst>
          </p:cNvPr>
          <p:cNvSpPr/>
          <p:nvPr/>
        </p:nvSpPr>
        <p:spPr>
          <a:xfrm>
            <a:off x="234892" y="260059"/>
            <a:ext cx="4471332" cy="63169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A4C8E4-FC47-4846-97C1-AB3855E7CB48}"/>
              </a:ext>
            </a:extLst>
          </p:cNvPr>
          <p:cNvSpPr/>
          <p:nvPr/>
        </p:nvSpPr>
        <p:spPr>
          <a:xfrm>
            <a:off x="438874" y="467685"/>
            <a:ext cx="4052958" cy="5922628"/>
          </a:xfrm>
          <a:prstGeom prst="rect">
            <a:avLst/>
          </a:prstGeom>
          <a:solidFill>
            <a:srgbClr val="016F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F2DF0F63-C6AE-4FF9-AA75-A2D6F72FE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650" y1="34746" x2="35584" y2="35381"/>
                        <a14:foregroundMark x1="32299" y1="16737" x2="38504" y2="21822"/>
                        <a14:foregroundMark x1="54562" y1="23729" x2="46715" y2="31144"/>
                        <a14:foregroundMark x1="46715" y1="31144" x2="47993" y2="32415"/>
                        <a14:foregroundMark x1="66058" y1="62712" x2="68248" y2="69915"/>
                        <a14:foregroundMark x1="40328" y1="73093" x2="43613" y2="805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876" y="1767526"/>
            <a:ext cx="4052958" cy="3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03504"/>
              </p:ext>
            </p:extLst>
          </p:nvPr>
        </p:nvGraphicFramePr>
        <p:xfrm>
          <a:off x="579581" y="2156836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演算法遊玩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update(self,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keyboard=[], 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**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kwargs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 algn="l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dict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遊戲資訊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球的位置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磚塊位置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遊戲狀態等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62773" y="7516944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8061"/>
              </p:ext>
            </p:extLst>
          </p:nvPr>
        </p:nvGraphicFramePr>
        <p:xfrm>
          <a:off x="572730" y="3809467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command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球拍動作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左移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右移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不動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使用演算法遊玩產生遊戲數據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並劃分成訓練集及測試集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861567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B577EE2C-268C-4ECA-8245-908882DC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49" y="353713"/>
            <a:ext cx="10058400" cy="1450757"/>
          </a:xfrm>
        </p:spPr>
        <p:txBody>
          <a:bodyPr/>
          <a:lstStyle/>
          <a:p>
            <a:r>
              <a:rPr lang="en-US" altLang="zh-TW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 </a:t>
            </a:r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</p:spTree>
    <p:extLst>
      <p:ext uri="{BB962C8B-B14F-4D97-AF65-F5344CB8AC3E}">
        <p14:creationId xmlns:p14="http://schemas.microsoft.com/office/powerpoint/2010/main" val="282092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92479"/>
              </p:ext>
            </p:extLst>
          </p:nvPr>
        </p:nvGraphicFramePr>
        <p:xfrm>
          <a:off x="210544" y="2254394"/>
          <a:ext cx="6113344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讀取樣本特徵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19998"/>
              </p:ext>
            </p:extLst>
          </p:nvPr>
        </p:nvGraphicFramePr>
        <p:xfrm>
          <a:off x="210544" y="3907995"/>
          <a:ext cx="6113344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data_array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讀取遊玩後產生的後臺數據做為樣本特徵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709159" y="2942347"/>
            <a:ext cx="46147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4EC53E0B-3023-4DAE-95F6-12C67542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76" y="420834"/>
            <a:ext cx="10236247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get_json_data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讀取樣本特徵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F975C5C6-94F9-4E1C-83BE-81AF9B63E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235"/>
          <a:stretch/>
        </p:blipFill>
        <p:spPr>
          <a:xfrm>
            <a:off x="6778305" y="2254393"/>
            <a:ext cx="5079299" cy="381041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60509-3010-4085-A390-3DCAAFE81FE8}"/>
              </a:ext>
            </a:extLst>
          </p:cNvPr>
          <p:cNvSpPr txBox="1"/>
          <p:nvPr/>
        </p:nvSpPr>
        <p:spPr>
          <a:xfrm>
            <a:off x="8701363" y="6064812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86641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5915"/>
              </p:ext>
            </p:extLst>
          </p:nvPr>
        </p:nvGraphicFramePr>
        <p:xfrm>
          <a:off x="118187" y="1980438"/>
          <a:ext cx="6945342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940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788402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訓練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=3)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17446"/>
              </p:ext>
            </p:extLst>
          </p:nvPr>
        </p:nvGraphicFramePr>
        <p:xfrm>
          <a:off x="118188" y="3634039"/>
          <a:ext cx="6945342" cy="297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1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771625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= 3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使用訓練集的樣本特徵訓練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317072" y="2694165"/>
            <a:ext cx="57464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E30E4898-8809-4BBA-8397-C16A95A7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7026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train_knn_classifier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訓練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7FCEEA9B-9A57-4807-AB56-98C640063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583"/>
          <a:stretch/>
        </p:blipFill>
        <p:spPr>
          <a:xfrm>
            <a:off x="7172586" y="2109167"/>
            <a:ext cx="4261269" cy="379667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7441D8-FBAD-430D-801B-5F9BF2669865}"/>
              </a:ext>
            </a:extLst>
          </p:cNvPr>
          <p:cNvSpPr txBox="1"/>
          <p:nvPr/>
        </p:nvSpPr>
        <p:spPr>
          <a:xfrm>
            <a:off x="8686629" y="590584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23139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46812"/>
              </p:ext>
            </p:extLst>
          </p:nvPr>
        </p:nvGraphicFramePr>
        <p:xfrm>
          <a:off x="83092" y="2004753"/>
          <a:ext cx="750894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45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save_model(model, file_path)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儲存模型的路徑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5904"/>
              </p:ext>
            </p:extLst>
          </p:nvPr>
        </p:nvGraphicFramePr>
        <p:xfrm>
          <a:off x="83091" y="4382193"/>
          <a:ext cx="7508943" cy="172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17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350767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knn_model.pkl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的模型檔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178498" y="2727344"/>
            <a:ext cx="6413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E1723137-F287-4827-9603-B234FA68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save_model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儲存模型</a:t>
            </a:r>
            <a:endParaRPr lang="zh-TW" altLang="en-US" sz="4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F4E98853-DACB-4F7D-8126-91CEC1895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48"/>
          <a:stretch/>
        </p:blipFill>
        <p:spPr>
          <a:xfrm>
            <a:off x="7793372" y="3157571"/>
            <a:ext cx="3997750" cy="20886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59C7BC-41FF-4678-B286-3412F3A82DB0}"/>
              </a:ext>
            </a:extLst>
          </p:cNvPr>
          <p:cNvSpPr txBox="1"/>
          <p:nvPr/>
        </p:nvSpPr>
        <p:spPr>
          <a:xfrm>
            <a:off x="9175656" y="574098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17684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98414"/>
              </p:ext>
            </p:extLst>
          </p:nvPr>
        </p:nvGraphicFramePr>
        <p:xfrm>
          <a:off x="67852" y="2291827"/>
          <a:ext cx="82456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模型的路徑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97393"/>
              </p:ext>
            </p:extLst>
          </p:nvPr>
        </p:nvGraphicFramePr>
        <p:xfrm>
          <a:off x="67852" y="3945428"/>
          <a:ext cx="8245638" cy="243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載入訓練好的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55303" y="2996558"/>
            <a:ext cx="62581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2BD4553A-1403-43E0-9BF0-4EB5D93E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load_model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載入模型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6297CE7F-94BF-498A-93BD-A796E713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69"/>
          <a:stretch/>
        </p:blipFill>
        <p:spPr>
          <a:xfrm>
            <a:off x="8492032" y="3129093"/>
            <a:ext cx="3632116" cy="228516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05459C-6DA1-4FE5-9EE5-B171F9D9F2DB}"/>
              </a:ext>
            </a:extLst>
          </p:cNvPr>
          <p:cNvSpPr txBox="1"/>
          <p:nvPr/>
        </p:nvSpPr>
        <p:spPr>
          <a:xfrm>
            <a:off x="9691499" y="574845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46954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8964"/>
              </p:ext>
            </p:extLst>
          </p:nvPr>
        </p:nvGraphicFramePr>
        <p:xfrm>
          <a:off x="464319" y="2071531"/>
          <a:ext cx="6607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預測結果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10487"/>
              </p:ext>
            </p:extLst>
          </p:nvPr>
        </p:nvGraphicFramePr>
        <p:xfrm>
          <a:off x="464319" y="4448971"/>
          <a:ext cx="6607600" cy="182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predictions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:list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辨識結果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383088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使用模型對預測集的樣本特徵做辨識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69915" y="2794457"/>
            <a:ext cx="50020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標題 1">
            <a:extLst>
              <a:ext uri="{FF2B5EF4-FFF2-40B4-BE49-F238E27FC236}">
                <a16:creationId xmlns:a16="http://schemas.microsoft.com/office/drawing/2014/main" id="{1C7CC3D1-7DA4-4E4E-8F7F-75FE6683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1" y="36544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predict_knn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預測結果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54D5B366-6655-47D3-9C40-6887A7538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330"/>
          <a:stretch/>
        </p:blipFill>
        <p:spPr>
          <a:xfrm>
            <a:off x="7132528" y="2407640"/>
            <a:ext cx="4595153" cy="350659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AAFCE8-9DE9-4918-8F4C-88A66D6F8AF3}"/>
              </a:ext>
            </a:extLst>
          </p:cNvPr>
          <p:cNvSpPr txBox="1"/>
          <p:nvPr/>
        </p:nvSpPr>
        <p:spPr>
          <a:xfrm>
            <a:off x="8813513" y="590360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86988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用腳本打爆對面。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2024/5/27</a:t>
            </a:fld>
            <a:endParaRPr lang="en-US" dirty="0"/>
          </a:p>
        </p:txBody>
      </p:sp>
      <p:pic>
        <p:nvPicPr>
          <p:cNvPr id="2050" name="Picture 2" descr="咒术回战》官方发售五条悟“会赢的”周边，粉丝：来恶心人的？_手机搜狐网">
            <a:extLst>
              <a:ext uri="{FF2B5EF4-FFF2-40B4-BE49-F238E27FC236}">
                <a16:creationId xmlns:a16="http://schemas.microsoft.com/office/drawing/2014/main" id="{2EE93BE5-911B-46A4-9B14-66A27B4FF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6" y="2280412"/>
            <a:ext cx="3049514" cy="341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2024/5/27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52636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乒乓球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5203690" y="3237093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17796" y="721788"/>
            <a:ext cx="430549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907896" y="3018508"/>
            <a:ext cx="43716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67409" y="958994"/>
            <a:ext cx="424552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35807" y="4390565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障礙物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2321954" y="4390565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051638" y="492504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5400000">
            <a:off x="875342" y="3726247"/>
            <a:ext cx="312804" cy="1015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16200000" flipH="1">
            <a:off x="2018415" y="3599005"/>
            <a:ext cx="312804" cy="1270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5400000">
            <a:off x="1116016" y="4501405"/>
            <a:ext cx="84728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4164084" y="4422395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幀速度加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1 "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5367948" y="547384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得分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6605936" y="4422395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5355540" y="3651456"/>
            <a:ext cx="338014" cy="1203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6576466" y="3634394"/>
            <a:ext cx="338014" cy="1237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02A85D3-21C7-405C-8878-14700A406C68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>
            <a:off x="6126479" y="4084381"/>
            <a:ext cx="0" cy="13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框架 56">
            <a:extLst>
              <a:ext uri="{FF2B5EF4-FFF2-40B4-BE49-F238E27FC236}">
                <a16:creationId xmlns:a16="http://schemas.microsoft.com/office/drawing/2014/main" id="{CB0B1936-F5DA-4704-AD62-DAEFBF4057CE}"/>
              </a:ext>
            </a:extLst>
          </p:cNvPr>
          <p:cNvSpPr/>
          <p:nvPr/>
        </p:nvSpPr>
        <p:spPr>
          <a:xfrm>
            <a:off x="0" y="4160940"/>
            <a:ext cx="3473040" cy="1719744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400520" y="3446185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55045" y="4785722"/>
            <a:ext cx="1063684" cy="43966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300568" y="4774331"/>
            <a:ext cx="867540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障礙物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368970" y="4785722"/>
            <a:ext cx="681356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32983" y="3784369"/>
            <a:ext cx="855258" cy="1147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16200000" flipH="1">
            <a:off x="1312404" y="4352396"/>
            <a:ext cx="8438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794363" y="3870437"/>
            <a:ext cx="855258" cy="975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849180" y="3456371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20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66092" y="4427620"/>
            <a:ext cx="755131" cy="5129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149650" y="4420994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10794808" y="3688585"/>
            <a:ext cx="495219" cy="969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349716" y="4133677"/>
            <a:ext cx="501845" cy="86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889729" y="3759730"/>
            <a:ext cx="501845" cy="833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586742" y="978882"/>
            <a:ext cx="614898" cy="4319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7993289" y="892042"/>
            <a:ext cx="625084" cy="4503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sp>
        <p:nvSpPr>
          <p:cNvPr id="149" name="框架 148">
            <a:extLst>
              <a:ext uri="{FF2B5EF4-FFF2-40B4-BE49-F238E27FC236}">
                <a16:creationId xmlns:a16="http://schemas.microsoft.com/office/drawing/2014/main" id="{6E2C12AB-3C84-6205-CDB9-51040831BE41}"/>
              </a:ext>
            </a:extLst>
          </p:cNvPr>
          <p:cNvSpPr/>
          <p:nvPr/>
        </p:nvSpPr>
        <p:spPr>
          <a:xfrm>
            <a:off x="48152" y="4540112"/>
            <a:ext cx="3184762" cy="802169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D54B7B-FB5C-4B92-98D7-CFD0F2C0EB14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演算法遊玩增加樣本</a:t>
            </a:r>
            <a:endParaRPr lang="en-US" altLang="zh-TW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46C959C-AB4D-4E79-9300-6587E11CB08B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rot="5400000" flipH="1" flipV="1">
            <a:off x="3456194" y="983527"/>
            <a:ext cx="602960" cy="3345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33F3F-5247-405E-263B-B92338A56F67}"/>
              </a:ext>
            </a:extLst>
          </p:cNvPr>
          <p:cNvSpPr/>
          <p:nvPr/>
        </p:nvSpPr>
        <p:spPr>
          <a:xfrm>
            <a:off x="5263767" y="3281524"/>
            <a:ext cx="1515397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60223-84CF-DA71-C668-FE83F5D5D258}"/>
              </a:ext>
            </a:extLst>
          </p:cNvPr>
          <p:cNvSpPr/>
          <p:nvPr/>
        </p:nvSpPr>
        <p:spPr>
          <a:xfrm>
            <a:off x="9141079" y="2998226"/>
            <a:ext cx="989527" cy="213919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Model_</a:t>
            </a: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02C2A4-B797-746D-4BB1-67B2878F175E}"/>
              </a:ext>
            </a:extLst>
          </p:cNvPr>
          <p:cNvSpPr/>
          <p:nvPr/>
        </p:nvSpPr>
        <p:spPr>
          <a:xfrm>
            <a:off x="5262169" y="4396304"/>
            <a:ext cx="1515398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5D827C-4270-51D3-9540-6B20530E64A2}"/>
              </a:ext>
            </a:extLst>
          </p:cNvPr>
          <p:cNvSpPr/>
          <p:nvPr/>
        </p:nvSpPr>
        <p:spPr>
          <a:xfrm>
            <a:off x="7679263" y="3281524"/>
            <a:ext cx="742931" cy="49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6B77434-9BA8-790F-DCF0-AFE99B86F948}"/>
              </a:ext>
            </a:extLst>
          </p:cNvPr>
          <p:cNvSpPr txBox="1"/>
          <p:nvPr/>
        </p:nvSpPr>
        <p:spPr>
          <a:xfrm>
            <a:off x="4042464" y="3139744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92367DE-E209-7E9E-9DAB-EA4294E25E07}"/>
              </a:ext>
            </a:extLst>
          </p:cNvPr>
          <p:cNvSpPr txBox="1"/>
          <p:nvPr/>
        </p:nvSpPr>
        <p:spPr>
          <a:xfrm>
            <a:off x="4042464" y="4246912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303F2-7FC0-497B-E824-529C0AC9BFCE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779164" y="3527595"/>
            <a:ext cx="90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6D90CA-BB26-4BFB-344E-9588334CCF15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422194" y="3527594"/>
            <a:ext cx="718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4385448-58E4-3E5C-CE8E-94EF249F9A8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77567" y="4642375"/>
            <a:ext cx="2313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B423C72-9019-C631-FD1D-9370A9EF243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130606" y="4067823"/>
            <a:ext cx="1039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16025-2926-44A1-FE6C-F6D54EBEDDB1}"/>
              </a:ext>
            </a:extLst>
          </p:cNvPr>
          <p:cNvSpPr txBox="1"/>
          <p:nvPr/>
        </p:nvSpPr>
        <p:spPr>
          <a:xfrm>
            <a:off x="6870928" y="2886133"/>
            <a:ext cx="6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61E03B4-BF52-B787-B75C-E75C0910705C}"/>
              </a:ext>
            </a:extLst>
          </p:cNvPr>
          <p:cNvSpPr txBox="1"/>
          <p:nvPr/>
        </p:nvSpPr>
        <p:spPr>
          <a:xfrm>
            <a:off x="6870929" y="3994306"/>
            <a:ext cx="6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6702684-1E3D-3EDD-B4A2-A8B2CCB1651A}"/>
              </a:ext>
            </a:extLst>
          </p:cNvPr>
          <p:cNvSpPr txBox="1"/>
          <p:nvPr/>
        </p:nvSpPr>
        <p:spPr>
          <a:xfrm>
            <a:off x="8377688" y="3139744"/>
            <a:ext cx="820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模型檔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31454B-9BA1-62DC-FE11-B9F7C9645155}"/>
              </a:ext>
            </a:extLst>
          </p:cNvPr>
          <p:cNvSpPr txBox="1"/>
          <p:nvPr/>
        </p:nvSpPr>
        <p:spPr>
          <a:xfrm>
            <a:off x="10130606" y="3673222"/>
            <a:ext cx="103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辨識結果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6D166-FA32-926C-CDD3-805FC00DF56D}"/>
              </a:ext>
            </a:extLst>
          </p:cNvPr>
          <p:cNvSpPr/>
          <p:nvPr/>
        </p:nvSpPr>
        <p:spPr>
          <a:xfrm>
            <a:off x="1097280" y="2749252"/>
            <a:ext cx="1257881" cy="213919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1FA67B-B96D-F31E-44BA-B99537045294}"/>
              </a:ext>
            </a:extLst>
          </p:cNvPr>
          <p:cNvSpPr txBox="1"/>
          <p:nvPr/>
        </p:nvSpPr>
        <p:spPr>
          <a:xfrm>
            <a:off x="2448899" y="3429000"/>
            <a:ext cx="1436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遊戲後臺數據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A705DAF-148E-4264-A7D9-D62EEEF0097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355161" y="3527595"/>
            <a:ext cx="2908606" cy="291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1669EBE4-5297-46BB-9DDF-14881338A0A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355161" y="3818849"/>
            <a:ext cx="2907008" cy="823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2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DE7D8637-3B14-4ED6-BC92-D92E4B8C63A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33745" y="2592570"/>
            <a:ext cx="33696" cy="38644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E3280CE-1572-4DD2-BDA2-AECAF939DB0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705077" y="2592570"/>
            <a:ext cx="6321" cy="37848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C8BAF70-EB7D-4C4B-8242-5EB11ECE708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77772" y="2601640"/>
            <a:ext cx="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3BE0252-BB7C-458D-A192-797548168B1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304025" y="2591495"/>
            <a:ext cx="48385" cy="37858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0DEE312-B738-414A-AB1B-798A6D45D017}"/>
              </a:ext>
            </a:extLst>
          </p:cNvPr>
          <p:cNvCxnSpPr>
            <a:stCxn id="3" idx="2"/>
          </p:cNvCxnSpPr>
          <p:nvPr/>
        </p:nvCxnSpPr>
        <p:spPr>
          <a:xfrm>
            <a:off x="1941213" y="2591495"/>
            <a:ext cx="2936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ED59C1C-411D-4FA7-892A-60F8485E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時序圖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A9FE7-E14F-465C-B5A5-96453462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9B71D7-639E-4CCA-8144-56F0D5F714AC}"/>
              </a:ext>
            </a:extLst>
          </p:cNvPr>
          <p:cNvSpPr/>
          <p:nvPr/>
        </p:nvSpPr>
        <p:spPr>
          <a:xfrm>
            <a:off x="1734841" y="2788028"/>
            <a:ext cx="411061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4B715B-422F-4C59-A3AC-308132AD1DC0}"/>
              </a:ext>
            </a:extLst>
          </p:cNvPr>
          <p:cNvSpPr/>
          <p:nvPr/>
        </p:nvSpPr>
        <p:spPr>
          <a:xfrm>
            <a:off x="1765042" y="5321665"/>
            <a:ext cx="411061" cy="7871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826C69-2D7E-45AB-9F55-B2CDA0C68486}"/>
              </a:ext>
            </a:extLst>
          </p:cNvPr>
          <p:cNvSpPr/>
          <p:nvPr/>
        </p:nvSpPr>
        <p:spPr>
          <a:xfrm>
            <a:off x="4528821" y="2782602"/>
            <a:ext cx="1306179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產生遊玩數據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劃分訓練集及測試集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0547AD-0525-4AFA-BBB7-579D8078440B}"/>
              </a:ext>
            </a:extLst>
          </p:cNvPr>
          <p:cNvSpPr/>
          <p:nvPr/>
        </p:nvSpPr>
        <p:spPr>
          <a:xfrm>
            <a:off x="8014228" y="3820331"/>
            <a:ext cx="911148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121645-AA6D-4AD7-9F32-95BC2128CB6C}"/>
              </a:ext>
            </a:extLst>
          </p:cNvPr>
          <p:cNvSpPr/>
          <p:nvPr/>
        </p:nvSpPr>
        <p:spPr>
          <a:xfrm>
            <a:off x="10084194" y="5260038"/>
            <a:ext cx="593173" cy="9647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載入模型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預測結果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DC9168-E8B4-44B9-BB79-81181F3C940B}"/>
              </a:ext>
            </a:extLst>
          </p:cNvPr>
          <p:cNvSpPr txBox="1"/>
          <p:nvPr/>
        </p:nvSpPr>
        <p:spPr>
          <a:xfrm>
            <a:off x="2048095" y="2633874"/>
            <a:ext cx="255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障礙物位置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CA02B0-8D43-43C0-BC22-C1D5E41D9A04}"/>
              </a:ext>
            </a:extLst>
          </p:cNvPr>
          <p:cNvSpPr/>
          <p:nvPr/>
        </p:nvSpPr>
        <p:spPr>
          <a:xfrm>
            <a:off x="2902591" y="4739678"/>
            <a:ext cx="897622" cy="260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93325E-F698-4BC1-8B78-D1824A0E7739}"/>
              </a:ext>
            </a:extLst>
          </p:cNvPr>
          <p:cNvSpPr txBox="1"/>
          <p:nvPr/>
        </p:nvSpPr>
        <p:spPr>
          <a:xfrm>
            <a:off x="2361364" y="4999835"/>
            <a:ext cx="271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球的位置、障礙物位置、遊戲狀態等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CBC0BCF-2470-4393-AAF9-ECFBFEB67467}"/>
              </a:ext>
            </a:extLst>
          </p:cNvPr>
          <p:cNvSpPr txBox="1"/>
          <p:nvPr/>
        </p:nvSpPr>
        <p:spPr>
          <a:xfrm>
            <a:off x="5238809" y="5606940"/>
            <a:ext cx="146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球拍動作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左移、右移、不動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596072-4FC4-401F-98B8-BC7803577210}"/>
              </a:ext>
            </a:extLst>
          </p:cNvPr>
          <p:cNvSpPr txBox="1"/>
          <p:nvPr/>
        </p:nvSpPr>
        <p:spPr>
          <a:xfrm>
            <a:off x="7105488" y="3864124"/>
            <a:ext cx="911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A3F7549-B764-41AD-BB39-498A1142CAE6}"/>
              </a:ext>
            </a:extLst>
          </p:cNvPr>
          <p:cNvSpPr txBox="1"/>
          <p:nvPr/>
        </p:nvSpPr>
        <p:spPr>
          <a:xfrm>
            <a:off x="9475621" y="4776365"/>
            <a:ext cx="85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1BD20A-4DBA-41CF-BCED-45E7841305CC}"/>
              </a:ext>
            </a:extLst>
          </p:cNvPr>
          <p:cNvSpPr/>
          <p:nvPr/>
        </p:nvSpPr>
        <p:spPr>
          <a:xfrm>
            <a:off x="1097280" y="1987488"/>
            <a:ext cx="1687865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乒乓球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遊戲本體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975868-91D5-4240-B8FF-192077158993}"/>
              </a:ext>
            </a:extLst>
          </p:cNvPr>
          <p:cNvSpPr/>
          <p:nvPr/>
        </p:nvSpPr>
        <p:spPr>
          <a:xfrm>
            <a:off x="4558833" y="1988563"/>
            <a:ext cx="1349823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5AA47F-EDDF-4535-A8D2-30ED2300D326}"/>
              </a:ext>
            </a:extLst>
          </p:cNvPr>
          <p:cNvSpPr/>
          <p:nvPr/>
        </p:nvSpPr>
        <p:spPr>
          <a:xfrm>
            <a:off x="7765517" y="1997633"/>
            <a:ext cx="122450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377046-78A7-4E22-88FE-486D44F7CF1B}"/>
              </a:ext>
            </a:extLst>
          </p:cNvPr>
          <p:cNvSpPr/>
          <p:nvPr/>
        </p:nvSpPr>
        <p:spPr>
          <a:xfrm>
            <a:off x="9427235" y="1987488"/>
            <a:ext cx="175357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腳本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01D382-7612-41F3-880F-BF74EA4B3A1B}"/>
              </a:ext>
            </a:extLst>
          </p:cNvPr>
          <p:cNvSpPr/>
          <p:nvPr/>
        </p:nvSpPr>
        <p:spPr>
          <a:xfrm>
            <a:off x="6155958" y="1988563"/>
            <a:ext cx="1110880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4482FA-8032-492D-9737-AC95F4390C7D}"/>
              </a:ext>
            </a:extLst>
          </p:cNvPr>
          <p:cNvSpPr/>
          <p:nvPr/>
        </p:nvSpPr>
        <p:spPr>
          <a:xfrm>
            <a:off x="6216551" y="3394264"/>
            <a:ext cx="980967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訓練集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測試集的數據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473F47-8019-4856-B282-69030488F6A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145902" y="3129126"/>
            <a:ext cx="2382919" cy="54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F19026E-2C1A-4ED8-9C46-9129328C8382}"/>
              </a:ext>
            </a:extLst>
          </p:cNvPr>
          <p:cNvCxnSpPr>
            <a:cxnSpLocks/>
          </p:cNvCxnSpPr>
          <p:nvPr/>
        </p:nvCxnSpPr>
        <p:spPr>
          <a:xfrm>
            <a:off x="5809244" y="3394264"/>
            <a:ext cx="4073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D9CA440-26B3-41B3-BA7E-6A829DE26D31}"/>
              </a:ext>
            </a:extLst>
          </p:cNvPr>
          <p:cNvCxnSpPr>
            <a:cxnSpLocks/>
          </p:cNvCxnSpPr>
          <p:nvPr/>
        </p:nvCxnSpPr>
        <p:spPr>
          <a:xfrm>
            <a:off x="7188199" y="4175525"/>
            <a:ext cx="82602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47D383D3-E85F-4116-AF5B-3337D2CC244A}"/>
              </a:ext>
            </a:extLst>
          </p:cNvPr>
          <p:cNvCxnSpPr>
            <a:cxnSpLocks/>
          </p:cNvCxnSpPr>
          <p:nvPr/>
        </p:nvCxnSpPr>
        <p:spPr>
          <a:xfrm>
            <a:off x="8937538" y="4772142"/>
            <a:ext cx="1146656" cy="48789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9379727-7FC4-484C-BDF9-2DD7EB43C1F4}"/>
              </a:ext>
            </a:extLst>
          </p:cNvPr>
          <p:cNvCxnSpPr>
            <a:cxnSpLocks/>
          </p:cNvCxnSpPr>
          <p:nvPr/>
        </p:nvCxnSpPr>
        <p:spPr>
          <a:xfrm flipV="1">
            <a:off x="2142482" y="5519604"/>
            <a:ext cx="7964497" cy="271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71321CA-FBBE-4A3F-9ACD-BAD2BC46AC53}"/>
              </a:ext>
            </a:extLst>
          </p:cNvPr>
          <p:cNvCxnSpPr>
            <a:cxnSpLocks/>
          </p:cNvCxnSpPr>
          <p:nvPr/>
        </p:nvCxnSpPr>
        <p:spPr>
          <a:xfrm flipH="1" flipV="1">
            <a:off x="2183930" y="6073056"/>
            <a:ext cx="7868524" cy="148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9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19B6C-0032-4B38-A2D3-C656A3FA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r>
              <a:rPr lang="en-US" altLang="zh-TW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打磚塊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1FCDF-8EA5-4884-A7AA-98E2D97C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2024/5/27</a:t>
            </a:fld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395A23-EFF8-4294-95FE-4F6A484FF684}"/>
              </a:ext>
            </a:extLst>
          </p:cNvPr>
          <p:cNvSpPr txBox="1"/>
          <p:nvPr/>
        </p:nvSpPr>
        <p:spPr>
          <a:xfrm>
            <a:off x="5939405" y="2228671"/>
            <a:ext cx="4689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x` 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未知。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y` = 400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，球拍固定位置。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x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y 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球當前位置。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 =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利用球當前位置與前一幀位置計算斜率。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2A1AA03-C627-4909-AD48-35FE1519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47" y="3920309"/>
            <a:ext cx="310515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A153139-23F6-4ABC-A23C-1140E7E44438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3360822" y="3130502"/>
            <a:ext cx="0" cy="78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A910FD-E4C1-43C6-8131-5F8A26D2D371}"/>
              </a:ext>
            </a:extLst>
          </p:cNvPr>
          <p:cNvSpPr txBox="1"/>
          <p:nvPr/>
        </p:nvSpPr>
        <p:spPr>
          <a:xfrm>
            <a:off x="3414608" y="3382787"/>
            <a:ext cx="12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參數帶入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0D823980-46D5-425B-A323-8D35E35F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09" y="2444702"/>
            <a:ext cx="2790825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75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3C776-AACF-4561-8D32-934A8E64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r>
              <a:rPr lang="en-US" altLang="zh-TW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乒乓球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6C7FCE-CED9-4981-A96E-98D4F06A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2024/5/28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507955-724B-44E3-A4FE-5D24834D3699}"/>
              </a:ext>
            </a:extLst>
          </p:cNvPr>
          <p:cNvSpPr txBox="1"/>
          <p:nvPr/>
        </p:nvSpPr>
        <p:spPr>
          <a:xfrm>
            <a:off x="5939405" y="2228671"/>
            <a:ext cx="4689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x` 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未知。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y` = 420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，球拍固定位置。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x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y 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球當前位置。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 =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利用球當前位置與前一幀位置計算斜率。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2F42264-2324-4A1F-8A25-DC02FF5930C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359425" y="3091650"/>
            <a:ext cx="1397" cy="82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2F04E5-4C72-4920-BF01-1248FE432A9A}"/>
              </a:ext>
            </a:extLst>
          </p:cNvPr>
          <p:cNvSpPr txBox="1"/>
          <p:nvPr/>
        </p:nvSpPr>
        <p:spPr>
          <a:xfrm>
            <a:off x="3414608" y="3382787"/>
            <a:ext cx="12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參數帶入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A36381F-8962-4A6B-8AC1-9A9085AC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37" y="2396325"/>
            <a:ext cx="2543175" cy="6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51713D1-7A58-42FE-9A9C-33B054DC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02" y="3920309"/>
            <a:ext cx="3028950" cy="146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57054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2768</TotalTime>
  <Words>844</Words>
  <Application>Microsoft Office PowerPoint</Application>
  <PresentationFormat>寬螢幕</PresentationFormat>
  <Paragraphs>227</Paragraphs>
  <Slides>16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Microsoft JhengHei UI</vt:lpstr>
      <vt:lpstr>MingLiu</vt:lpstr>
      <vt:lpstr>標楷體</vt:lpstr>
      <vt:lpstr>Arial</vt:lpstr>
      <vt:lpstr>Calibri</vt:lpstr>
      <vt:lpstr>Franklin Gothic Book</vt:lpstr>
      <vt:lpstr>Times New Roman</vt:lpstr>
      <vt:lpstr>Wingdings</vt:lpstr>
      <vt:lpstr>1_RetrospectVTI</vt:lpstr>
      <vt:lpstr>打乒乓</vt:lpstr>
      <vt:lpstr>需求</vt:lpstr>
      <vt:lpstr>遊戲分析</vt:lpstr>
      <vt:lpstr>分析</vt:lpstr>
      <vt:lpstr>設計 流程</vt:lpstr>
      <vt:lpstr>架構圖</vt:lpstr>
      <vt:lpstr>時序圖</vt:lpstr>
      <vt:lpstr>演算法-打磚塊</vt:lpstr>
      <vt:lpstr>演算法-乒乓球</vt:lpstr>
      <vt:lpstr>API- update 演算法遊玩</vt:lpstr>
      <vt:lpstr>API- get_json_data 讀取樣本特徵</vt:lpstr>
      <vt:lpstr>API- train_knn_classifier  訓練KNN模型</vt:lpstr>
      <vt:lpstr>API- save_model 儲存模型</vt:lpstr>
      <vt:lpstr>API- load_model 載入模型</vt:lpstr>
      <vt:lpstr>API- predict_knn 預測結果</vt:lpstr>
      <vt:lpstr>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張兆賢</cp:lastModifiedBy>
  <cp:revision>158</cp:revision>
  <dcterms:created xsi:type="dcterms:W3CDTF">2024-04-22T13:06:42Z</dcterms:created>
  <dcterms:modified xsi:type="dcterms:W3CDTF">2024-05-28T05:57:11Z</dcterms:modified>
</cp:coreProperties>
</file>