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1"/>
  </p:notesMasterIdLst>
  <p:handoutMasterIdLst>
    <p:handoutMasterId r:id="rId12"/>
  </p:handoutMasterIdLst>
  <p:sldIdLst>
    <p:sldId id="298" r:id="rId2"/>
    <p:sldId id="261" r:id="rId3"/>
    <p:sldId id="299" r:id="rId4"/>
    <p:sldId id="301" r:id="rId5"/>
    <p:sldId id="259" r:id="rId6"/>
    <p:sldId id="266" r:id="rId7"/>
    <p:sldId id="303" r:id="rId8"/>
    <p:sldId id="263" r:id="rId9"/>
    <p:sldId id="302" r:id="rId1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53E1201-B830-4774-A4A7-888EF4A82ABC}">
          <p14:sldIdLst>
            <p14:sldId id="298"/>
            <p14:sldId id="261"/>
            <p14:sldId id="299"/>
            <p14:sldId id="301"/>
            <p14:sldId id="259"/>
            <p14:sldId id="266"/>
            <p14:sldId id="303"/>
            <p14:sldId id="263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502C"/>
    <a:srgbClr val="016F0E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0261E5-B7A8-407C-8EC1-76B17CEB3BFC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AEE62-6B03-446E-B028-1F2C67AA2CBE}" type="datetime1">
              <a:rPr lang="zh-TW" altLang="en-US" smtClean="0"/>
              <a:t>2024/6/19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E8D126-38DE-467F-A065-2775F6C58740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90E0D-C35F-4A14-A7E8-7670CE6639F2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02858-A2D1-43A3-9BDC-80D1F48AA51B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B7815-05FA-48A0-B9F7-1E04C4F2927A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F2AB9-D521-429F-BA9E-A2DD356AF2DF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8A74C-3BFC-4F64-9D88-E80E3E32994C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66BAE-2749-48CF-A2DD-C010F9F8CC67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B3E87-0960-43A6-B33B-AB6B15A82628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2F8F0-693D-4EF4-BEF5-7FD95F4C1D80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E96419C-65CA-4A96-8C8D-1B83D1EEA06C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5B0D56E-A8D9-4835-9121-D0F2B7B922B1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D72111-2BF8-49E3-AA06-55BC47AB46EA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土壤卡通圖片,雲朵卡通圖片- 紫睿網">
            <a:extLst>
              <a:ext uri="{FF2B5EF4-FFF2-40B4-BE49-F238E27FC236}">
                <a16:creationId xmlns:a16="http://schemas.microsoft.com/office/drawing/2014/main" id="{72485F80-E2A0-4902-A289-A536F9396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0172"/>
            <a:ext cx="12192000" cy="139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爆炸: 十四角 11">
            <a:extLst>
              <a:ext uri="{FF2B5EF4-FFF2-40B4-BE49-F238E27FC236}">
                <a16:creationId xmlns:a16="http://schemas.microsoft.com/office/drawing/2014/main" id="{BD78CF36-1E2A-49EC-8E0E-A41AB35CBFED}"/>
              </a:ext>
            </a:extLst>
          </p:cNvPr>
          <p:cNvSpPr/>
          <p:nvPr/>
        </p:nvSpPr>
        <p:spPr>
          <a:xfrm rot="21170425">
            <a:off x="2222577" y="-293774"/>
            <a:ext cx="8217279" cy="5490029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5C8EE4-29B4-43E5-A509-3767950E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E8D126-38DE-467F-A065-2775F6C58740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9" name="爆炸: 十四角 8">
            <a:extLst>
              <a:ext uri="{FF2B5EF4-FFF2-40B4-BE49-F238E27FC236}">
                <a16:creationId xmlns:a16="http://schemas.microsoft.com/office/drawing/2014/main" id="{786BC825-0920-4861-A42E-39B2D491AACB}"/>
              </a:ext>
            </a:extLst>
          </p:cNvPr>
          <p:cNvSpPr/>
          <p:nvPr/>
        </p:nvSpPr>
        <p:spPr>
          <a:xfrm rot="21156204">
            <a:off x="2749719" y="10948"/>
            <a:ext cx="7162993" cy="4880583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4" descr="坦克PSD圖案素材免費下載，可愛卡通圖片，尺寸3261 × 2740px - Lovepik">
            <a:extLst>
              <a:ext uri="{FF2B5EF4-FFF2-40B4-BE49-F238E27FC236}">
                <a16:creationId xmlns:a16="http://schemas.microsoft.com/office/drawing/2014/main" id="{B1456D0E-3056-421A-8B87-90774564A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426" r="92905">
                        <a14:foregroundMark x1="8426" y1="16333" x2="11308" y2="23000"/>
                        <a14:foregroundMark x1="90687" y1="79333" x2="92905" y2="7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300" y="3038011"/>
            <a:ext cx="4406332" cy="293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ACAA52-BCE0-4AA5-9007-3BDE65EBAA3A}"/>
              </a:ext>
            </a:extLst>
          </p:cNvPr>
          <p:cNvSpPr/>
          <p:nvPr/>
        </p:nvSpPr>
        <p:spPr>
          <a:xfrm>
            <a:off x="4214329" y="1388754"/>
            <a:ext cx="339475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Tank</a:t>
            </a:r>
          </a:p>
          <a:p>
            <a:pPr algn="ctr"/>
            <a:r>
              <a:rPr lang="en-US" altLang="zh-TW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Battle</a:t>
            </a:r>
            <a:endParaRPr lang="zh-TW" alt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7515E9A9-C2E8-47FC-8D65-7F4E00255191}"/>
              </a:ext>
            </a:extLst>
          </p:cNvPr>
          <p:cNvSpPr txBox="1">
            <a:spLocks/>
          </p:cNvSpPr>
          <p:nvPr/>
        </p:nvSpPr>
        <p:spPr>
          <a:xfrm>
            <a:off x="4138117" y="5614424"/>
            <a:ext cx="5123330" cy="1266668"/>
          </a:xfrm>
          <a:prstGeom prst="rect">
            <a:avLst/>
          </a:prstGeom>
        </p:spPr>
        <p:txBody>
          <a:bodyPr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組長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:c110112103 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李承宇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:c109112121 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張兆賢、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c109112107 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康佳元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Picture 4" descr="坦克PSD圖案素材免費下載，可愛卡通圖片，尺寸3261 × 2740px - Lovepik">
            <a:extLst>
              <a:ext uri="{FF2B5EF4-FFF2-40B4-BE49-F238E27FC236}">
                <a16:creationId xmlns:a16="http://schemas.microsoft.com/office/drawing/2014/main" id="{3B1D6CD5-5128-4F69-B9B0-956332F21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426" r="92905">
                        <a14:foregroundMark x1="8426" y1="16333" x2="11308" y2="23000"/>
                        <a14:foregroundMark x1="90687" y1="79333" x2="92905" y2="79333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68215" y="3135841"/>
            <a:ext cx="4406332" cy="293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3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D043F-E1F9-4376-BC9B-514D8BE9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D960B-AC3A-490E-8255-B828C816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6676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戰車移動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射擊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偵測油桶、彈藥箱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極限閃避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11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3.9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~3.10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介面大小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44068" lvl="1" indent="-34290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01168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EFEA84-75BD-49EC-8116-ECC0C613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4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1A454-8EA5-4ADF-A898-DAF491F2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磚塊        乒乓球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F6EE7A-A934-415E-B958-F04F38397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修改部分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             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修改演算法參數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球拍位置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400-&gt;420)</a:t>
            </a:r>
          </a:p>
          <a:p>
            <a:pPr marL="201168" lvl="1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新增障礙物位置作為樣本特徵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96A875-C893-40E8-9E5A-DD345FE4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0CB7CAA1-DDA4-4C42-A190-8953A90EBC39}"/>
              </a:ext>
            </a:extLst>
          </p:cNvPr>
          <p:cNvSpPr/>
          <p:nvPr/>
        </p:nvSpPr>
        <p:spPr>
          <a:xfrm>
            <a:off x="2416029" y="1182848"/>
            <a:ext cx="2114026" cy="41944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3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1A454-8EA5-4ADF-A898-DAF491F2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乒乓球訓練改良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F6EE7A-A934-415E-B958-F04F38397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改良部分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                 樣本數量</a:t>
            </a:r>
            <a:endParaRPr lang="en-US" altLang="zh-TW" dirty="0"/>
          </a:p>
          <a:p>
            <a:r>
              <a:rPr lang="zh-TW" altLang="en-US" dirty="0"/>
              <a:t>改良理由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                 訓練出的模型邊角球接球率不佳</a:t>
            </a:r>
            <a:endParaRPr lang="en-US" altLang="zh-TW" dirty="0"/>
          </a:p>
          <a:p>
            <a:r>
              <a:rPr lang="zh-TW" altLang="en-US" dirty="0"/>
              <a:t>改良方法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                  增加訓練用的樣本數量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96A875-C893-40E8-9E5A-DD345FE4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2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86E7E-2610-8B63-D774-77771538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遊戲分析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842139-573D-745C-5015-1B440291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2024/6/19</a:t>
            </a:fld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6949FFE-C744-D25F-78BA-39BF57DD8135}"/>
              </a:ext>
            </a:extLst>
          </p:cNvPr>
          <p:cNvSpPr/>
          <p:nvPr/>
        </p:nvSpPr>
        <p:spPr>
          <a:xfrm>
            <a:off x="5203691" y="1952636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坦克車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AED792E-DB7F-164B-8742-DAAC818EF078}"/>
              </a:ext>
            </a:extLst>
          </p:cNvPr>
          <p:cNvSpPr/>
          <p:nvPr/>
        </p:nvSpPr>
        <p:spPr>
          <a:xfrm>
            <a:off x="616871" y="3230473"/>
            <a:ext cx="1845578" cy="84728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B4A5841-163E-830A-78C2-C45D6B0CEAC2}"/>
              </a:ext>
            </a:extLst>
          </p:cNvPr>
          <p:cNvSpPr/>
          <p:nvPr/>
        </p:nvSpPr>
        <p:spPr>
          <a:xfrm>
            <a:off x="5345083" y="3210844"/>
            <a:ext cx="1845578" cy="84728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規則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A8AD3D1-4F0D-C5F7-4256-55E9D3033278}"/>
              </a:ext>
            </a:extLst>
          </p:cNvPr>
          <p:cNvSpPr/>
          <p:nvPr/>
        </p:nvSpPr>
        <p:spPr>
          <a:xfrm>
            <a:off x="9310102" y="3224476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B4AE8A92-92C2-70D0-8290-C625080D7AB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17796" y="721788"/>
            <a:ext cx="430549" cy="4586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83D246E6-5081-C485-9C8D-D56FDAFE662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5991716" y="2934688"/>
            <a:ext cx="410920" cy="1413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AB8F2DE-7166-200F-0B9F-10905D003F3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7967409" y="958994"/>
            <a:ext cx="424552" cy="410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8248ED6-B973-751E-ACD1-3A82F20F7097}"/>
              </a:ext>
            </a:extLst>
          </p:cNvPr>
          <p:cNvSpPr/>
          <p:nvPr/>
        </p:nvSpPr>
        <p:spPr>
          <a:xfrm>
            <a:off x="35807" y="4390565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障礙物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6957FED-CC76-F9A8-D8A9-CD6D64FD71EF}"/>
              </a:ext>
            </a:extLst>
          </p:cNvPr>
          <p:cNvSpPr/>
          <p:nvPr/>
        </p:nvSpPr>
        <p:spPr>
          <a:xfrm>
            <a:off x="1987492" y="4385343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坦克車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A4EB0AE-28EB-8ECB-8B47-561A6BA58DE6}"/>
              </a:ext>
            </a:extLst>
          </p:cNvPr>
          <p:cNvSpPr/>
          <p:nvPr/>
        </p:nvSpPr>
        <p:spPr>
          <a:xfrm>
            <a:off x="55397" y="5135624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燃料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871376F-5D65-F7D4-5E7C-C1AE77B7729F}"/>
              </a:ext>
            </a:extLst>
          </p:cNvPr>
          <p:cNvCxnSpPr>
            <a:cxnSpLocks/>
            <a:stCxn id="6" idx="2"/>
            <a:endCxn id="21" idx="3"/>
          </p:cNvCxnSpPr>
          <p:nvPr/>
        </p:nvCxnSpPr>
        <p:spPr>
          <a:xfrm rot="5400000">
            <a:off x="982153" y="4107458"/>
            <a:ext cx="587204" cy="5278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1A99F210-290A-77AE-E386-C4C8E2C69ABE}"/>
              </a:ext>
            </a:extLst>
          </p:cNvPr>
          <p:cNvCxnSpPr>
            <a:cxnSpLocks/>
            <a:stCxn id="6" idx="2"/>
            <a:endCxn id="22" idx="1"/>
          </p:cNvCxnSpPr>
          <p:nvPr/>
        </p:nvCxnSpPr>
        <p:spPr>
          <a:xfrm rot="16200000" flipH="1">
            <a:off x="1472585" y="4144836"/>
            <a:ext cx="581982" cy="447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163903E-D1AF-1397-C4DE-E2F4B5CD072F}"/>
              </a:ext>
            </a:extLst>
          </p:cNvPr>
          <p:cNvCxnSpPr>
            <a:cxnSpLocks/>
            <a:stCxn id="6" idx="2"/>
            <a:endCxn id="23" idx="3"/>
          </p:cNvCxnSpPr>
          <p:nvPr/>
        </p:nvCxnSpPr>
        <p:spPr>
          <a:xfrm rot="5400000">
            <a:off x="619419" y="4489782"/>
            <a:ext cx="1332263" cy="508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0BA69B58-2901-693B-E1AD-0E224B3B3EAE}"/>
              </a:ext>
            </a:extLst>
          </p:cNvPr>
          <p:cNvSpPr/>
          <p:nvPr/>
        </p:nvSpPr>
        <p:spPr>
          <a:xfrm>
            <a:off x="9314983" y="4459416"/>
            <a:ext cx="1845578" cy="101443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移動戰車、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旋轉車身、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射擊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3A158048-5C34-6E9F-8D14-164921D5E3AA}"/>
              </a:ext>
            </a:extLst>
          </p:cNvPr>
          <p:cNvCxnSpPr>
            <a:cxnSpLocks/>
          </p:cNvCxnSpPr>
          <p:nvPr/>
        </p:nvCxnSpPr>
        <p:spPr>
          <a:xfrm>
            <a:off x="10192950" y="4071764"/>
            <a:ext cx="4881" cy="38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94B60277-8B91-408F-8BAC-7099ED75DB72}"/>
              </a:ext>
            </a:extLst>
          </p:cNvPr>
          <p:cNvSpPr/>
          <p:nvPr/>
        </p:nvSpPr>
        <p:spPr>
          <a:xfrm>
            <a:off x="1996057" y="5135623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彈藥箱</a:t>
            </a:r>
          </a:p>
        </p:txBody>
      </p: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3AEA9C4B-C31E-4F36-AD3F-268E5F06F4AC}"/>
              </a:ext>
            </a:extLst>
          </p:cNvPr>
          <p:cNvCxnSpPr>
            <a:cxnSpLocks/>
            <a:stCxn id="6" idx="2"/>
            <a:endCxn id="27" idx="1"/>
          </p:cNvCxnSpPr>
          <p:nvPr/>
        </p:nvCxnSpPr>
        <p:spPr>
          <a:xfrm rot="16200000" flipH="1">
            <a:off x="1101727" y="4515693"/>
            <a:ext cx="1332262" cy="4563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3EB968E-C2B3-4674-861C-B998564C87EE}"/>
              </a:ext>
            </a:extLst>
          </p:cNvPr>
          <p:cNvSpPr/>
          <p:nvPr/>
        </p:nvSpPr>
        <p:spPr>
          <a:xfrm>
            <a:off x="5480447" y="4517924"/>
            <a:ext cx="1574848" cy="6337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每次擊中牆壁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2BEB0F9-89A3-4FD5-B83A-E0E586A23144}"/>
              </a:ext>
            </a:extLst>
          </p:cNvPr>
          <p:cNvSpPr/>
          <p:nvPr/>
        </p:nvSpPr>
        <p:spPr>
          <a:xfrm>
            <a:off x="3920871" y="4518802"/>
            <a:ext cx="1225584" cy="6337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擊破牆壁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1E11C1F-9686-4FEE-B9A6-47B3DDCD980F}"/>
              </a:ext>
            </a:extLst>
          </p:cNvPr>
          <p:cNvSpPr/>
          <p:nvPr/>
        </p:nvSpPr>
        <p:spPr>
          <a:xfrm>
            <a:off x="7450086" y="4518802"/>
            <a:ext cx="1143091" cy="6337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擊中敵人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24681E68-4CC0-4B42-9399-4883A4177947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rot="5400000">
            <a:off x="5170433" y="3421363"/>
            <a:ext cx="460670" cy="1734209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CC9FB58E-DE5B-4133-AF7A-759CC4EE54D6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>
          <a:xfrm rot="16200000" flipH="1">
            <a:off x="6914417" y="3411587"/>
            <a:ext cx="460670" cy="1753760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3C28591-1AAB-4798-A0B1-F8EF0BA2FB65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6267871" y="4058132"/>
            <a:ext cx="1" cy="4597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8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7A302-F97F-49DB-BAF1-21A4C89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09AB44C-4DBF-4091-90C9-C399C2CEA423}"/>
              </a:ext>
            </a:extLst>
          </p:cNvPr>
          <p:cNvSpPr/>
          <p:nvPr/>
        </p:nvSpPr>
        <p:spPr>
          <a:xfrm>
            <a:off x="5131256" y="1983999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外掛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506B62F-24A8-45A7-B800-01A34E9B7218}"/>
              </a:ext>
            </a:extLst>
          </p:cNvPr>
          <p:cNvSpPr/>
          <p:nvPr/>
        </p:nvSpPr>
        <p:spPr>
          <a:xfrm>
            <a:off x="1918759" y="3421778"/>
            <a:ext cx="667631" cy="484279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65343061-80F3-4136-8546-A8DF681D4DBD}"/>
              </a:ext>
            </a:extLst>
          </p:cNvPr>
          <p:cNvSpPr/>
          <p:nvPr/>
        </p:nvSpPr>
        <p:spPr>
          <a:xfrm>
            <a:off x="352762" y="4356143"/>
            <a:ext cx="795732" cy="54915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戰車位置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71623A54-4F97-4387-BCE0-7FD256CA61ED}"/>
              </a:ext>
            </a:extLst>
          </p:cNvPr>
          <p:cNvSpPr/>
          <p:nvPr/>
        </p:nvSpPr>
        <p:spPr>
          <a:xfrm>
            <a:off x="2000805" y="4354205"/>
            <a:ext cx="867540" cy="56795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道具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D5F673C2-3817-4863-9AFD-0713FB4B9990}"/>
              </a:ext>
            </a:extLst>
          </p:cNvPr>
          <p:cNvSpPr/>
          <p:nvPr/>
        </p:nvSpPr>
        <p:spPr>
          <a:xfrm>
            <a:off x="3053131" y="4361316"/>
            <a:ext cx="888951" cy="54915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車身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角度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90C416B4-F6EE-4ED5-81D3-788BEBE352DF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1276559" y="3380127"/>
            <a:ext cx="450086" cy="1501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1EF1629A-7885-4953-B992-BE5C0943BB04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16200000" flipH="1">
            <a:off x="2119501" y="4039131"/>
            <a:ext cx="448148" cy="182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BC973270-4D92-40FC-8E4F-D0D59AA2A2F9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2647462" y="3511170"/>
            <a:ext cx="455259" cy="12450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9F8C37E-CF8B-4540-9B45-4E3503A020E0}"/>
              </a:ext>
            </a:extLst>
          </p:cNvPr>
          <p:cNvSpPr/>
          <p:nvPr/>
        </p:nvSpPr>
        <p:spPr>
          <a:xfrm>
            <a:off x="4116472" y="4872874"/>
            <a:ext cx="853371" cy="46940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EBB58518-35F3-4C82-AD5A-0DB2F042AF22}"/>
              </a:ext>
            </a:extLst>
          </p:cNvPr>
          <p:cNvSpPr/>
          <p:nvPr/>
        </p:nvSpPr>
        <p:spPr>
          <a:xfrm>
            <a:off x="5074524" y="4872874"/>
            <a:ext cx="851093" cy="4620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5484148D-CBEB-4013-A054-C79CF3D5A2C8}"/>
              </a:ext>
            </a:extLst>
          </p:cNvPr>
          <p:cNvSpPr/>
          <p:nvPr/>
        </p:nvSpPr>
        <p:spPr>
          <a:xfrm>
            <a:off x="9935220" y="3446922"/>
            <a:ext cx="1416876" cy="46940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Model_test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E67CC48E-3C0C-45D9-98E3-93A2DE719AFC}"/>
              </a:ext>
            </a:extLst>
          </p:cNvPr>
          <p:cNvSpPr/>
          <p:nvPr/>
        </p:nvSpPr>
        <p:spPr>
          <a:xfrm>
            <a:off x="9346117" y="4427619"/>
            <a:ext cx="755131" cy="105885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戰車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上下左右移動</a:t>
            </a:r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5F3469F6-B986-4C0F-9F0C-4446B5BB4EAC}"/>
              </a:ext>
            </a:extLst>
          </p:cNvPr>
          <p:cNvSpPr/>
          <p:nvPr/>
        </p:nvSpPr>
        <p:spPr>
          <a:xfrm>
            <a:off x="10951538" y="4431875"/>
            <a:ext cx="959274" cy="10545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開炮</a:t>
            </a:r>
          </a:p>
        </p:txBody>
      </p:sp>
      <p:sp>
        <p:nvSpPr>
          <p:cNvPr id="119" name="標題 1">
            <a:extLst>
              <a:ext uri="{FF2B5EF4-FFF2-40B4-BE49-F238E27FC236}">
                <a16:creationId xmlns:a16="http://schemas.microsoft.com/office/drawing/2014/main" id="{70D21DDA-91A9-446A-9AD9-6DF960DD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E5E28B0F-7C34-429F-B76F-F2FF13FE1AE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16200000" flipH="1">
            <a:off x="10779642" y="3780341"/>
            <a:ext cx="515549" cy="787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9F8ABEB7-BA72-477B-8445-1022AB8EDAC9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rot="5400000">
            <a:off x="9928025" y="3711985"/>
            <a:ext cx="511293" cy="919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EFB64B27-C2AC-4ACF-82B6-60D8BF5CC91E}"/>
              </a:ext>
            </a:extLst>
          </p:cNvPr>
          <p:cNvCxnSpPr>
            <a:cxnSpLocks/>
            <a:stCxn id="5" idx="2"/>
            <a:endCxn id="42" idx="0"/>
          </p:cNvCxnSpPr>
          <p:nvPr/>
        </p:nvCxnSpPr>
        <p:spPr>
          <a:xfrm rot="5400000">
            <a:off x="3858065" y="1225797"/>
            <a:ext cx="590491" cy="3801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43570AC4-F287-4116-A98E-158EE41A03B7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8041034" y="844297"/>
            <a:ext cx="615635" cy="4589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DCDC8F2A-CDF6-41B1-9D44-485A352079CE}"/>
              </a:ext>
            </a:extLst>
          </p:cNvPr>
          <p:cNvSpPr/>
          <p:nvPr/>
        </p:nvSpPr>
        <p:spPr>
          <a:xfrm>
            <a:off x="7479278" y="3439486"/>
            <a:ext cx="739148" cy="4694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KNN</a:t>
            </a:r>
            <a:endParaRPr lang="zh-TW" altLang="en-US" sz="1600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B4430834-797F-477D-8ECB-D30CEA7A14E1}"/>
              </a:ext>
            </a:extLst>
          </p:cNvPr>
          <p:cNvSpPr/>
          <p:nvPr/>
        </p:nvSpPr>
        <p:spPr>
          <a:xfrm>
            <a:off x="6634100" y="4416738"/>
            <a:ext cx="6753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訓練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879DE8D1-8481-4B66-882F-1762ADBDD370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 rot="16200000" flipH="1">
            <a:off x="6647349" y="2237982"/>
            <a:ext cx="608199" cy="17948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CF6AF11-AA10-5D33-5EC8-0BE6CBCB95ED}"/>
              </a:ext>
            </a:extLst>
          </p:cNvPr>
          <p:cNvSpPr/>
          <p:nvPr/>
        </p:nvSpPr>
        <p:spPr>
          <a:xfrm>
            <a:off x="7510274" y="4416738"/>
            <a:ext cx="681486" cy="5054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儲存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075BC54-6B9E-3FED-A7DD-9C282ECAEB02}"/>
              </a:ext>
            </a:extLst>
          </p:cNvPr>
          <p:cNvSpPr/>
          <p:nvPr/>
        </p:nvSpPr>
        <p:spPr>
          <a:xfrm>
            <a:off x="8331437" y="4416738"/>
            <a:ext cx="6740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載入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BE3CE8D-6BCA-CFBE-D1CE-39D1F1638D10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7156380" y="3724266"/>
            <a:ext cx="507848" cy="877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D35E9F0-00BE-B9E2-A948-971EC68553F4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 rot="16200000" flipH="1">
            <a:off x="8004723" y="3753018"/>
            <a:ext cx="507848" cy="819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62F821-3645-127C-630B-6BC6A7B012E9}"/>
              </a:ext>
            </a:extLst>
          </p:cNvPr>
          <p:cNvCxnSpPr>
            <a:cxnSpLocks/>
            <a:stCxn id="33" idx="2"/>
            <a:endCxn id="3" idx="0"/>
          </p:cNvCxnSpPr>
          <p:nvPr/>
        </p:nvCxnSpPr>
        <p:spPr>
          <a:xfrm>
            <a:off x="7848852" y="3908890"/>
            <a:ext cx="2165" cy="50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5A8BAD22-D69F-1A5A-9665-2AB2DC5AFCFC}"/>
              </a:ext>
            </a:extLst>
          </p:cNvPr>
          <p:cNvSpPr/>
          <p:nvPr/>
        </p:nvSpPr>
        <p:spPr>
          <a:xfrm>
            <a:off x="4493511" y="3439485"/>
            <a:ext cx="992601" cy="4842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演算法遊玩</a:t>
            </a:r>
          </a:p>
        </p:txBody>
      </p:sp>
      <p:sp>
        <p:nvSpPr>
          <p:cNvPr id="134" name="矩形: 圓角 133">
            <a:extLst>
              <a:ext uri="{FF2B5EF4-FFF2-40B4-BE49-F238E27FC236}">
                <a16:creationId xmlns:a16="http://schemas.microsoft.com/office/drawing/2014/main" id="{8B0594E2-B212-A301-E02F-8BDB87F12C0D}"/>
              </a:ext>
            </a:extLst>
          </p:cNvPr>
          <p:cNvSpPr/>
          <p:nvPr/>
        </p:nvSpPr>
        <p:spPr>
          <a:xfrm>
            <a:off x="4437235" y="4162268"/>
            <a:ext cx="1107052" cy="4396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遊玩數據</a:t>
            </a:r>
          </a:p>
        </p:txBody>
      </p:sp>
      <p:cxnSp>
        <p:nvCxnSpPr>
          <p:cNvPr id="151" name="接點: 肘形 150">
            <a:extLst>
              <a:ext uri="{FF2B5EF4-FFF2-40B4-BE49-F238E27FC236}">
                <a16:creationId xmlns:a16="http://schemas.microsoft.com/office/drawing/2014/main" id="{9DACF7F3-3CE7-A436-A822-8F870DCEFA9F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rot="5400000">
            <a:off x="5217830" y="2603270"/>
            <a:ext cx="608198" cy="1064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11E175-94C1-4FC8-9CDE-9CD10B4966A7}"/>
              </a:ext>
            </a:extLst>
          </p:cNvPr>
          <p:cNvCxnSpPr>
            <a:cxnSpLocks/>
            <a:stCxn id="21" idx="2"/>
            <a:endCxn id="134" idx="0"/>
          </p:cNvCxnSpPr>
          <p:nvPr/>
        </p:nvCxnSpPr>
        <p:spPr>
          <a:xfrm>
            <a:off x="4989812" y="3923763"/>
            <a:ext cx="949" cy="23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A80AF16-BDD4-4FDC-9DF4-015DDDB9F9FE}"/>
              </a:ext>
            </a:extLst>
          </p:cNvPr>
          <p:cNvCxnSpPr>
            <a:cxnSpLocks/>
            <a:stCxn id="134" idx="2"/>
            <a:endCxn id="96" idx="0"/>
          </p:cNvCxnSpPr>
          <p:nvPr/>
        </p:nvCxnSpPr>
        <p:spPr>
          <a:xfrm rot="5400000">
            <a:off x="4631492" y="4513604"/>
            <a:ext cx="270937" cy="447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E6F7B482-4196-43A9-BAA9-5328D3C467DA}"/>
              </a:ext>
            </a:extLst>
          </p:cNvPr>
          <p:cNvCxnSpPr>
            <a:cxnSpLocks/>
            <a:stCxn id="134" idx="2"/>
            <a:endCxn id="97" idx="0"/>
          </p:cNvCxnSpPr>
          <p:nvPr/>
        </p:nvCxnSpPr>
        <p:spPr>
          <a:xfrm rot="16200000" flipH="1">
            <a:off x="5109948" y="4482750"/>
            <a:ext cx="270937" cy="509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AEC36EB3-0414-4808-A74A-217294CFF32F}"/>
              </a:ext>
            </a:extLst>
          </p:cNvPr>
          <p:cNvSpPr/>
          <p:nvPr/>
        </p:nvSpPr>
        <p:spPr>
          <a:xfrm>
            <a:off x="813383" y="5435083"/>
            <a:ext cx="670220" cy="54915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對手</a:t>
            </a:r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CA228888-F11C-44F2-9976-3A25A7B4700C}"/>
              </a:ext>
            </a:extLst>
          </p:cNvPr>
          <p:cNvSpPr/>
          <p:nvPr/>
        </p:nvSpPr>
        <p:spPr>
          <a:xfrm>
            <a:off x="31910" y="5435083"/>
            <a:ext cx="670220" cy="54915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自己</a:t>
            </a: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8F69097F-8F04-46C5-9A07-A42D8B8B94D4}"/>
              </a:ext>
            </a:extLst>
          </p:cNvPr>
          <p:cNvSpPr/>
          <p:nvPr/>
        </p:nvSpPr>
        <p:spPr>
          <a:xfrm>
            <a:off x="2496883" y="5435082"/>
            <a:ext cx="867540" cy="567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彈藥箱</a:t>
            </a: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12264B3B-ED51-455A-96AF-4CA2D3846906}"/>
              </a:ext>
            </a:extLst>
          </p:cNvPr>
          <p:cNvSpPr/>
          <p:nvPr/>
        </p:nvSpPr>
        <p:spPr>
          <a:xfrm>
            <a:off x="1618969" y="5435082"/>
            <a:ext cx="683881" cy="567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燃料</a:t>
            </a: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9BA26AC4-27F8-4BE9-88EA-0B83CF68139A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 rot="16200000" flipH="1">
            <a:off x="684669" y="4971258"/>
            <a:ext cx="529783" cy="397865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7D434357-688E-4BC4-9981-975CA4E7FF32}"/>
              </a:ext>
            </a:extLst>
          </p:cNvPr>
          <p:cNvCxnSpPr>
            <a:cxnSpLocks/>
            <a:stCxn id="43" idx="2"/>
            <a:endCxn id="60" idx="0"/>
          </p:cNvCxnSpPr>
          <p:nvPr/>
        </p:nvCxnSpPr>
        <p:spPr>
          <a:xfrm rot="5400000">
            <a:off x="293933" y="4978387"/>
            <a:ext cx="529783" cy="383608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15B44B71-31D8-4618-B3D7-165029951FDC}"/>
              </a:ext>
            </a:extLst>
          </p:cNvPr>
          <p:cNvCxnSpPr>
            <a:cxnSpLocks/>
            <a:stCxn id="44" idx="2"/>
            <a:endCxn id="61" idx="0"/>
          </p:cNvCxnSpPr>
          <p:nvPr/>
        </p:nvCxnSpPr>
        <p:spPr>
          <a:xfrm rot="16200000" flipH="1">
            <a:off x="2426151" y="4930579"/>
            <a:ext cx="512927" cy="496078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032D01C4-9CBC-4B48-9C94-6813C8C0B174}"/>
              </a:ext>
            </a:extLst>
          </p:cNvPr>
          <p:cNvCxnSpPr>
            <a:cxnSpLocks/>
            <a:stCxn id="44" idx="2"/>
            <a:endCxn id="62" idx="0"/>
          </p:cNvCxnSpPr>
          <p:nvPr/>
        </p:nvCxnSpPr>
        <p:spPr>
          <a:xfrm rot="5400000">
            <a:off x="1941280" y="4941786"/>
            <a:ext cx="512927" cy="473665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6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DE672-C710-333D-FCD8-0379B141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169" y="296036"/>
            <a:ext cx="10058400" cy="1450757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KNN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模型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值準確率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19ED203-D945-3F44-5F30-34BC94FB1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273" y="2049178"/>
            <a:ext cx="1800225" cy="2619375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B5CFCB-7FF2-2455-A2C0-2E506492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C007C2-D98B-86D5-958B-3529F03F2A2D}"/>
              </a:ext>
            </a:extLst>
          </p:cNvPr>
          <p:cNvSpPr/>
          <p:nvPr/>
        </p:nvSpPr>
        <p:spPr>
          <a:xfrm>
            <a:off x="1249273" y="2691442"/>
            <a:ext cx="1666455" cy="181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D69FB5D-5DA8-1E65-659F-F65C148B036C}"/>
              </a:ext>
            </a:extLst>
          </p:cNvPr>
          <p:cNvSpPr/>
          <p:nvPr/>
        </p:nvSpPr>
        <p:spPr>
          <a:xfrm>
            <a:off x="4884274" y="3429000"/>
            <a:ext cx="1337095" cy="5520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模型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3C584BFB-BBCE-5C7F-3BC2-49C42342C9FD}"/>
              </a:ext>
            </a:extLst>
          </p:cNvPr>
          <p:cNvSpPr/>
          <p:nvPr/>
        </p:nvSpPr>
        <p:spPr>
          <a:xfrm>
            <a:off x="7293860" y="3428999"/>
            <a:ext cx="1337095" cy="55209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驗證集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563947D-9F02-0028-8A49-EF2B2719B6EB}"/>
              </a:ext>
            </a:extLst>
          </p:cNvPr>
          <p:cNvSpPr/>
          <p:nvPr/>
        </p:nvSpPr>
        <p:spPr>
          <a:xfrm>
            <a:off x="4884275" y="2225614"/>
            <a:ext cx="1337095" cy="5520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K=1,2,3…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578E202-8F00-392A-BD2F-A7054D540FC2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 flipH="1">
            <a:off x="5552822" y="2777705"/>
            <a:ext cx="1" cy="65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7E848E9-06D5-301C-B4F9-FF5A91D08BE4}"/>
              </a:ext>
            </a:extLst>
          </p:cNvPr>
          <p:cNvCxnSpPr>
            <a:cxnSpLocks/>
          </p:cNvCxnSpPr>
          <p:nvPr/>
        </p:nvCxnSpPr>
        <p:spPr>
          <a:xfrm>
            <a:off x="6221369" y="3705045"/>
            <a:ext cx="10724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2F050728-5604-4FC7-D447-C764962E5125}"/>
              </a:ext>
            </a:extLst>
          </p:cNvPr>
          <p:cNvSpPr/>
          <p:nvPr/>
        </p:nvSpPr>
        <p:spPr>
          <a:xfrm>
            <a:off x="7293859" y="4668553"/>
            <a:ext cx="1337095" cy="55209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準確率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AF88339-6C6E-F474-26A5-8C66E01DD245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962407" y="3981090"/>
            <a:ext cx="0" cy="68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64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64天安門「坦克人」重演！上海勇女孤身擋警車慘被壓制趴地拖行">
            <a:extLst>
              <a:ext uri="{FF2B5EF4-FFF2-40B4-BE49-F238E27FC236}">
                <a16:creationId xmlns:a16="http://schemas.microsoft.com/office/drawing/2014/main" id="{BA6685CF-D64A-4BE2-8F74-E55F3DFB1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439" y="2332139"/>
            <a:ext cx="7009281" cy="39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E79BE2F2-F0A0-469D-BA29-271551602856}"/>
              </a:ext>
            </a:extLst>
          </p:cNvPr>
          <p:cNvGrpSpPr/>
          <p:nvPr/>
        </p:nvGrpSpPr>
        <p:grpSpPr>
          <a:xfrm>
            <a:off x="3921160" y="4704748"/>
            <a:ext cx="1086212" cy="1501629"/>
            <a:chOff x="3610767" y="4160939"/>
            <a:chExt cx="1086212" cy="1501629"/>
          </a:xfrm>
        </p:grpSpPr>
        <p:sp>
          <p:nvSpPr>
            <p:cNvPr id="8" name="語音泡泡: 橢圓形 7">
              <a:extLst>
                <a:ext uri="{FF2B5EF4-FFF2-40B4-BE49-F238E27FC236}">
                  <a16:creationId xmlns:a16="http://schemas.microsoft.com/office/drawing/2014/main" id="{E0940AF3-9D9F-45F0-BDE4-C2A25FC386EB}"/>
                </a:ext>
              </a:extLst>
            </p:cNvPr>
            <p:cNvSpPr/>
            <p:nvPr/>
          </p:nvSpPr>
          <p:spPr>
            <a:xfrm rot="16524960" flipH="1">
              <a:off x="3300374" y="4471332"/>
              <a:ext cx="1501629" cy="880844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1028" name="Picture 4" descr="你才是挑戰者喔 的圖片結果">
              <a:extLst>
                <a:ext uri="{FF2B5EF4-FFF2-40B4-BE49-F238E27FC236}">
                  <a16:creationId xmlns:a16="http://schemas.microsoft.com/office/drawing/2014/main" id="{33F0F9B5-C981-40E5-AB23-B81AD1BD2E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9709" r="90291">
                          <a14:foregroundMark x1="78155" y1="26667" x2="85437" y2="50000"/>
                          <a14:foregroundMark x1="78641" y1="26667" x2="88350" y2="32222"/>
                          <a14:foregroundMark x1="88350" y1="32222" x2="90291" y2="45000"/>
                          <a14:foregroundMark x1="90291" y1="45000" x2="90291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39" t="21750" b="43826"/>
            <a:stretch/>
          </p:blipFill>
          <p:spPr bwMode="auto">
            <a:xfrm rot="410465">
              <a:off x="3658450" y="4192319"/>
              <a:ext cx="1038529" cy="1357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692DEFE-FD25-4A18-B8F8-8F7AFFB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DE27E-C013-451E-B01A-A3102CEA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用腳</a:t>
            </a:r>
            <a:r>
              <a:rPr lang="zh-TW" altLang="en-US" dirty="0">
                <a:solidFill>
                  <a:schemeClr val="tx1"/>
                </a:solidFill>
              </a:rPr>
              <a:t>本</a:t>
            </a:r>
            <a:r>
              <a:rPr lang="zh-TW" altLang="en-US" dirty="0"/>
              <a:t>打爆對面。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預測對面戰車路線。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9C05E-AAE1-4F24-8495-B63D0ECE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0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ADDBA-D3CF-45BA-BEFB-E35C5639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09D32-44E8-479B-BD38-FC3ECE53D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模型可以分開，例如</a:t>
            </a:r>
            <a:r>
              <a:rPr lang="en-US" altLang="zh-TW" dirty="0"/>
              <a:t>:</a:t>
            </a:r>
            <a:r>
              <a:rPr lang="zh-TW" altLang="en-US" dirty="0"/>
              <a:t>追蹤目標得優先順序</a:t>
            </a:r>
            <a:r>
              <a:rPr lang="en-US" altLang="zh-TW" dirty="0"/>
              <a:t>(</a:t>
            </a:r>
            <a:r>
              <a:rPr lang="zh-TW" altLang="en-US" dirty="0"/>
              <a:t>汽油、子彈、敵人</a:t>
            </a:r>
            <a:r>
              <a:rPr lang="en-US" altLang="zh-TW" dirty="0"/>
              <a:t>)</a:t>
            </a:r>
            <a:r>
              <a:rPr lang="zh-TW" altLang="en-US" dirty="0"/>
              <a:t>、是否射擊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FCE0BA-924C-4902-A82D-46308942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4229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5_TF56160789.potx" id="{C03BE16E-05B7-438C-85CB-7604B66C50C5}" vid="{E3EA7662-8E7E-4B1D-9203-FBA998A861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{0754CFCA-3A53-4A97-B78C-7F76ED7B2E91}tf56160789_win32</Template>
  <TotalTime>7412</TotalTime>
  <Words>216</Words>
  <Application>Microsoft Office PowerPoint</Application>
  <PresentationFormat>寬螢幕</PresentationFormat>
  <Paragraphs>91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Microsoft JhengHei UI</vt:lpstr>
      <vt:lpstr>MingLiu</vt:lpstr>
      <vt:lpstr>標楷體</vt:lpstr>
      <vt:lpstr>Calibri</vt:lpstr>
      <vt:lpstr>Franklin Gothic Book</vt:lpstr>
      <vt:lpstr>Times New Roman</vt:lpstr>
      <vt:lpstr>Wingdings</vt:lpstr>
      <vt:lpstr>1_RetrospectVTI</vt:lpstr>
      <vt:lpstr>PowerPoint 簡報</vt:lpstr>
      <vt:lpstr>需求</vt:lpstr>
      <vt:lpstr>磚塊        乒乓球</vt:lpstr>
      <vt:lpstr>乒乓球訓練改良</vt:lpstr>
      <vt:lpstr>遊戲分析</vt:lpstr>
      <vt:lpstr>分析</vt:lpstr>
      <vt:lpstr>KNN模型K值準確率</vt:lpstr>
      <vt:lpstr>驗收</vt:lpstr>
      <vt:lpstr>補充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打磚塊</dc:title>
  <dc:creator>兆賢 張</dc:creator>
  <cp:lastModifiedBy>Yuan Kang</cp:lastModifiedBy>
  <cp:revision>180</cp:revision>
  <dcterms:created xsi:type="dcterms:W3CDTF">2024-04-22T13:06:42Z</dcterms:created>
  <dcterms:modified xsi:type="dcterms:W3CDTF">2024-06-19T07:26:29Z</dcterms:modified>
</cp:coreProperties>
</file>