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handoutMasterIdLst>
    <p:handoutMasterId r:id="rId17"/>
  </p:handoutMasterIdLst>
  <p:sldIdLst>
    <p:sldId id="298" r:id="rId2"/>
    <p:sldId id="261" r:id="rId3"/>
    <p:sldId id="299" r:id="rId4"/>
    <p:sldId id="301" r:id="rId5"/>
    <p:sldId id="259" r:id="rId6"/>
    <p:sldId id="266" r:id="rId7"/>
    <p:sldId id="307" r:id="rId8"/>
    <p:sldId id="305" r:id="rId9"/>
    <p:sldId id="306" r:id="rId10"/>
    <p:sldId id="303" r:id="rId11"/>
    <p:sldId id="293" r:id="rId12"/>
    <p:sldId id="291" r:id="rId13"/>
    <p:sldId id="289" r:id="rId14"/>
    <p:sldId id="263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53E1201-B830-4774-A4A7-888EF4A82ABC}">
          <p14:sldIdLst>
            <p14:sldId id="298"/>
            <p14:sldId id="261"/>
            <p14:sldId id="299"/>
            <p14:sldId id="301"/>
            <p14:sldId id="259"/>
            <p14:sldId id="266"/>
            <p14:sldId id="307"/>
            <p14:sldId id="305"/>
            <p14:sldId id="306"/>
            <p14:sldId id="303"/>
            <p14:sldId id="293"/>
            <p14:sldId id="291"/>
            <p14:sldId id="28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502C"/>
    <a:srgbClr val="016F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2024/6/21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79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74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土壤卡通圖片,雲朵卡通圖片- 紫睿網">
            <a:extLst>
              <a:ext uri="{FF2B5EF4-FFF2-40B4-BE49-F238E27FC236}">
                <a16:creationId xmlns:a16="http://schemas.microsoft.com/office/drawing/2014/main" id="{72485F80-E2A0-4902-A289-A536F939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0172"/>
            <a:ext cx="12192000" cy="13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爆炸: 十四角 11">
            <a:extLst>
              <a:ext uri="{FF2B5EF4-FFF2-40B4-BE49-F238E27FC236}">
                <a16:creationId xmlns:a16="http://schemas.microsoft.com/office/drawing/2014/main" id="{BD78CF36-1E2A-49EC-8E0E-A41AB35CBFED}"/>
              </a:ext>
            </a:extLst>
          </p:cNvPr>
          <p:cNvSpPr/>
          <p:nvPr/>
        </p:nvSpPr>
        <p:spPr>
          <a:xfrm rot="21170425">
            <a:off x="2222577" y="-293774"/>
            <a:ext cx="8217279" cy="549002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5C8EE4-29B4-43E5-A509-3767950E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E8D126-38DE-467F-A065-2775F6C58740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9" name="爆炸: 十四角 8">
            <a:extLst>
              <a:ext uri="{FF2B5EF4-FFF2-40B4-BE49-F238E27FC236}">
                <a16:creationId xmlns:a16="http://schemas.microsoft.com/office/drawing/2014/main" id="{786BC825-0920-4861-A42E-39B2D491AACB}"/>
              </a:ext>
            </a:extLst>
          </p:cNvPr>
          <p:cNvSpPr/>
          <p:nvPr/>
        </p:nvSpPr>
        <p:spPr>
          <a:xfrm rot="21156204">
            <a:off x="2749719" y="10948"/>
            <a:ext cx="7162993" cy="488058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B1456D0E-3056-421A-8B87-90774564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00" y="303801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ACAA52-BCE0-4AA5-9007-3BDE65EBAA3A}"/>
              </a:ext>
            </a:extLst>
          </p:cNvPr>
          <p:cNvSpPr/>
          <p:nvPr/>
        </p:nvSpPr>
        <p:spPr>
          <a:xfrm>
            <a:off x="4214329" y="1388754"/>
            <a:ext cx="339475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Tank</a:t>
            </a:r>
          </a:p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Battle</a:t>
            </a:r>
            <a:endParaRPr lang="zh-TW" alt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515E9A9-C2E8-47FC-8D65-7F4E00255191}"/>
              </a:ext>
            </a:extLst>
          </p:cNvPr>
          <p:cNvSpPr txBox="1">
            <a:spLocks/>
          </p:cNvSpPr>
          <p:nvPr/>
        </p:nvSpPr>
        <p:spPr>
          <a:xfrm>
            <a:off x="4138117" y="5614424"/>
            <a:ext cx="5123330" cy="12666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3B1D6CD5-5128-4F69-B9B0-956332F2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68215" y="313584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DE672-C710-333D-FCD8-0379B141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169" y="296036"/>
            <a:ext cx="10058400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值準確率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19ED203-D945-3F44-5F30-34BC94FB1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387" y="2225614"/>
            <a:ext cx="1800225" cy="261937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B5CFCB-7FF2-2455-A2C0-2E506492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C007C2-D98B-86D5-958B-3529F03F2A2D}"/>
              </a:ext>
            </a:extLst>
          </p:cNvPr>
          <p:cNvSpPr/>
          <p:nvPr/>
        </p:nvSpPr>
        <p:spPr>
          <a:xfrm>
            <a:off x="1249273" y="2691442"/>
            <a:ext cx="1666455" cy="18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D69FB5D-5DA8-1E65-659F-F65C148B036C}"/>
              </a:ext>
            </a:extLst>
          </p:cNvPr>
          <p:cNvSpPr/>
          <p:nvPr/>
        </p:nvSpPr>
        <p:spPr>
          <a:xfrm>
            <a:off x="4884274" y="3429000"/>
            <a:ext cx="1337095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C584BFB-BBCE-5C7F-3BC2-49C42342C9FD}"/>
              </a:ext>
            </a:extLst>
          </p:cNvPr>
          <p:cNvSpPr/>
          <p:nvPr/>
        </p:nvSpPr>
        <p:spPr>
          <a:xfrm>
            <a:off x="7293860" y="3428999"/>
            <a:ext cx="1337095" cy="5520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驗證集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563947D-9F02-0028-8A49-EF2B2719B6EB}"/>
              </a:ext>
            </a:extLst>
          </p:cNvPr>
          <p:cNvSpPr/>
          <p:nvPr/>
        </p:nvSpPr>
        <p:spPr>
          <a:xfrm>
            <a:off x="4884275" y="2225614"/>
            <a:ext cx="1337095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K=1,2,3…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578E202-8F00-392A-BD2F-A7054D540FC2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flipH="1">
            <a:off x="5552822" y="2777705"/>
            <a:ext cx="1" cy="65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7E848E9-06D5-301C-B4F9-FF5A91D08BE4}"/>
              </a:ext>
            </a:extLst>
          </p:cNvPr>
          <p:cNvCxnSpPr>
            <a:cxnSpLocks/>
          </p:cNvCxnSpPr>
          <p:nvPr/>
        </p:nvCxnSpPr>
        <p:spPr>
          <a:xfrm>
            <a:off x="6221369" y="3705045"/>
            <a:ext cx="1072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F050728-5604-4FC7-D447-C764962E5125}"/>
              </a:ext>
            </a:extLst>
          </p:cNvPr>
          <p:cNvSpPr/>
          <p:nvPr/>
        </p:nvSpPr>
        <p:spPr>
          <a:xfrm>
            <a:off x="7293859" y="4668553"/>
            <a:ext cx="1337095" cy="55209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準確率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AF88339-6C6E-F474-26A5-8C66E01DD24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962407" y="3981090"/>
            <a:ext cx="0" cy="68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4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4974"/>
              </p:ext>
            </p:extLst>
          </p:nvPr>
        </p:nvGraphicFramePr>
        <p:xfrm>
          <a:off x="579581" y="2156836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演算法遊玩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update(self,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keyboard=[], 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**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kwargs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 algn="l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dict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遊戲資訊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戰車位置、砲管角度、補給箱位置等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62773" y="751694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39555"/>
              </p:ext>
            </p:extLst>
          </p:nvPr>
        </p:nvGraphicFramePr>
        <p:xfrm>
          <a:off x="572730" y="3809467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command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戰車動作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前進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後退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轉車身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轉砲管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射擊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使用演算法遊玩產生遊戲數據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861567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B577EE2C-268C-4ECA-8245-908882DC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49" y="353713"/>
            <a:ext cx="10058400" cy="1450757"/>
          </a:xfrm>
        </p:spPr>
        <p:txBody>
          <a:bodyPr/>
          <a:lstStyle/>
          <a:p>
            <a:r>
              <a:rPr lang="en-US" altLang="zh-TW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 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</p:spTree>
    <p:extLst>
      <p:ext uri="{BB962C8B-B14F-4D97-AF65-F5344CB8AC3E}">
        <p14:creationId xmlns:p14="http://schemas.microsoft.com/office/powerpoint/2010/main" val="282092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26565"/>
              </p:ext>
            </p:extLst>
          </p:nvPr>
        </p:nvGraphicFramePr>
        <p:xfrm>
          <a:off x="83092" y="2004753"/>
          <a:ext cx="75089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45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getJsonData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讀取遊玩數據</a:t>
                      </a:r>
                      <a:endParaRPr lang="zh-TW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getJsonData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folderPath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存放遊玩數據的資料夾路徑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52541"/>
              </p:ext>
            </p:extLst>
          </p:nvPr>
        </p:nvGraphicFramePr>
        <p:xfrm>
          <a:off x="83092" y="3833553"/>
          <a:ext cx="7508943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53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401590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json_data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:list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遊玩數據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讀取演算法遊玩完後得到的數據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178496" y="2822235"/>
            <a:ext cx="6413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E1723137-F287-4827-9603-B234FA6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getJsonData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讀取遊玩數據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59C7BC-41FF-4678-B286-3412F3A82DB0}"/>
              </a:ext>
            </a:extLst>
          </p:cNvPr>
          <p:cNvSpPr txBox="1"/>
          <p:nvPr/>
        </p:nvSpPr>
        <p:spPr>
          <a:xfrm>
            <a:off x="9175656" y="574098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4B4053-D39C-F2EF-F2A9-0FD0E1908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38" y="2349654"/>
            <a:ext cx="4179299" cy="26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4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76602"/>
              </p:ext>
            </p:extLst>
          </p:nvPr>
        </p:nvGraphicFramePr>
        <p:xfrm>
          <a:off x="118186" y="1980438"/>
          <a:ext cx="775772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66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465463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knnModelTrain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knnModelTrain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data,labels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labels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17622"/>
              </p:ext>
            </p:extLst>
          </p:nvPr>
        </p:nvGraphicFramePr>
        <p:xfrm>
          <a:off x="118187" y="4352439"/>
          <a:ext cx="7757730" cy="172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005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446725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的模型檔案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= 1~21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用不同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值訓練模型並計算準確度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最後選出準確度最好的模型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使用訓練集的樣本特徵訓練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411962" y="2694165"/>
            <a:ext cx="64639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E30E4898-8809-4BBA-8397-C16A95A7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7026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knnModelTrain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訓練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7441D8-FBAD-430D-801B-5F9BF2669865}"/>
              </a:ext>
            </a:extLst>
          </p:cNvPr>
          <p:cNvSpPr txBox="1"/>
          <p:nvPr/>
        </p:nvSpPr>
        <p:spPr>
          <a:xfrm>
            <a:off x="8686629" y="590584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213B7527-836B-C34C-24CE-1330E9A23212}"/>
              </a:ext>
            </a:extLst>
          </p:cNvPr>
          <p:cNvCxnSpPr>
            <a:cxnSpLocks/>
          </p:cNvCxnSpPr>
          <p:nvPr/>
        </p:nvCxnSpPr>
        <p:spPr>
          <a:xfrm>
            <a:off x="1411962" y="3493547"/>
            <a:ext cx="64639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C1E4B6C0-C31B-E6AE-B229-B56C7814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229" y="2613312"/>
            <a:ext cx="3773161" cy="2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4天安門「坦克人」重演！上海勇女孤身擋警車慘被壓制趴地拖行">
            <a:extLst>
              <a:ext uri="{FF2B5EF4-FFF2-40B4-BE49-F238E27FC236}">
                <a16:creationId xmlns:a16="http://schemas.microsoft.com/office/drawing/2014/main" id="{BA6685CF-D64A-4BE2-8F74-E55F3DFB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39" y="2332139"/>
            <a:ext cx="7009281" cy="39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E79BE2F2-F0A0-469D-BA29-271551602856}"/>
              </a:ext>
            </a:extLst>
          </p:cNvPr>
          <p:cNvGrpSpPr/>
          <p:nvPr/>
        </p:nvGrpSpPr>
        <p:grpSpPr>
          <a:xfrm>
            <a:off x="3921160" y="4704748"/>
            <a:ext cx="1086212" cy="1501629"/>
            <a:chOff x="3610767" y="4160939"/>
            <a:chExt cx="1086212" cy="1501629"/>
          </a:xfrm>
        </p:grpSpPr>
        <p:sp>
          <p:nvSpPr>
            <p:cNvPr id="8" name="語音泡泡: 橢圓形 7">
              <a:extLst>
                <a:ext uri="{FF2B5EF4-FFF2-40B4-BE49-F238E27FC236}">
                  <a16:creationId xmlns:a16="http://schemas.microsoft.com/office/drawing/2014/main" id="{E0940AF3-9D9F-45F0-BDE4-C2A25FC386EB}"/>
                </a:ext>
              </a:extLst>
            </p:cNvPr>
            <p:cNvSpPr/>
            <p:nvPr/>
          </p:nvSpPr>
          <p:spPr>
            <a:xfrm rot="16524960" flipH="1">
              <a:off x="3300374" y="4471332"/>
              <a:ext cx="1501629" cy="880844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028" name="Picture 4" descr="你才是挑戰者喔 的圖片結果">
              <a:extLst>
                <a:ext uri="{FF2B5EF4-FFF2-40B4-BE49-F238E27FC236}">
                  <a16:creationId xmlns:a16="http://schemas.microsoft.com/office/drawing/2014/main" id="{33F0F9B5-C981-40E5-AB23-B81AD1BD2E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9709" r="90291">
                          <a14:foregroundMark x1="78155" y1="26667" x2="85437" y2="50000"/>
                          <a14:foregroundMark x1="78641" y1="26667" x2="88350" y2="32222"/>
                          <a14:foregroundMark x1="88350" y1="32222" x2="90291" y2="45000"/>
                          <a14:foregroundMark x1="90291" y1="45000" x2="90291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39" t="21750" b="43826"/>
            <a:stretch/>
          </p:blipFill>
          <p:spPr bwMode="auto">
            <a:xfrm rot="410465">
              <a:off x="3658450" y="4192319"/>
              <a:ext cx="1038529" cy="135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用腳</a:t>
            </a:r>
            <a:r>
              <a:rPr lang="zh-TW" altLang="en-US" dirty="0">
                <a:solidFill>
                  <a:schemeClr val="tx1"/>
                </a:solidFill>
              </a:rPr>
              <a:t>本</a:t>
            </a:r>
            <a:r>
              <a:rPr lang="zh-TW" altLang="en-US" dirty="0"/>
              <a:t>打爆對面。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預測對面戰車路線。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戰車移動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射擊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偵測油桶、彈藥箱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極限閃避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A454-8EA5-4ADF-A898-DAF491F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磚塊        乒乓球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EE7A-A934-415E-B958-F04F3839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修改部分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修改演算法參數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球拍位置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400-&gt;420)</a:t>
            </a:r>
          </a:p>
          <a:p>
            <a:pPr marL="201168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新增障礙物位置作為樣本特徵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A875-C893-40E8-9E5A-DD345FE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0CB7CAA1-DDA4-4C42-A190-8953A90EBC39}"/>
              </a:ext>
            </a:extLst>
          </p:cNvPr>
          <p:cNvSpPr/>
          <p:nvPr/>
        </p:nvSpPr>
        <p:spPr>
          <a:xfrm>
            <a:off x="2416029" y="1182848"/>
            <a:ext cx="2114026" cy="4194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3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A454-8EA5-4ADF-A898-DAF491F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乒乓球訓練改良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EE7A-A934-415E-B958-F04F3839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改良部分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樣本數量</a:t>
            </a:r>
            <a:endParaRPr lang="en-US" altLang="zh-TW" dirty="0"/>
          </a:p>
          <a:p>
            <a:r>
              <a:rPr lang="zh-TW" altLang="en-US" dirty="0"/>
              <a:t>改良理由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訓練出的模型邊角球接球率不佳</a:t>
            </a:r>
            <a:endParaRPr lang="en-US" altLang="zh-TW" dirty="0"/>
          </a:p>
          <a:p>
            <a:r>
              <a:rPr lang="zh-TW" altLang="en-US" dirty="0"/>
              <a:t>改良方法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 增加訓練用的樣本數量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A875-C893-40E8-9E5A-DD345FE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2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2024/6/21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52636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5345083" y="3210844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17796" y="721788"/>
            <a:ext cx="430549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991716" y="2934688"/>
            <a:ext cx="410920" cy="141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67409" y="958994"/>
            <a:ext cx="424552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35807" y="4390565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障礙物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987492" y="438534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55397" y="51356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cxnSpLocks/>
            <a:stCxn id="6" idx="2"/>
            <a:endCxn id="21" idx="3"/>
          </p:cNvCxnSpPr>
          <p:nvPr/>
        </p:nvCxnSpPr>
        <p:spPr>
          <a:xfrm rot="5400000">
            <a:off x="982153" y="4107458"/>
            <a:ext cx="587204" cy="527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1"/>
          </p:cNvCxnSpPr>
          <p:nvPr/>
        </p:nvCxnSpPr>
        <p:spPr>
          <a:xfrm rot="16200000" flipH="1">
            <a:off x="1472585" y="4144836"/>
            <a:ext cx="581982" cy="447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cxnSpLocks/>
            <a:stCxn id="6" idx="2"/>
            <a:endCxn id="23" idx="3"/>
          </p:cNvCxnSpPr>
          <p:nvPr/>
        </p:nvCxnSpPr>
        <p:spPr>
          <a:xfrm rot="5400000">
            <a:off x="619419" y="4489782"/>
            <a:ext cx="1332263" cy="508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6"/>
            <a:ext cx="1845578" cy="101443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移動戰車、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旋轉車身、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射擊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4B60277-8B91-408F-8BAC-7099ED75DB72}"/>
              </a:ext>
            </a:extLst>
          </p:cNvPr>
          <p:cNvSpPr/>
          <p:nvPr/>
        </p:nvSpPr>
        <p:spPr>
          <a:xfrm>
            <a:off x="1996057" y="513562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3AEA9C4B-C31E-4F36-AD3F-268E5F06F4AC}"/>
              </a:ext>
            </a:extLst>
          </p:cNvPr>
          <p:cNvCxnSpPr>
            <a:cxnSpLocks/>
            <a:stCxn id="6" idx="2"/>
            <a:endCxn id="27" idx="1"/>
          </p:cNvCxnSpPr>
          <p:nvPr/>
        </p:nvCxnSpPr>
        <p:spPr>
          <a:xfrm rot="16200000" flipH="1">
            <a:off x="1101727" y="4515693"/>
            <a:ext cx="1332262" cy="456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3EB968E-C2B3-4674-861C-B998564C87EE}"/>
              </a:ext>
            </a:extLst>
          </p:cNvPr>
          <p:cNvSpPr/>
          <p:nvPr/>
        </p:nvSpPr>
        <p:spPr>
          <a:xfrm>
            <a:off x="5480447" y="4517924"/>
            <a:ext cx="1574848" cy="633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每次擊中牆壁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BEB0F9-89A3-4FD5-B83A-E0E586A23144}"/>
              </a:ext>
            </a:extLst>
          </p:cNvPr>
          <p:cNvSpPr/>
          <p:nvPr/>
        </p:nvSpPr>
        <p:spPr>
          <a:xfrm>
            <a:off x="3920871" y="4518802"/>
            <a:ext cx="1225584" cy="6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擊破牆壁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E11C1F-9686-4FEE-B9A6-47B3DDCD980F}"/>
              </a:ext>
            </a:extLst>
          </p:cNvPr>
          <p:cNvSpPr/>
          <p:nvPr/>
        </p:nvSpPr>
        <p:spPr>
          <a:xfrm>
            <a:off x="7450086" y="4518802"/>
            <a:ext cx="1143091" cy="6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擊中敵人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4681E68-4CC0-4B42-9399-4883A4177947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5400000">
            <a:off x="5170433" y="3421363"/>
            <a:ext cx="460670" cy="1734209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CC9FB58E-DE5B-4133-AF7A-759CC4EE54D6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16200000" flipH="1">
            <a:off x="6914417" y="3411587"/>
            <a:ext cx="460670" cy="175376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3C28591-1AAB-4798-A0B1-F8EF0BA2FB65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6267871" y="4058132"/>
            <a:ext cx="1" cy="4597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918759" y="3421778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352762" y="4356143"/>
            <a:ext cx="795732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2000805" y="4354205"/>
            <a:ext cx="867540" cy="5679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道具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3053131" y="4361316"/>
            <a:ext cx="888951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車身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角度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1276559" y="3380127"/>
            <a:ext cx="450086" cy="150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16200000" flipH="1">
            <a:off x="2119501" y="4039131"/>
            <a:ext cx="448148" cy="18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2647462" y="3511170"/>
            <a:ext cx="455259" cy="1245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935220" y="3446922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19"/>
            <a:ext cx="755131" cy="10588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上下左右移動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951538" y="4431875"/>
            <a:ext cx="959274" cy="1054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開炮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779642" y="3780341"/>
            <a:ext cx="515549" cy="787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928025" y="3711985"/>
            <a:ext cx="511293" cy="91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858065" y="1225797"/>
            <a:ext cx="590491" cy="3801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041034" y="844297"/>
            <a:ext cx="615635" cy="4589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AEC36EB3-0414-4808-A74A-217294CFF32F}"/>
              </a:ext>
            </a:extLst>
          </p:cNvPr>
          <p:cNvSpPr/>
          <p:nvPr/>
        </p:nvSpPr>
        <p:spPr>
          <a:xfrm>
            <a:off x="813383" y="5435083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CA228888-F11C-44F2-9976-3A25A7B4700C}"/>
              </a:ext>
            </a:extLst>
          </p:cNvPr>
          <p:cNvSpPr/>
          <p:nvPr/>
        </p:nvSpPr>
        <p:spPr>
          <a:xfrm>
            <a:off x="31910" y="5435083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自己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F69097F-8F04-46C5-9A07-A42D8B8B94D4}"/>
              </a:ext>
            </a:extLst>
          </p:cNvPr>
          <p:cNvSpPr/>
          <p:nvPr/>
        </p:nvSpPr>
        <p:spPr>
          <a:xfrm>
            <a:off x="2496883" y="5435082"/>
            <a:ext cx="867540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2264B3B-ED51-455A-96AF-4CA2D3846906}"/>
              </a:ext>
            </a:extLst>
          </p:cNvPr>
          <p:cNvSpPr/>
          <p:nvPr/>
        </p:nvSpPr>
        <p:spPr>
          <a:xfrm>
            <a:off x="1618969" y="5435082"/>
            <a:ext cx="683881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BA26AC4-27F8-4BE9-88EA-0B83CF68139A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16200000" flipH="1">
            <a:off x="684669" y="4971258"/>
            <a:ext cx="529783" cy="39786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D434357-688E-4BC4-9981-975CA4E7FF32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 rot="5400000">
            <a:off x="293933" y="4978387"/>
            <a:ext cx="529783" cy="38360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5B44B71-31D8-4618-B3D7-165029951FDC}"/>
              </a:ext>
            </a:extLst>
          </p:cNvPr>
          <p:cNvCxnSpPr>
            <a:cxnSpLocks/>
            <a:stCxn id="44" idx="2"/>
            <a:endCxn id="61" idx="0"/>
          </p:cNvCxnSpPr>
          <p:nvPr/>
        </p:nvCxnSpPr>
        <p:spPr>
          <a:xfrm rot="16200000" flipH="1">
            <a:off x="2426151" y="4930579"/>
            <a:ext cx="512927" cy="49607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32D01C4-9CBC-4B48-9C94-6813C8C0B174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 rot="5400000">
            <a:off x="1941280" y="4941786"/>
            <a:ext cx="512927" cy="47366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918759" y="3421778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-8060" y="4323717"/>
            <a:ext cx="795732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153077" y="4303260"/>
            <a:ext cx="867540" cy="5679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406298" y="4322052"/>
            <a:ext cx="888951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車身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角度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1112361" y="3183503"/>
            <a:ext cx="417660" cy="1862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721110" y="3771794"/>
            <a:ext cx="397203" cy="665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2343677" y="3814954"/>
            <a:ext cx="415995" cy="598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5196586" y="4855167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6154638" y="4855167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10225152" y="3429215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699764" y="4417238"/>
            <a:ext cx="755131" cy="10588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上下左右移動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1155680" y="4431875"/>
            <a:ext cx="959274" cy="1054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開炮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1017825" y="3814383"/>
            <a:ext cx="533256" cy="701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10246151" y="3729798"/>
            <a:ext cx="518619" cy="856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858065" y="1225797"/>
            <a:ext cx="590491" cy="3801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194853" y="690478"/>
            <a:ext cx="597928" cy="4879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8016340" y="3429214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7171162" y="4406466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921016" y="1964315"/>
            <a:ext cx="597927" cy="2331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8047336" y="4406466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868499" y="4406466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693442" y="3713994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541785" y="3742746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8385914" y="3898618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5573625" y="3421778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5517349" y="4144561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16200000" flipH="1">
            <a:off x="5766740" y="3118591"/>
            <a:ext cx="590491" cy="15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6069926" y="3906056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5711606" y="4495897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6190062" y="4465043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CA228888-F11C-44F2-9976-3A25A7B4700C}"/>
              </a:ext>
            </a:extLst>
          </p:cNvPr>
          <p:cNvSpPr/>
          <p:nvPr/>
        </p:nvSpPr>
        <p:spPr>
          <a:xfrm>
            <a:off x="57712" y="5455724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自己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F69097F-8F04-46C5-9A07-A42D8B8B94D4}"/>
              </a:ext>
            </a:extLst>
          </p:cNvPr>
          <p:cNvSpPr/>
          <p:nvPr/>
        </p:nvSpPr>
        <p:spPr>
          <a:xfrm>
            <a:off x="1506332" y="5455724"/>
            <a:ext cx="867540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2264B3B-ED51-455A-96AF-4CA2D3846906}"/>
              </a:ext>
            </a:extLst>
          </p:cNvPr>
          <p:cNvSpPr/>
          <p:nvPr/>
        </p:nvSpPr>
        <p:spPr>
          <a:xfrm>
            <a:off x="787672" y="5455724"/>
            <a:ext cx="683881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5B44B71-31D8-4618-B3D7-165029951FDC}"/>
              </a:ext>
            </a:extLst>
          </p:cNvPr>
          <p:cNvCxnSpPr>
            <a:cxnSpLocks/>
            <a:stCxn id="44" idx="2"/>
            <a:endCxn id="61" idx="0"/>
          </p:cNvCxnSpPr>
          <p:nvPr/>
        </p:nvCxnSpPr>
        <p:spPr>
          <a:xfrm rot="16200000" flipH="1">
            <a:off x="1471217" y="4986839"/>
            <a:ext cx="584514" cy="35325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32D01C4-9CBC-4B48-9C94-6813C8C0B174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 rot="5400000">
            <a:off x="1065973" y="4934850"/>
            <a:ext cx="584514" cy="457234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F31227AE-2F31-479D-A57A-A7DFA78B647F}"/>
              </a:ext>
            </a:extLst>
          </p:cNvPr>
          <p:cNvSpPr/>
          <p:nvPr/>
        </p:nvSpPr>
        <p:spPr>
          <a:xfrm>
            <a:off x="3641061" y="4303259"/>
            <a:ext cx="888951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5590AFE6-0509-49AE-84D0-9B5926E54399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 rot="16200000" flipH="1">
            <a:off x="2970455" y="3188177"/>
            <a:ext cx="397202" cy="1832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306407EA-2FB4-4DD3-B876-20462C2A7364}"/>
              </a:ext>
            </a:extLst>
          </p:cNvPr>
          <p:cNvSpPr/>
          <p:nvPr/>
        </p:nvSpPr>
        <p:spPr>
          <a:xfrm>
            <a:off x="2685361" y="5455724"/>
            <a:ext cx="792185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轉向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2C64752-B4F7-460F-A267-90F114769E8F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>
            <a:off x="389806" y="4872874"/>
            <a:ext cx="3016" cy="582850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D67A4A86-5886-4D26-9484-76E75CC74380}"/>
              </a:ext>
            </a:extLst>
          </p:cNvPr>
          <p:cNvSpPr/>
          <p:nvPr/>
        </p:nvSpPr>
        <p:spPr>
          <a:xfrm>
            <a:off x="3692003" y="5476089"/>
            <a:ext cx="792184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射擊</a:t>
            </a: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8F065295-AB58-4DF7-A9A5-A5CAB6BAA21D}"/>
              </a:ext>
            </a:extLst>
          </p:cNvPr>
          <p:cNvSpPr/>
          <p:nvPr/>
        </p:nvSpPr>
        <p:spPr>
          <a:xfrm>
            <a:off x="4572455" y="5455724"/>
            <a:ext cx="792184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</a:p>
        </p:txBody>
      </p: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F988AF4E-9C88-40CA-B346-14EF1F4EF0B7}"/>
              </a:ext>
            </a:extLst>
          </p:cNvPr>
          <p:cNvCxnSpPr>
            <a:cxnSpLocks/>
            <a:stCxn id="53" idx="2"/>
            <a:endCxn id="64" idx="0"/>
          </p:cNvCxnSpPr>
          <p:nvPr/>
        </p:nvCxnSpPr>
        <p:spPr>
          <a:xfrm rot="5400000">
            <a:off x="3281842" y="4652029"/>
            <a:ext cx="603308" cy="1004083"/>
          </a:xfrm>
          <a:prstGeom prst="bentConnector3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CE02B6A7-F912-4107-A1FF-A74DCA1D6E44}"/>
              </a:ext>
            </a:extLst>
          </p:cNvPr>
          <p:cNvCxnSpPr>
            <a:cxnSpLocks/>
            <a:stCxn id="53" idx="2"/>
            <a:endCxn id="83" idx="0"/>
          </p:cNvCxnSpPr>
          <p:nvPr/>
        </p:nvCxnSpPr>
        <p:spPr>
          <a:xfrm rot="16200000" flipH="1">
            <a:off x="3774980" y="5162973"/>
            <a:ext cx="623673" cy="255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FDD4DD17-2B57-4563-81B1-38CED31BC381}"/>
              </a:ext>
            </a:extLst>
          </p:cNvPr>
          <p:cNvCxnSpPr>
            <a:cxnSpLocks/>
            <a:stCxn id="53" idx="2"/>
            <a:endCxn id="84" idx="0"/>
          </p:cNvCxnSpPr>
          <p:nvPr/>
        </p:nvCxnSpPr>
        <p:spPr>
          <a:xfrm rot="16200000" flipH="1">
            <a:off x="4225388" y="4712565"/>
            <a:ext cx="603308" cy="883010"/>
          </a:xfrm>
          <a:prstGeom prst="bentConnector3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4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71D63-0463-4BBD-A9BE-A5DFB491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E4EF30-DB35-431B-A930-9FA5ED2F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CAFB42A-AB4D-4198-B8F5-BBA7EFD78A9F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5B64950-64BB-46D2-8A35-6E14369A2D14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23C0BE4-2F16-4B69-B1AC-A2B80E54C80C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798519B-0A9C-4F1A-8F80-31706DDCA37B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8D88E05-361B-42FC-AFF4-F835E3FA4DD6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53935E4B-CD6C-4654-9E94-E9300E855BD6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A801BAA1-597E-48A4-9E52-196C77E276A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429A520-F216-4EC9-A956-FF8B86AC68AF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3997C983-71B9-4E40-BE0A-1F64A5AAEE8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2795493" y="3305144"/>
            <a:ext cx="72760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B2418D5-D180-42A8-AA5B-51829DD53142}"/>
              </a:ext>
            </a:extLst>
          </p:cNvPr>
          <p:cNvCxnSpPr>
            <a:cxnSpLocks/>
            <a:stCxn id="10" idx="0"/>
            <a:endCxn id="5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451EA27-F850-40A3-984D-42899D3D2E46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腳本遊玩</a:t>
            </a:r>
            <a:endParaRPr lang="en-US" altLang="zh-TW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37E9FA7-E19B-449E-90F9-1F15DC2C0F53}"/>
              </a:ext>
            </a:extLst>
          </p:cNvPr>
          <p:cNvSpPr/>
          <p:nvPr/>
        </p:nvSpPr>
        <p:spPr>
          <a:xfrm>
            <a:off x="3085400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</a:t>
            </a:r>
            <a:endParaRPr lang="en-US" altLang="zh-TW" dirty="0"/>
          </a:p>
        </p:txBody>
      </p: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75F6961A-7E7C-404A-B252-29C779D17FA5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rot="10800000">
            <a:off x="4416734" y="5468120"/>
            <a:ext cx="101359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1E661EA-8AB2-4CC0-91D3-1AFDC9A438AC}"/>
              </a:ext>
            </a:extLst>
          </p:cNvPr>
          <p:cNvSpPr/>
          <p:nvPr/>
        </p:nvSpPr>
        <p:spPr>
          <a:xfrm>
            <a:off x="1374539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657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58498-512C-45BA-BEBC-C74C7E0B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演算法收集資料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9AF98-FEC3-44D7-A0BA-537D61C6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2024/6/21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8F5D20-3530-465C-A16F-EA53064C5F11}"/>
              </a:ext>
            </a:extLst>
          </p:cNvPr>
          <p:cNvSpPr txBox="1"/>
          <p:nvPr/>
        </p:nvSpPr>
        <p:spPr>
          <a:xfrm>
            <a:off x="1097280" y="2151572"/>
            <a:ext cx="8464492" cy="1705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先決定要做的動作：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油箱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最優先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找油箱，並移動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子彈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次級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找子彈，並移動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子彈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最後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射擊</a:t>
            </a:r>
          </a:p>
        </p:txBody>
      </p:sp>
    </p:spTree>
    <p:extLst>
      <p:ext uri="{BB962C8B-B14F-4D97-AF65-F5344CB8AC3E}">
        <p14:creationId xmlns:p14="http://schemas.microsoft.com/office/powerpoint/2010/main" val="16426631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7588</TotalTime>
  <Words>519</Words>
  <Application>Microsoft Office PowerPoint</Application>
  <PresentationFormat>寬螢幕</PresentationFormat>
  <Paragraphs>187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JhengHei UI</vt:lpstr>
      <vt:lpstr>MingLiu</vt:lpstr>
      <vt:lpstr>標楷體</vt:lpstr>
      <vt:lpstr>Calibri</vt:lpstr>
      <vt:lpstr>Times New Roman</vt:lpstr>
      <vt:lpstr>Wingdings</vt:lpstr>
      <vt:lpstr>1_RetrospectVTI</vt:lpstr>
      <vt:lpstr>PowerPoint 簡報</vt:lpstr>
      <vt:lpstr>需求</vt:lpstr>
      <vt:lpstr>磚塊        乒乓球</vt:lpstr>
      <vt:lpstr>乒乓球訓練改良</vt:lpstr>
      <vt:lpstr>遊戲分析</vt:lpstr>
      <vt:lpstr>分析</vt:lpstr>
      <vt:lpstr>分析</vt:lpstr>
      <vt:lpstr>流程圖</vt:lpstr>
      <vt:lpstr>演算法收集資料</vt:lpstr>
      <vt:lpstr>KNN模型K值準確率</vt:lpstr>
      <vt:lpstr>API- update 演算法遊玩</vt:lpstr>
      <vt:lpstr>API- getJsonData 讀取遊玩數據</vt:lpstr>
      <vt:lpstr>API- knnModelTrain 訓練KNN模型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C110112103</cp:lastModifiedBy>
  <cp:revision>189</cp:revision>
  <dcterms:created xsi:type="dcterms:W3CDTF">2024-04-22T13:06:42Z</dcterms:created>
  <dcterms:modified xsi:type="dcterms:W3CDTF">2024-06-21T09:50:58Z</dcterms:modified>
</cp:coreProperties>
</file>