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2024/4/26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打磚塊</a:t>
            </a:r>
            <a:endParaRPr lang="zh-tw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球拍左移右移。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發球方向。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預測球的反彈軌跡。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>
              <a:buNone/>
            </a:pPr>
            <a:r>
              <a:rPr lang="zh-TW" altLang="en-US" dirty="0"/>
              <a:t>限制</a:t>
            </a:r>
            <a:r>
              <a:rPr lang="en-US" altLang="zh-TW" dirty="0"/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Window10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Python:3.10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/>
              <a:t>介面大小</a:t>
            </a:r>
            <a:endParaRPr lang="en-US" altLang="zh-TW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球碰到物件或畫面邊緣會反彈</a:t>
            </a:r>
            <a:endParaRPr lang="en-US" altLang="zh-TW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磚塊打完，</a:t>
            </a:r>
            <a:endParaRPr lang="en-US" altLang="zh-TW" dirty="0"/>
          </a:p>
          <a:p>
            <a:pPr algn="ctr"/>
            <a:r>
              <a:rPr lang="zh-TW" altLang="en-US" dirty="0"/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2CE3C-D854-41B2-04AA-35D880A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57B09-C933-07C8-454C-8E69F7F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C03E1-73CE-93CB-4B72-C35672D432D2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2024/4/26</a:t>
            </a:fld>
            <a:endParaRPr 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F17C99-3103-8770-9BBD-954238EE3E48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打磚塊腳本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540F38-FAA5-D1ED-78D1-04CFCD4D12A2}"/>
              </a:ext>
            </a:extLst>
          </p:cNvPr>
          <p:cNvSpPr/>
          <p:nvPr/>
        </p:nvSpPr>
        <p:spPr>
          <a:xfrm>
            <a:off x="9702769" y="3244616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驗收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3324F07-6296-6A84-6700-79E4C47221E3}"/>
              </a:ext>
            </a:extLst>
          </p:cNvPr>
          <p:cNvSpPr/>
          <p:nvPr/>
        </p:nvSpPr>
        <p:spPr>
          <a:xfrm>
            <a:off x="775209" y="322447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 dirty="0"/>
              <a:t>功能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C2AE681-AD5D-3F52-ACD6-3441EEC7CB36}"/>
              </a:ext>
            </a:extLst>
          </p:cNvPr>
          <p:cNvSpPr/>
          <p:nvPr/>
        </p:nvSpPr>
        <p:spPr>
          <a:xfrm>
            <a:off x="4119866" y="3244617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A0A4D6E-1E11-DFDF-D2EC-F989C93A2CF7}"/>
              </a:ext>
            </a:extLst>
          </p:cNvPr>
          <p:cNvSpPr/>
          <p:nvPr/>
        </p:nvSpPr>
        <p:spPr>
          <a:xfrm>
            <a:off x="6836432" y="32446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介面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3A85195-9CA2-23E5-C023-62DF8EAC19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8164198" y="783255"/>
            <a:ext cx="423643" cy="4499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8911F28-6EFC-0108-8A21-4513BF2B4B6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10489" y="808482"/>
            <a:ext cx="403500" cy="4428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7F9BA0-BBDD-27CC-9683-35EC4622603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372746" y="2490883"/>
            <a:ext cx="423644" cy="1083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61CA8E6-E9B7-4BC4-5F8C-E91FC792544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731028" y="2216424"/>
            <a:ext cx="423644" cy="1632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A52F429-F756-BECA-175C-1BFE514B8F68}"/>
              </a:ext>
            </a:extLst>
          </p:cNvPr>
          <p:cNvSpPr/>
          <p:nvPr/>
        </p:nvSpPr>
        <p:spPr>
          <a:xfrm>
            <a:off x="11198464" y="42449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效能是否達標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EE3F256-2337-A5A1-9E62-08F92B6D1263}"/>
              </a:ext>
            </a:extLst>
          </p:cNvPr>
          <p:cNvSpPr/>
          <p:nvPr/>
        </p:nvSpPr>
        <p:spPr>
          <a:xfrm>
            <a:off x="11223849" y="4969837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預測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2C685EC-EA57-84C0-E70B-ECB7F12E3FCB}"/>
              </a:ext>
            </a:extLst>
          </p:cNvPr>
          <p:cNvSpPr/>
          <p:nvPr/>
        </p:nvSpPr>
        <p:spPr>
          <a:xfrm>
            <a:off x="11223849" y="5667880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0C5DA17-70F0-83A7-8623-7A1042554AD4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10698264" y="4019198"/>
            <a:ext cx="427495" cy="572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0BA84B5-FBDB-0125-7F58-D5C67E27BF11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10348537" y="4368924"/>
            <a:ext cx="1152333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803B7E91-1F95-81C9-8DE8-E550A7531101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9999515" y="4717946"/>
            <a:ext cx="1850376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5661544-2942-DBD9-87EF-A05926B0C249}"/>
              </a:ext>
            </a:extLst>
          </p:cNvPr>
          <p:cNvSpPr/>
          <p:nvPr/>
        </p:nvSpPr>
        <p:spPr>
          <a:xfrm>
            <a:off x="-6237" y="434073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判斷球是否擊中磚塊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AB99076-F4CC-375A-8B7C-4134B6D7FCC6}"/>
              </a:ext>
            </a:extLst>
          </p:cNvPr>
          <p:cNvSpPr/>
          <p:nvPr/>
        </p:nvSpPr>
        <p:spPr>
          <a:xfrm>
            <a:off x="11780" y="5518636"/>
            <a:ext cx="1643253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1C7C8D7-C3BB-72A7-AE04-AA4A1BA7145E}"/>
              </a:ext>
            </a:extLst>
          </p:cNvPr>
          <p:cNvSpPr/>
          <p:nvPr/>
        </p:nvSpPr>
        <p:spPr>
          <a:xfrm>
            <a:off x="2164959" y="4340582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蒐集樣本，</a:t>
            </a:r>
            <a:endParaRPr lang="en-US" altLang="zh-TW" dirty="0"/>
          </a:p>
          <a:p>
            <a:pPr algn="ctr"/>
            <a:r>
              <a:rPr lang="zh-TW" altLang="en-US" dirty="0"/>
              <a:t>以樣本訓練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40DF3DD-9C49-A1C5-C515-85E2473CE4D0}"/>
              </a:ext>
            </a:extLst>
          </p:cNvPr>
          <p:cNvSpPr/>
          <p:nvPr/>
        </p:nvSpPr>
        <p:spPr>
          <a:xfrm>
            <a:off x="2164959" y="5537414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辨識球位置，</a:t>
            </a:r>
            <a:endParaRPr lang="en-US" altLang="zh-TW" dirty="0"/>
          </a:p>
          <a:p>
            <a:pPr algn="ctr"/>
            <a:r>
              <a:rPr lang="zh-TW" altLang="en-US" dirty="0"/>
              <a:t>並操作球拍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FE2B9D8-D270-A544-2C97-0B865629700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5400000">
            <a:off x="1090657" y="3733398"/>
            <a:ext cx="268978" cy="94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E95BD600-1747-DADE-189B-316EDA671702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5400000">
            <a:off x="542266" y="4362903"/>
            <a:ext cx="1446875" cy="864591"/>
          </a:xfrm>
          <a:prstGeom prst="bentConnector3">
            <a:avLst>
              <a:gd name="adj1" fmla="val 865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EB3D074-2A66-78F5-807C-E169484D06DC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16200000" flipH="1">
            <a:off x="2176334" y="3593425"/>
            <a:ext cx="268821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120E725-DAD3-9104-900A-A4E67E1E8608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1577918" y="4191841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2CEA79E-C927-794B-A7E9-1BAA159D903C}"/>
              </a:ext>
            </a:extLst>
          </p:cNvPr>
          <p:cNvSpPr/>
          <p:nvPr/>
        </p:nvSpPr>
        <p:spPr>
          <a:xfrm>
            <a:off x="4518683" y="4398093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854051-1ECD-ABFB-175B-68D9BFC8CE28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5042655" y="4091905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E5A4B96-5E15-D90C-0D74-0BD95DE68099}"/>
              </a:ext>
            </a:extLst>
          </p:cNvPr>
          <p:cNvSpPr/>
          <p:nvPr/>
        </p:nvSpPr>
        <p:spPr>
          <a:xfrm>
            <a:off x="6124001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*</a:t>
            </a:r>
            <a:r>
              <a:rPr lang="en-US" altLang="zh-TW" dirty="0"/>
              <a:t>sav</a:t>
            </a:r>
            <a:r>
              <a:rPr lang="zh-TW" altLang="en-US" dirty="0"/>
              <a:t>樣本檔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52971B-493E-F552-DE90-FA65058A4D43}"/>
              </a:ext>
            </a:extLst>
          </p:cNvPr>
          <p:cNvSpPr/>
          <p:nvPr/>
        </p:nvSpPr>
        <p:spPr>
          <a:xfrm>
            <a:off x="6142799" y="5537414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存取樣本的</a:t>
            </a:r>
            <a:endParaRPr lang="en-US" altLang="zh-TW" dirty="0"/>
          </a:p>
          <a:p>
            <a:pPr algn="ctr"/>
            <a:r>
              <a:rPr lang="en-US" altLang="zh-TW" dirty="0"/>
              <a:t>APZ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4CD1C5B-AF75-45BA-3CF5-1E5CD83BB311}"/>
              </a:ext>
            </a:extLst>
          </p:cNvPr>
          <p:cNvSpPr/>
          <p:nvPr/>
        </p:nvSpPr>
        <p:spPr>
          <a:xfrm>
            <a:off x="7938686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手動與自動</a:t>
            </a:r>
            <a:endParaRPr lang="en-US" altLang="zh-TW" dirty="0"/>
          </a:p>
          <a:p>
            <a:pPr algn="ctr"/>
            <a:r>
              <a:rPr lang="zh-TW" altLang="en-US" dirty="0"/>
              <a:t>遊玩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A04CDE1-A50D-B8DD-9A20-7D3554439D34}"/>
              </a:ext>
            </a:extLst>
          </p:cNvPr>
          <p:cNvSpPr/>
          <p:nvPr/>
        </p:nvSpPr>
        <p:spPr>
          <a:xfrm>
            <a:off x="7943098" y="554372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訓練、預測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3FA485A8-B2C8-35D0-7B40-48722B20EDE3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rot="5400000">
            <a:off x="7183864" y="3765382"/>
            <a:ext cx="248834" cy="901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6D029518-FA0D-1939-8C3A-434DC2175987}"/>
              </a:ext>
            </a:extLst>
          </p:cNvPr>
          <p:cNvCxnSpPr>
            <a:stCxn id="10" idx="2"/>
            <a:endCxn id="50" idx="0"/>
          </p:cNvCxnSpPr>
          <p:nvPr/>
        </p:nvCxnSpPr>
        <p:spPr>
          <a:xfrm rot="16200000" flipH="1">
            <a:off x="8091206" y="3759919"/>
            <a:ext cx="248834" cy="91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9386D240-C0EE-CC04-FA57-24CEAC24A6A0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 rot="5400000">
            <a:off x="6594926" y="4373118"/>
            <a:ext cx="1445509" cy="883082"/>
          </a:xfrm>
          <a:prstGeom prst="bentConnector3">
            <a:avLst>
              <a:gd name="adj1" fmla="val 8366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F69B9BCF-CF15-1CFA-8DFE-41A99100CE8A}"/>
              </a:ext>
            </a:extLst>
          </p:cNvPr>
          <p:cNvCxnSpPr>
            <a:stCxn id="10" idx="2"/>
            <a:endCxn id="51" idx="0"/>
          </p:cNvCxnSpPr>
          <p:nvPr/>
        </p:nvCxnSpPr>
        <p:spPr>
          <a:xfrm rot="16200000" flipH="1">
            <a:off x="7491917" y="4359208"/>
            <a:ext cx="1451824" cy="917217"/>
          </a:xfrm>
          <a:prstGeom prst="bentConnector3">
            <a:avLst>
              <a:gd name="adj1" fmla="val 8351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1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7C0B55-25BE-46EB-8B8D-C0175669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機器學習</a:t>
            </a:r>
            <a:r>
              <a:rPr lang="en-US" altLang="zh-TW" dirty="0"/>
              <a:t>(Q learning)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機器學習</a:t>
            </a:r>
            <a:r>
              <a:rPr lang="en-US" altLang="zh-TW" dirty="0"/>
              <a:t>:</a:t>
            </a:r>
            <a:r>
              <a:rPr lang="zh-TW" altLang="en-US" dirty="0"/>
              <a:t>需求、分析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3901E261-E672-44B9-90AF-4D095FAC0FBA}"/>
              </a:ext>
            </a:extLst>
          </p:cNvPr>
          <p:cNvSpPr/>
          <p:nvPr/>
        </p:nvSpPr>
        <p:spPr>
          <a:xfrm>
            <a:off x="5220010" y="46642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2E101B9-626E-4B95-9DA9-996CBEB7724B}"/>
              </a:ext>
            </a:extLst>
          </p:cNvPr>
          <p:cNvSpPr/>
          <p:nvPr/>
        </p:nvSpPr>
        <p:spPr>
          <a:xfrm>
            <a:off x="1667579" y="2419901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2679335-B74F-4005-BB69-FB311C057F74}"/>
              </a:ext>
            </a:extLst>
          </p:cNvPr>
          <p:cNvSpPr/>
          <p:nvPr/>
        </p:nvSpPr>
        <p:spPr>
          <a:xfrm>
            <a:off x="9608689" y="245331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Lebel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A186055-E407-4F6E-A13D-AC302D74980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567554" y="-155344"/>
            <a:ext cx="1106184" cy="4044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9F59E7B9-B455-452D-9C51-013F463DE02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7767340" y="-310825"/>
            <a:ext cx="1139596" cy="4388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E4FBE32-1B39-4B7F-899F-69C57B1FE300}"/>
              </a:ext>
            </a:extLst>
          </p:cNvPr>
          <p:cNvSpPr/>
          <p:nvPr/>
        </p:nvSpPr>
        <p:spPr>
          <a:xfrm>
            <a:off x="41823" y="3709599"/>
            <a:ext cx="1197228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球的位置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374B4B3-3CC0-4658-B09F-35C8D3EA532B}"/>
              </a:ext>
            </a:extLst>
          </p:cNvPr>
          <p:cNvSpPr/>
          <p:nvPr/>
        </p:nvSpPr>
        <p:spPr>
          <a:xfrm>
            <a:off x="1496645" y="3709600"/>
            <a:ext cx="1203695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反彈點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E1E0E7D-99C8-4493-9B45-CAEEC1BDF915}"/>
              </a:ext>
            </a:extLst>
          </p:cNvPr>
          <p:cNvSpPr/>
          <p:nvPr/>
        </p:nvSpPr>
        <p:spPr>
          <a:xfrm>
            <a:off x="3020175" y="3723780"/>
            <a:ext cx="122707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反彈角度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F215270-FAA2-4A8A-8EDD-A0D8CBB35A39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5400000">
            <a:off x="1148260" y="2759367"/>
            <a:ext cx="442410" cy="1458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5DBFA01A-450A-417B-B7F1-25B5A18CBD40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16200000" flipH="1">
            <a:off x="1877287" y="3488393"/>
            <a:ext cx="4424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448991-86A8-4BBC-B5C2-C1F6AC55769C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16200000" flipH="1">
            <a:off x="2637806" y="2727874"/>
            <a:ext cx="456591" cy="1535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6C817C7-0F88-4388-B93F-1B7425DB428E}"/>
              </a:ext>
            </a:extLst>
          </p:cNvPr>
          <p:cNvSpPr/>
          <p:nvPr/>
        </p:nvSpPr>
        <p:spPr>
          <a:xfrm>
            <a:off x="8977846" y="3672067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左移動</a:t>
            </a:r>
            <a:endParaRPr lang="en-US" altLang="zh-TW" dirty="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8F4C42DC-46DA-46FD-8E90-51C289C4407A}"/>
              </a:ext>
            </a:extLst>
          </p:cNvPr>
          <p:cNvSpPr/>
          <p:nvPr/>
        </p:nvSpPr>
        <p:spPr>
          <a:xfrm>
            <a:off x="10831734" y="3672067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右移動</a:t>
            </a:r>
            <a:endParaRPr lang="en-US" altLang="zh-TW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ECD1EDA-828E-4342-A69B-57FB2F67BD3C}"/>
              </a:ext>
            </a:extLst>
          </p:cNvPr>
          <p:cNvSpPr/>
          <p:nvPr/>
        </p:nvSpPr>
        <p:spPr>
          <a:xfrm>
            <a:off x="8977846" y="5256525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無動作</a:t>
            </a:r>
            <a:endParaRPr lang="en-US" altLang="zh-TW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34F455C-49A0-4A6C-B515-382EAF4BF599}"/>
              </a:ext>
            </a:extLst>
          </p:cNvPr>
          <p:cNvSpPr/>
          <p:nvPr/>
        </p:nvSpPr>
        <p:spPr>
          <a:xfrm>
            <a:off x="10881250" y="5255306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發球</a:t>
            </a:r>
            <a:endParaRPr lang="en-US" altLang="zh-TW" dirty="0"/>
          </a:p>
        </p:txBody>
      </p: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8E561209-A0D7-4814-AD3E-41C5285C400C}"/>
              </a:ext>
            </a:extLst>
          </p:cNvPr>
          <p:cNvCxnSpPr>
            <a:cxnSpLocks/>
            <a:stCxn id="10" idx="2"/>
            <a:endCxn id="30" idx="3"/>
          </p:cNvCxnSpPr>
          <p:nvPr/>
        </p:nvCxnSpPr>
        <p:spPr>
          <a:xfrm rot="5400000">
            <a:off x="9840345" y="3486046"/>
            <a:ext cx="876578" cy="50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CA1A8C8C-A58E-4444-B9C5-D33EDE4408DE}"/>
              </a:ext>
            </a:extLst>
          </p:cNvPr>
          <p:cNvCxnSpPr>
            <a:cxnSpLocks/>
            <a:stCxn id="10" idx="2"/>
            <a:endCxn id="41" idx="1"/>
          </p:cNvCxnSpPr>
          <p:nvPr/>
        </p:nvCxnSpPr>
        <p:spPr>
          <a:xfrm rot="16200000" flipH="1">
            <a:off x="10243317" y="3588762"/>
            <a:ext cx="876578" cy="30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07823854-77CB-457B-89C5-1865181ADE4B}"/>
              </a:ext>
            </a:extLst>
          </p:cNvPr>
          <p:cNvCxnSpPr>
            <a:cxnSpLocks/>
            <a:stCxn id="10" idx="2"/>
            <a:endCxn id="62" idx="3"/>
          </p:cNvCxnSpPr>
          <p:nvPr/>
        </p:nvCxnSpPr>
        <p:spPr>
          <a:xfrm rot="5400000">
            <a:off x="9048116" y="4278275"/>
            <a:ext cx="2461036" cy="505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5CA1A052-FCBE-4082-955B-1E0BCF5E1B6D}"/>
              </a:ext>
            </a:extLst>
          </p:cNvPr>
          <p:cNvCxnSpPr>
            <a:cxnSpLocks/>
            <a:stCxn id="10" idx="2"/>
            <a:endCxn id="63" idx="1"/>
          </p:cNvCxnSpPr>
          <p:nvPr/>
        </p:nvCxnSpPr>
        <p:spPr>
          <a:xfrm rot="16200000" flipH="1">
            <a:off x="9476456" y="4355623"/>
            <a:ext cx="2459817" cy="349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148E7455-3CDC-93B5-15A2-B59175D963B6}"/>
              </a:ext>
            </a:extLst>
          </p:cNvPr>
          <p:cNvSpPr/>
          <p:nvPr/>
        </p:nvSpPr>
        <p:spPr>
          <a:xfrm>
            <a:off x="262283" y="5080555"/>
            <a:ext cx="1203695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畫面邊緣</a:t>
            </a: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898F4D29-58E7-C437-DDED-EA4DB33191F0}"/>
              </a:ext>
            </a:extLst>
          </p:cNvPr>
          <p:cNvSpPr/>
          <p:nvPr/>
        </p:nvSpPr>
        <p:spPr>
          <a:xfrm>
            <a:off x="1675882" y="5080555"/>
            <a:ext cx="845220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</a:t>
            </a: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79825E2-3A56-6DBF-41E6-6A3D49B71E9E}"/>
              </a:ext>
            </a:extLst>
          </p:cNvPr>
          <p:cNvSpPr/>
          <p:nvPr/>
        </p:nvSpPr>
        <p:spPr>
          <a:xfrm>
            <a:off x="2731006" y="5080555"/>
            <a:ext cx="845220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</a:t>
            </a: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AE940EA7-F669-4F0E-D24E-0F67E2E9E8E8}"/>
              </a:ext>
            </a:extLst>
          </p:cNvPr>
          <p:cNvCxnSpPr>
            <a:cxnSpLocks/>
            <a:stCxn id="23" idx="2"/>
            <a:endCxn id="70" idx="0"/>
          </p:cNvCxnSpPr>
          <p:nvPr/>
        </p:nvCxnSpPr>
        <p:spPr>
          <a:xfrm rot="16200000" flipH="1">
            <a:off x="2364221" y="4291159"/>
            <a:ext cx="523667" cy="1055123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323B4342-81D1-D5E9-EB8A-078A0D1E4935}"/>
              </a:ext>
            </a:extLst>
          </p:cNvPr>
          <p:cNvCxnSpPr>
            <a:cxnSpLocks/>
            <a:stCxn id="23" idx="2"/>
            <a:endCxn id="69" idx="0"/>
          </p:cNvCxnSpPr>
          <p:nvPr/>
        </p:nvCxnSpPr>
        <p:spPr>
          <a:xfrm rot="5400000">
            <a:off x="1836660" y="4818721"/>
            <a:ext cx="523667" cy="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F5EC5071-9617-EB3B-55F1-DD57DBC91F84}"/>
              </a:ext>
            </a:extLst>
          </p:cNvPr>
          <p:cNvCxnSpPr>
            <a:cxnSpLocks/>
            <a:stCxn id="23" idx="2"/>
            <a:endCxn id="68" idx="0"/>
          </p:cNvCxnSpPr>
          <p:nvPr/>
        </p:nvCxnSpPr>
        <p:spPr>
          <a:xfrm rot="5400000">
            <a:off x="1219479" y="4201540"/>
            <a:ext cx="523667" cy="123436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CD8B225A-D360-8FE3-B38A-25D2FADB24AF}"/>
              </a:ext>
            </a:extLst>
          </p:cNvPr>
          <p:cNvSpPr/>
          <p:nvPr/>
        </p:nvSpPr>
        <p:spPr>
          <a:xfrm>
            <a:off x="5479992" y="2296582"/>
            <a:ext cx="1325612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獎懲機制</a:t>
            </a:r>
          </a:p>
        </p:txBody>
      </p:sp>
      <p:sp>
        <p:nvSpPr>
          <p:cNvPr id="137" name="矩形: 圓角 136">
            <a:extLst>
              <a:ext uri="{FF2B5EF4-FFF2-40B4-BE49-F238E27FC236}">
                <a16:creationId xmlns:a16="http://schemas.microsoft.com/office/drawing/2014/main" id="{28F7AC8A-91B2-96B0-447D-68E0A52F334F}"/>
              </a:ext>
            </a:extLst>
          </p:cNvPr>
          <p:cNvSpPr/>
          <p:nvPr/>
        </p:nvSpPr>
        <p:spPr>
          <a:xfrm>
            <a:off x="6364238" y="3709598"/>
            <a:ext cx="1325612" cy="8614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減分</a:t>
            </a:r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EC562DF0-9C3D-E01E-31E7-3DDADAFCD8C3}"/>
              </a:ext>
            </a:extLst>
          </p:cNvPr>
          <p:cNvSpPr/>
          <p:nvPr/>
        </p:nvSpPr>
        <p:spPr>
          <a:xfrm>
            <a:off x="4656250" y="3709599"/>
            <a:ext cx="1325612" cy="847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加分</a:t>
            </a: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2A86A9E8-1797-DFF1-F5B2-A38729E431F0}"/>
              </a:ext>
            </a:extLst>
          </p:cNvPr>
          <p:cNvSpPr/>
          <p:nvPr/>
        </p:nvSpPr>
        <p:spPr>
          <a:xfrm>
            <a:off x="7367719" y="4669099"/>
            <a:ext cx="969663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</a:t>
            </a:r>
          </a:p>
          <a:p>
            <a:pPr algn="ctr"/>
            <a:r>
              <a:rPr lang="en-US" altLang="zh-TW" dirty="0"/>
              <a:t>over</a:t>
            </a:r>
            <a:endParaRPr lang="zh-TW" altLang="en-US" dirty="0"/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A96B7CFB-F864-3AAB-2D8C-6650C2071F8E}"/>
              </a:ext>
            </a:extLst>
          </p:cNvPr>
          <p:cNvSpPr/>
          <p:nvPr/>
        </p:nvSpPr>
        <p:spPr>
          <a:xfrm>
            <a:off x="4077324" y="4885040"/>
            <a:ext cx="1047943" cy="6030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Clear</a:t>
            </a:r>
            <a:endParaRPr lang="zh-TW" altLang="en-US" dirty="0"/>
          </a:p>
        </p:txBody>
      </p:sp>
      <p:sp>
        <p:nvSpPr>
          <p:cNvPr id="141" name="矩形: 圓角 140">
            <a:extLst>
              <a:ext uri="{FF2B5EF4-FFF2-40B4-BE49-F238E27FC236}">
                <a16:creationId xmlns:a16="http://schemas.microsoft.com/office/drawing/2014/main" id="{CCB5EF28-7257-78A3-2F09-8E19D5E34371}"/>
              </a:ext>
            </a:extLst>
          </p:cNvPr>
          <p:cNvSpPr/>
          <p:nvPr/>
        </p:nvSpPr>
        <p:spPr>
          <a:xfrm>
            <a:off x="4071170" y="5698111"/>
            <a:ext cx="1047943" cy="672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接到球</a:t>
            </a:r>
          </a:p>
        </p:txBody>
      </p: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D8F51EBB-699F-BB93-7414-F310B91668BE}"/>
              </a:ext>
            </a:extLst>
          </p:cNvPr>
          <p:cNvSpPr/>
          <p:nvPr/>
        </p:nvSpPr>
        <p:spPr>
          <a:xfrm>
            <a:off x="7272733" y="5704014"/>
            <a:ext cx="1169205" cy="672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消除磚塊</a:t>
            </a:r>
          </a:p>
        </p:txBody>
      </p: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22C5C248-3E37-5F4E-CF56-777D045488A5}"/>
              </a:ext>
            </a:extLst>
          </p:cNvPr>
          <p:cNvCxnSpPr>
            <a:cxnSpLocks/>
            <a:stCxn id="99" idx="2"/>
            <a:endCxn id="138" idx="0"/>
          </p:cNvCxnSpPr>
          <p:nvPr/>
        </p:nvCxnSpPr>
        <p:spPr>
          <a:xfrm rot="5400000">
            <a:off x="5448063" y="3014863"/>
            <a:ext cx="565729" cy="823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51171426-2776-206D-D2D2-27C3E3BE8F9C}"/>
              </a:ext>
            </a:extLst>
          </p:cNvPr>
          <p:cNvCxnSpPr>
            <a:cxnSpLocks/>
            <a:stCxn id="99" idx="2"/>
            <a:endCxn id="137" idx="0"/>
          </p:cNvCxnSpPr>
          <p:nvPr/>
        </p:nvCxnSpPr>
        <p:spPr>
          <a:xfrm rot="16200000" flipH="1">
            <a:off x="6302057" y="2984611"/>
            <a:ext cx="565728" cy="884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81AACD0F-1743-2085-18BE-417D5A7AE26E}"/>
              </a:ext>
            </a:extLst>
          </p:cNvPr>
          <p:cNvCxnSpPr>
            <a:stCxn id="7" idx="2"/>
            <a:endCxn id="99" idx="0"/>
          </p:cNvCxnSpPr>
          <p:nvPr/>
        </p:nvCxnSpPr>
        <p:spPr>
          <a:xfrm rot="5400000">
            <a:off x="5651367" y="1805149"/>
            <a:ext cx="9828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接點: 肘形 149">
            <a:extLst>
              <a:ext uri="{FF2B5EF4-FFF2-40B4-BE49-F238E27FC236}">
                <a16:creationId xmlns:a16="http://schemas.microsoft.com/office/drawing/2014/main" id="{BB679218-B088-E772-C1AF-83803075581F}"/>
              </a:ext>
            </a:extLst>
          </p:cNvPr>
          <p:cNvCxnSpPr>
            <a:cxnSpLocks/>
            <a:stCxn id="138" idx="2"/>
            <a:endCxn id="141" idx="3"/>
          </p:cNvCxnSpPr>
          <p:nvPr/>
        </p:nvCxnSpPr>
        <p:spPr>
          <a:xfrm rot="5400000">
            <a:off x="4480438" y="5195563"/>
            <a:ext cx="1477294" cy="19994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617C2EF2-B928-6DE3-F032-E88595C48750}"/>
              </a:ext>
            </a:extLst>
          </p:cNvPr>
          <p:cNvCxnSpPr>
            <a:cxnSpLocks/>
            <a:stCxn id="138" idx="2"/>
            <a:endCxn id="140" idx="3"/>
          </p:cNvCxnSpPr>
          <p:nvPr/>
        </p:nvCxnSpPr>
        <p:spPr>
          <a:xfrm rot="5400000">
            <a:off x="4907317" y="4774838"/>
            <a:ext cx="629691" cy="19378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C38E8E12-79B6-8643-7BBB-53EE7EF12CD3}"/>
              </a:ext>
            </a:extLst>
          </p:cNvPr>
          <p:cNvCxnSpPr>
            <a:cxnSpLocks/>
            <a:stCxn id="137" idx="2"/>
            <a:endCxn id="139" idx="1"/>
          </p:cNvCxnSpPr>
          <p:nvPr/>
        </p:nvCxnSpPr>
        <p:spPr>
          <a:xfrm rot="16200000" flipH="1">
            <a:off x="6936543" y="4661567"/>
            <a:ext cx="521676" cy="34067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C8FF2AEF-89DC-97CB-9598-B79CC3F8E380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 rot="16200000" flipH="1">
            <a:off x="6415379" y="5182731"/>
            <a:ext cx="1469018" cy="24568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598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94</TotalTime>
  <Words>219</Words>
  <Application>Microsoft Office PowerPoint</Application>
  <PresentationFormat>寬螢幕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JhengHei UI</vt:lpstr>
      <vt:lpstr>MingLiu</vt:lpstr>
      <vt:lpstr>Calibri</vt:lpstr>
      <vt:lpstr>Times New Roman</vt:lpstr>
      <vt:lpstr>Wingdings</vt:lpstr>
      <vt:lpstr>1_RetrospectVTI</vt:lpstr>
      <vt:lpstr>打磚塊</vt:lpstr>
      <vt:lpstr>需求</vt:lpstr>
      <vt:lpstr>遊戲分析</vt:lpstr>
      <vt:lpstr>腳本分析</vt:lpstr>
      <vt:lpstr>驗收</vt:lpstr>
      <vt:lpstr>補充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C110112103</cp:lastModifiedBy>
  <cp:revision>18</cp:revision>
  <dcterms:created xsi:type="dcterms:W3CDTF">2024-04-22T13:06:42Z</dcterms:created>
  <dcterms:modified xsi:type="dcterms:W3CDTF">2024-04-26T09:57:24Z</dcterms:modified>
</cp:coreProperties>
</file>