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1" r:id="rId3"/>
    <p:sldId id="259" r:id="rId4"/>
    <p:sldId id="294" r:id="rId5"/>
    <p:sldId id="266" r:id="rId6"/>
    <p:sldId id="264" r:id="rId7"/>
    <p:sldId id="270" r:id="rId8"/>
    <p:sldId id="275" r:id="rId9"/>
    <p:sldId id="271" r:id="rId10"/>
    <p:sldId id="273" r:id="rId11"/>
    <p:sldId id="293" r:id="rId12"/>
    <p:sldId id="288" r:id="rId13"/>
    <p:sldId id="289" r:id="rId14"/>
    <p:sldId id="291" r:id="rId15"/>
    <p:sldId id="292" r:id="rId16"/>
    <p:sldId id="290" r:id="rId17"/>
    <p:sldId id="263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2024/5/15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86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7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37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42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9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59C1C-411D-4FA7-892A-60F8485E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時序圖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6B0E356-FE87-41D6-8A01-FE9C459BD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0"/>
            <a:ext cx="10058399" cy="4057708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A9FE7-E14F-465C-B5A5-96453462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60442"/>
              </p:ext>
            </p:extLst>
          </p:nvPr>
        </p:nvGraphicFramePr>
        <p:xfrm>
          <a:off x="579581" y="1804499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演算法遊玩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update(self,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scene_info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, keyboard=[], *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, **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kwargs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scene_info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dict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遊戲資訊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球的位置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磚塊位置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遊戲狀態等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62773" y="7516944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2361"/>
              </p:ext>
            </p:extLst>
          </p:nvPr>
        </p:nvGraphicFramePr>
        <p:xfrm>
          <a:off x="572730" y="3457130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command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:str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球拍動作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左移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右移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不動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使用演算法遊玩產生遊戲數據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並劃分成訓練集及測試集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509230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23E96A-2549-D751-17E8-03FD2FB6F591}"/>
              </a:ext>
            </a:extLst>
          </p:cNvPr>
          <p:cNvSpPr txBox="1"/>
          <p:nvPr/>
        </p:nvSpPr>
        <p:spPr>
          <a:xfrm>
            <a:off x="1818487" y="686968"/>
            <a:ext cx="855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打磚塊</a:t>
            </a:r>
            <a:r>
              <a:rPr lang="en-US" altLang="zh-TW" sz="3600" dirty="0"/>
              <a:t>API-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chemeClr val="tx1"/>
                </a:solidFill>
              </a:rPr>
              <a:t>update </a:t>
            </a:r>
            <a:r>
              <a:rPr lang="zh-TW" altLang="en-US" sz="3600" dirty="0">
                <a:solidFill>
                  <a:schemeClr val="tx1"/>
                </a:solidFill>
              </a:rPr>
              <a:t>演算法遊玩</a:t>
            </a:r>
          </a:p>
        </p:txBody>
      </p:sp>
    </p:spTree>
    <p:extLst>
      <p:ext uri="{BB962C8B-B14F-4D97-AF65-F5344CB8AC3E}">
        <p14:creationId xmlns:p14="http://schemas.microsoft.com/office/powerpoint/2010/main" val="282092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07656"/>
              </p:ext>
            </p:extLst>
          </p:nvPr>
        </p:nvGraphicFramePr>
        <p:xfrm>
          <a:off x="579581" y="1804499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get_json_data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 讀取樣本特徵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get_json_data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folder_path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folder_path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:str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存放後臺數據的資料夾路徑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78013" y="5195459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68819"/>
              </p:ext>
            </p:extLst>
          </p:nvPr>
        </p:nvGraphicFramePr>
        <p:xfrm>
          <a:off x="579581" y="3458100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data_array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numpy.ndarray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樣本特徵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讀取遊玩後產生的後臺數據做為樣本特徵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509230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23E96A-2549-D751-17E8-03FD2FB6F591}"/>
              </a:ext>
            </a:extLst>
          </p:cNvPr>
          <p:cNvSpPr txBox="1"/>
          <p:nvPr/>
        </p:nvSpPr>
        <p:spPr>
          <a:xfrm>
            <a:off x="1818487" y="686968"/>
            <a:ext cx="855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打磚塊</a:t>
            </a:r>
            <a:r>
              <a:rPr lang="en-US" altLang="zh-TW" sz="3600" dirty="0"/>
              <a:t>API-</a:t>
            </a:r>
            <a:r>
              <a:rPr lang="zh-TW" altLang="en-US" sz="3600" dirty="0"/>
              <a:t> </a:t>
            </a:r>
            <a:r>
              <a:rPr lang="en-US" altLang="zh-TW" sz="3600" dirty="0" err="1">
                <a:solidFill>
                  <a:schemeClr val="tx1"/>
                </a:solidFill>
              </a:rPr>
              <a:t>get_json_data</a:t>
            </a:r>
            <a:r>
              <a:rPr lang="zh-TW" altLang="en-US" sz="3600" dirty="0">
                <a:solidFill>
                  <a:schemeClr val="tx1"/>
                </a:solidFill>
              </a:rPr>
              <a:t> 讀取樣本特徵</a:t>
            </a:r>
          </a:p>
        </p:txBody>
      </p:sp>
    </p:spTree>
    <p:extLst>
      <p:ext uri="{BB962C8B-B14F-4D97-AF65-F5344CB8AC3E}">
        <p14:creationId xmlns:p14="http://schemas.microsoft.com/office/powerpoint/2010/main" val="386641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23173"/>
              </p:ext>
            </p:extLst>
          </p:nvPr>
        </p:nvGraphicFramePr>
        <p:xfrm>
          <a:off x="579581" y="1804499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train_knn_classifier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 訓練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train_knn_classifier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train_data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n_neighbors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=3)</a:t>
                      </a:r>
                    </a:p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train_data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numpy.ndarray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訓練集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的樣本特徵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78013" y="5195459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62121"/>
              </p:ext>
            </p:extLst>
          </p:nvPr>
        </p:nvGraphicFramePr>
        <p:xfrm>
          <a:off x="579581" y="3458100"/>
          <a:ext cx="11032838" cy="243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:sklearn.neighbors._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classification.KNeighborsClassifie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訓練好的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模型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n_neighbors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 = 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使用訓練集的樣本特徵訓練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509230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23E96A-2549-D751-17E8-03FD2FB6F591}"/>
              </a:ext>
            </a:extLst>
          </p:cNvPr>
          <p:cNvSpPr txBox="1"/>
          <p:nvPr/>
        </p:nvSpPr>
        <p:spPr>
          <a:xfrm>
            <a:off x="1818487" y="686968"/>
            <a:ext cx="943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打磚塊</a:t>
            </a:r>
            <a:r>
              <a:rPr lang="en-US" altLang="zh-TW" sz="3600" dirty="0"/>
              <a:t>API-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chemeClr val="tx1"/>
                </a:solidFill>
              </a:rPr>
              <a:t> </a:t>
            </a:r>
            <a:r>
              <a:rPr lang="en-US" altLang="zh-TW" sz="3600" dirty="0" err="1">
                <a:solidFill>
                  <a:schemeClr val="tx1"/>
                </a:solidFill>
              </a:rPr>
              <a:t>train_knn_classifier</a:t>
            </a:r>
            <a:r>
              <a:rPr lang="en-US" altLang="zh-TW" sz="3600" dirty="0">
                <a:solidFill>
                  <a:schemeClr val="tx1"/>
                </a:solidFill>
              </a:rPr>
              <a:t> </a:t>
            </a:r>
            <a:r>
              <a:rPr lang="zh-TW" altLang="en-US" sz="3600" dirty="0">
                <a:solidFill>
                  <a:schemeClr val="tx1"/>
                </a:solidFill>
              </a:rPr>
              <a:t>訓練</a:t>
            </a:r>
            <a:r>
              <a:rPr lang="en-US" altLang="zh-TW" sz="3600" dirty="0">
                <a:solidFill>
                  <a:schemeClr val="tx1"/>
                </a:solidFill>
              </a:rPr>
              <a:t>KNN</a:t>
            </a:r>
            <a:r>
              <a:rPr lang="zh-TW" altLang="en-US" sz="3600" dirty="0">
                <a:solidFill>
                  <a:schemeClr val="tx1"/>
                </a:solidFill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23139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46101"/>
              </p:ext>
            </p:extLst>
          </p:nvPr>
        </p:nvGraphicFramePr>
        <p:xfrm>
          <a:off x="579581" y="1804499"/>
          <a:ext cx="1103283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save_model</a:t>
                      </a:r>
                      <a:r>
                        <a:rPr lang="zh-TW" altLang="en-US" sz="1800" dirty="0"/>
                        <a:t> 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儲存模型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altLang="zh-TW" sz="1800" dirty="0">
                          <a:solidFill>
                            <a:schemeClr val="tx1"/>
                          </a:solidFill>
                        </a:rPr>
                        <a:t>save_model(model, file_path)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:sklearn.neighbors._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classification.KNeighborsClassifie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訓練好的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模型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file_path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:str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儲存模型的路徑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78013" y="5195459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32004"/>
              </p:ext>
            </p:extLst>
          </p:nvPr>
        </p:nvGraphicFramePr>
        <p:xfrm>
          <a:off x="564341" y="4181939"/>
          <a:ext cx="11032838" cy="172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knn_model.pkl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的模型檔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儲存訓練好的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509230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23E96A-2549-D751-17E8-03FD2FB6F591}"/>
              </a:ext>
            </a:extLst>
          </p:cNvPr>
          <p:cNvSpPr txBox="1"/>
          <p:nvPr/>
        </p:nvSpPr>
        <p:spPr>
          <a:xfrm>
            <a:off x="1818487" y="686968"/>
            <a:ext cx="855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打磚塊</a:t>
            </a:r>
            <a:r>
              <a:rPr lang="en-US" altLang="zh-TW" sz="3600" dirty="0"/>
              <a:t>API-</a:t>
            </a:r>
            <a:r>
              <a:rPr lang="zh-TW" altLang="en-US" sz="3600" dirty="0"/>
              <a:t>  </a:t>
            </a:r>
            <a:r>
              <a:rPr lang="en-US" altLang="zh-TW" sz="3600" dirty="0">
                <a:solidFill>
                  <a:schemeClr val="tx1"/>
                </a:solidFill>
              </a:rPr>
              <a:t> </a:t>
            </a:r>
            <a:r>
              <a:rPr lang="en-US" altLang="zh-TW" sz="3600" dirty="0" err="1">
                <a:solidFill>
                  <a:schemeClr val="tx1"/>
                </a:solidFill>
              </a:rPr>
              <a:t>save_model</a:t>
            </a:r>
            <a:r>
              <a:rPr lang="zh-TW" altLang="en-US" sz="3600" dirty="0"/>
              <a:t> 儲存模型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BFA4394-3FC5-243F-0FB9-4299589576ED}"/>
              </a:ext>
            </a:extLst>
          </p:cNvPr>
          <p:cNvCxnSpPr>
            <a:cxnSpLocks/>
          </p:cNvCxnSpPr>
          <p:nvPr/>
        </p:nvCxnSpPr>
        <p:spPr>
          <a:xfrm>
            <a:off x="3252117" y="3330652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84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8037"/>
              </p:ext>
            </p:extLst>
          </p:nvPr>
        </p:nvGraphicFramePr>
        <p:xfrm>
          <a:off x="579581" y="1804499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load_model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file_path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load_model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file_path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file_path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:str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存放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模型的路徑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78013" y="5195459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15543"/>
              </p:ext>
            </p:extLst>
          </p:nvPr>
        </p:nvGraphicFramePr>
        <p:xfrm>
          <a:off x="579581" y="3458100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knn_model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:sklearn.neighbors._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classification.KNeighborsClassifie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模型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載入訓練好的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509230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23E96A-2549-D751-17E8-03FD2FB6F591}"/>
              </a:ext>
            </a:extLst>
          </p:cNvPr>
          <p:cNvSpPr txBox="1"/>
          <p:nvPr/>
        </p:nvSpPr>
        <p:spPr>
          <a:xfrm>
            <a:off x="1818487" y="686968"/>
            <a:ext cx="855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打磚塊</a:t>
            </a:r>
            <a:r>
              <a:rPr lang="en-US" altLang="zh-TW" sz="3600" dirty="0"/>
              <a:t>API-</a:t>
            </a:r>
            <a:r>
              <a:rPr lang="zh-TW" altLang="en-US" sz="3600" dirty="0"/>
              <a:t>  </a:t>
            </a:r>
            <a:r>
              <a:rPr lang="en-US" altLang="zh-TW" sz="3600" dirty="0" err="1">
                <a:solidFill>
                  <a:schemeClr val="tx1"/>
                </a:solidFill>
              </a:rPr>
              <a:t>load_model</a:t>
            </a:r>
            <a:r>
              <a:rPr lang="zh-TW" altLang="en-US" sz="3600" dirty="0">
                <a:solidFill>
                  <a:schemeClr val="tx1"/>
                </a:solidFill>
              </a:rPr>
              <a:t> 載入模型</a:t>
            </a:r>
          </a:p>
        </p:txBody>
      </p:sp>
    </p:spTree>
    <p:extLst>
      <p:ext uri="{BB962C8B-B14F-4D97-AF65-F5344CB8AC3E}">
        <p14:creationId xmlns:p14="http://schemas.microsoft.com/office/powerpoint/2010/main" val="46954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70656"/>
              </p:ext>
            </p:extLst>
          </p:nvPr>
        </p:nvGraphicFramePr>
        <p:xfrm>
          <a:off x="413985" y="1333299"/>
          <a:ext cx="1103283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predict_knn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 預測結果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predict_knn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knn_model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test_data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knn_model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:str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存放後臺數據的資料夾路徑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test_data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numpy.ndarray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測試集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的樣本特徵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2912417" y="4417680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25511"/>
              </p:ext>
            </p:extLst>
          </p:nvPr>
        </p:nvGraphicFramePr>
        <p:xfrm>
          <a:off x="413985" y="3985059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predictions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:list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辨識結果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使用模型對預測集的樣本特徵做辨識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084983" y="2022669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23E96A-2549-D751-17E8-03FD2FB6F591}"/>
              </a:ext>
            </a:extLst>
          </p:cNvPr>
          <p:cNvSpPr txBox="1"/>
          <p:nvPr/>
        </p:nvSpPr>
        <p:spPr>
          <a:xfrm>
            <a:off x="1818487" y="686968"/>
            <a:ext cx="855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打磚塊</a:t>
            </a:r>
            <a:r>
              <a:rPr lang="en-US" altLang="zh-TW" sz="3600" dirty="0"/>
              <a:t>API-</a:t>
            </a:r>
            <a:r>
              <a:rPr lang="zh-TW" altLang="en-US" sz="3600" dirty="0"/>
              <a:t>  </a:t>
            </a:r>
            <a:r>
              <a:rPr lang="en-US" altLang="zh-TW" sz="3600" dirty="0" err="1">
                <a:solidFill>
                  <a:schemeClr val="tx1"/>
                </a:solidFill>
              </a:rPr>
              <a:t>predict_knn</a:t>
            </a:r>
            <a:r>
              <a:rPr lang="zh-TW" altLang="en-US" sz="3600" dirty="0">
                <a:solidFill>
                  <a:schemeClr val="tx1"/>
                </a:solidFill>
              </a:rPr>
              <a:t> 預測結果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09068AA-C833-DFAC-2C26-B63C2CBCD0B9}"/>
              </a:ext>
            </a:extLst>
          </p:cNvPr>
          <p:cNvCxnSpPr>
            <a:cxnSpLocks/>
          </p:cNvCxnSpPr>
          <p:nvPr/>
        </p:nvCxnSpPr>
        <p:spPr>
          <a:xfrm>
            <a:off x="3084983" y="3045427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8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Lv1~Lv20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2024/5/15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磚塊打完，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LV1~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365286" y="3120329"/>
            <a:ext cx="861825" cy="8472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40875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036896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032917" y="4382493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899882" y="3486176"/>
            <a:ext cx="414877" cy="1377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397893" y="3984187"/>
            <a:ext cx="414877" cy="381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895903" y="3867913"/>
            <a:ext cx="414876" cy="614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652288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496595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507240" y="5137003"/>
            <a:ext cx="261834" cy="447391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085087" y="5162241"/>
            <a:ext cx="261834" cy="396916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3028937" y="4382492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393914" y="3369902"/>
            <a:ext cx="414875" cy="161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95CBA30A-A835-47B5-8A8B-3AF0900BE1E6}"/>
              </a:ext>
            </a:extLst>
          </p:cNvPr>
          <p:cNvSpPr/>
          <p:nvPr/>
        </p:nvSpPr>
        <p:spPr>
          <a:xfrm>
            <a:off x="4771671" y="3120328"/>
            <a:ext cx="861825" cy="8472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劃分</a:t>
            </a: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255204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374368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883000" y="3120328"/>
            <a:ext cx="1425327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232849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22745" y="438249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212641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10894717" y="3668562"/>
            <a:ext cx="396436" cy="994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390549" y="4172730"/>
            <a:ext cx="414876" cy="4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904822" y="3673210"/>
            <a:ext cx="396436" cy="985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接點: 肘形 126">
            <a:extLst>
              <a:ext uri="{FF2B5EF4-FFF2-40B4-BE49-F238E27FC236}">
                <a16:creationId xmlns:a16="http://schemas.microsoft.com/office/drawing/2014/main" id="{03C3FC04-E0FC-4CB6-81CF-361DED61B782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rot="5400000">
            <a:off x="4746134" y="3907600"/>
            <a:ext cx="396435" cy="516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74B59DD8-433A-4B1C-A787-44D733AA17B3}"/>
              </a:ext>
            </a:extLst>
          </p:cNvPr>
          <p:cNvCxnSpPr>
            <a:stCxn id="95" idx="2"/>
            <a:endCxn id="97" idx="0"/>
          </p:cNvCxnSpPr>
          <p:nvPr/>
        </p:nvCxnSpPr>
        <p:spPr>
          <a:xfrm rot="16200000" flipH="1">
            <a:off x="5305715" y="3864484"/>
            <a:ext cx="396435" cy="602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stCxn id="5" idx="2"/>
            <a:endCxn id="42" idx="0"/>
          </p:cNvCxnSpPr>
          <p:nvPr/>
        </p:nvCxnSpPr>
        <p:spPr>
          <a:xfrm rot="5400000">
            <a:off x="3780601" y="846885"/>
            <a:ext cx="289042" cy="4257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79CF00D6-6E5C-4B89-87FE-806DD4EE2B4E}"/>
              </a:ext>
            </a:extLst>
          </p:cNvPr>
          <p:cNvCxnSpPr>
            <a:stCxn id="5" idx="2"/>
            <a:endCxn id="95" idx="0"/>
          </p:cNvCxnSpPr>
          <p:nvPr/>
        </p:nvCxnSpPr>
        <p:spPr>
          <a:xfrm rot="5400000">
            <a:off x="5483795" y="2550077"/>
            <a:ext cx="289041" cy="851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180334" y="704997"/>
            <a:ext cx="289041" cy="4541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6921947" y="3120328"/>
            <a:ext cx="1139765" cy="8472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7063724" y="4397443"/>
            <a:ext cx="861825" cy="8038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0872B74-C839-4F01-8A8E-7FCAA2F6420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7491830" y="3967614"/>
            <a:ext cx="2807" cy="42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28417" y="2256914"/>
            <a:ext cx="289041" cy="1437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框架 37">
            <a:extLst>
              <a:ext uri="{FF2B5EF4-FFF2-40B4-BE49-F238E27FC236}">
                <a16:creationId xmlns:a16="http://schemas.microsoft.com/office/drawing/2014/main" id="{36DB310B-DD0D-47B7-85D2-7F85E603C0E0}"/>
              </a:ext>
            </a:extLst>
          </p:cNvPr>
          <p:cNvSpPr/>
          <p:nvPr/>
        </p:nvSpPr>
        <p:spPr>
          <a:xfrm>
            <a:off x="4119166" y="3082953"/>
            <a:ext cx="2374675" cy="2227278"/>
          </a:xfrm>
          <a:prstGeom prst="frame">
            <a:avLst>
              <a:gd name="adj1" fmla="val 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框架 38">
            <a:extLst>
              <a:ext uri="{FF2B5EF4-FFF2-40B4-BE49-F238E27FC236}">
                <a16:creationId xmlns:a16="http://schemas.microsoft.com/office/drawing/2014/main" id="{3F9400DC-16F4-417D-ACE3-D349D98D0212}"/>
              </a:ext>
            </a:extLst>
          </p:cNvPr>
          <p:cNvSpPr/>
          <p:nvPr/>
        </p:nvSpPr>
        <p:spPr>
          <a:xfrm>
            <a:off x="6716915" y="3077926"/>
            <a:ext cx="1594443" cy="2227278"/>
          </a:xfrm>
          <a:prstGeom prst="frame">
            <a:avLst>
              <a:gd name="adj1" fmla="val 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400520" y="3446185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55045" y="4785722"/>
            <a:ext cx="1063684" cy="43966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200611" y="4785723"/>
            <a:ext cx="867540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169284" y="4785722"/>
            <a:ext cx="681356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32983" y="3784369"/>
            <a:ext cx="855258" cy="1147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256730" y="4308116"/>
            <a:ext cx="855259" cy="99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694520" y="3970280"/>
            <a:ext cx="855258" cy="775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928411" y="5487227"/>
            <a:ext cx="730516" cy="4396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772718" y="5487227"/>
            <a:ext cx="730516" cy="4396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755261" y="5104511"/>
            <a:ext cx="261835" cy="503595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333108" y="5185953"/>
            <a:ext cx="261835" cy="340712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2960077" y="4785721"/>
            <a:ext cx="637594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078977" y="3585823"/>
            <a:ext cx="855257" cy="1544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849180" y="3456371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20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66092" y="4427620"/>
            <a:ext cx="755131" cy="5129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149650" y="4420994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10794808" y="3688585"/>
            <a:ext cx="495219" cy="969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349716" y="4133677"/>
            <a:ext cx="501845" cy="86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889729" y="3759730"/>
            <a:ext cx="501845" cy="833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586742" y="978882"/>
            <a:ext cx="614898" cy="4319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7993289" y="892042"/>
            <a:ext cx="625084" cy="4503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框架 1">
            <a:extLst>
              <a:ext uri="{FF2B5EF4-FFF2-40B4-BE49-F238E27FC236}">
                <a16:creationId xmlns:a16="http://schemas.microsoft.com/office/drawing/2014/main" id="{14ED14C0-E329-4A72-B095-79225E27D0CC}"/>
              </a:ext>
            </a:extLst>
          </p:cNvPr>
          <p:cNvSpPr/>
          <p:nvPr/>
        </p:nvSpPr>
        <p:spPr>
          <a:xfrm>
            <a:off x="6593181" y="4054385"/>
            <a:ext cx="2545925" cy="97062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sp>
        <p:nvSpPr>
          <p:cNvPr id="149" name="框架 148">
            <a:extLst>
              <a:ext uri="{FF2B5EF4-FFF2-40B4-BE49-F238E27FC236}">
                <a16:creationId xmlns:a16="http://schemas.microsoft.com/office/drawing/2014/main" id="{6E2C12AB-3C84-6205-CDB9-51040831BE41}"/>
              </a:ext>
            </a:extLst>
          </p:cNvPr>
          <p:cNvSpPr/>
          <p:nvPr/>
        </p:nvSpPr>
        <p:spPr>
          <a:xfrm>
            <a:off x="3999748" y="3289626"/>
            <a:ext cx="2094914" cy="219759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D54B7B-FB5C-4B92-98D7-CFD0F2C0EB14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演算法遊玩增加樣本</a:t>
            </a:r>
            <a:endParaRPr lang="en-US" altLang="zh-TW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46C959C-AB4D-4E79-9300-6587E11CB08B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rot="5400000" flipH="1" flipV="1">
            <a:off x="3456194" y="983527"/>
            <a:ext cx="602960" cy="3345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84AEF578-52D5-4B4B-9243-A549991274B5}"/>
              </a:ext>
            </a:extLst>
          </p:cNvPr>
          <p:cNvSpPr/>
          <p:nvPr/>
        </p:nvSpPr>
        <p:spPr>
          <a:xfrm rot="20689093">
            <a:off x="1025068" y="2292539"/>
            <a:ext cx="1150970" cy="60296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會贏喔</a:t>
            </a:r>
            <a:r>
              <a:rPr lang="en-US" altLang="zh-TW" dirty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D0B80CD-93F8-4C8A-8E45-5BB60F65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83" y="2806612"/>
            <a:ext cx="10058400" cy="2570974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CCD435F1-E7AE-4DE3-AB45-03061F6B8D56}"/>
              </a:ext>
            </a:extLst>
          </p:cNvPr>
          <p:cNvSpPr/>
          <p:nvPr/>
        </p:nvSpPr>
        <p:spPr>
          <a:xfrm>
            <a:off x="3448047" y="2638336"/>
            <a:ext cx="4093656" cy="2739250"/>
          </a:xfrm>
          <a:prstGeom prst="frame">
            <a:avLst>
              <a:gd name="adj1" fmla="val 245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33F3F-5247-405E-263B-B92338A56F67}"/>
              </a:ext>
            </a:extLst>
          </p:cNvPr>
          <p:cNvSpPr/>
          <p:nvPr/>
        </p:nvSpPr>
        <p:spPr>
          <a:xfrm>
            <a:off x="5187687" y="3281524"/>
            <a:ext cx="1591478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讀取樣本特徵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60223-84CF-DA71-C668-FE83F5D5D258}"/>
              </a:ext>
            </a:extLst>
          </p:cNvPr>
          <p:cNvSpPr/>
          <p:nvPr/>
        </p:nvSpPr>
        <p:spPr>
          <a:xfrm>
            <a:off x="9091401" y="2998226"/>
            <a:ext cx="1039206" cy="213919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Model_test</a:t>
            </a:r>
            <a:endParaRPr lang="zh-TW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02C2A4-B797-746D-4BB1-67B2878F175E}"/>
              </a:ext>
            </a:extLst>
          </p:cNvPr>
          <p:cNvSpPr/>
          <p:nvPr/>
        </p:nvSpPr>
        <p:spPr>
          <a:xfrm>
            <a:off x="5186088" y="4396304"/>
            <a:ext cx="1591479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讀取樣本特徵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5D827C-4270-51D3-9540-6B20530E64A2}"/>
              </a:ext>
            </a:extLst>
          </p:cNvPr>
          <p:cNvSpPr/>
          <p:nvPr/>
        </p:nvSpPr>
        <p:spPr>
          <a:xfrm>
            <a:off x="7641965" y="3281524"/>
            <a:ext cx="780230" cy="49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KNN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6B77434-9BA8-790F-DCF0-AFE99B86F948}"/>
              </a:ext>
            </a:extLst>
          </p:cNvPr>
          <p:cNvSpPr txBox="1"/>
          <p:nvPr/>
        </p:nvSpPr>
        <p:spPr>
          <a:xfrm>
            <a:off x="4344782" y="3222066"/>
            <a:ext cx="88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訓練集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92367DE-E209-7E9E-9DAB-EA4294E25E07}"/>
              </a:ext>
            </a:extLst>
          </p:cNvPr>
          <p:cNvSpPr txBox="1"/>
          <p:nvPr/>
        </p:nvSpPr>
        <p:spPr>
          <a:xfrm>
            <a:off x="4344782" y="4339245"/>
            <a:ext cx="88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測試集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303F2-7FC0-497B-E824-529C0AC9BFCE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779165" y="3527595"/>
            <a:ext cx="86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6D90CA-BB26-4BFB-344E-9588334CCF1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422195" y="3527595"/>
            <a:ext cx="669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4385448-58E4-3E5C-CE8E-94EF249F9A8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777567" y="4642374"/>
            <a:ext cx="2313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B423C72-9019-C631-FD1D-9370A9EF243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130607" y="4067823"/>
            <a:ext cx="103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16025-2926-44A1-FE6C-F6D54EBEDDB1}"/>
              </a:ext>
            </a:extLst>
          </p:cNvPr>
          <p:cNvSpPr txBox="1"/>
          <p:nvPr/>
        </p:nvSpPr>
        <p:spPr>
          <a:xfrm>
            <a:off x="6819132" y="3231625"/>
            <a:ext cx="82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特徵數據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61E03B4-BF52-B787-B75C-E75C0910705C}"/>
              </a:ext>
            </a:extLst>
          </p:cNvPr>
          <p:cNvSpPr txBox="1"/>
          <p:nvPr/>
        </p:nvSpPr>
        <p:spPr>
          <a:xfrm>
            <a:off x="6817249" y="4309663"/>
            <a:ext cx="82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特徵數據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6702684-1E3D-3EDD-B4A2-A8B2CCB1651A}"/>
              </a:ext>
            </a:extLst>
          </p:cNvPr>
          <p:cNvSpPr txBox="1"/>
          <p:nvPr/>
        </p:nvSpPr>
        <p:spPr>
          <a:xfrm>
            <a:off x="8422195" y="3241814"/>
            <a:ext cx="66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模型檔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31454B-9BA1-62DC-FE11-B9F7C9645155}"/>
              </a:ext>
            </a:extLst>
          </p:cNvPr>
          <p:cNvSpPr txBox="1"/>
          <p:nvPr/>
        </p:nvSpPr>
        <p:spPr>
          <a:xfrm>
            <a:off x="10317823" y="3790823"/>
            <a:ext cx="114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辨識結果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6D166-FA32-926C-CDD3-805FC00DF56D}"/>
              </a:ext>
            </a:extLst>
          </p:cNvPr>
          <p:cNvSpPr/>
          <p:nvPr/>
        </p:nvSpPr>
        <p:spPr>
          <a:xfrm>
            <a:off x="1549975" y="3029510"/>
            <a:ext cx="1094484" cy="213919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演算法遊玩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1FA67B-B96D-F31E-44BA-B99537045294}"/>
              </a:ext>
            </a:extLst>
          </p:cNvPr>
          <p:cNvSpPr txBox="1"/>
          <p:nvPr/>
        </p:nvSpPr>
        <p:spPr>
          <a:xfrm>
            <a:off x="2839905" y="3803678"/>
            <a:ext cx="113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遊戲後臺數據</a:t>
            </a:r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E0D16353-C87F-A88D-59D4-541E4B330292}"/>
              </a:ext>
            </a:extLst>
          </p:cNvPr>
          <p:cNvSpPr/>
          <p:nvPr/>
        </p:nvSpPr>
        <p:spPr>
          <a:xfrm>
            <a:off x="2831675" y="2740039"/>
            <a:ext cx="4772679" cy="2532152"/>
          </a:xfrm>
          <a:prstGeom prst="frame">
            <a:avLst>
              <a:gd name="adj1" fmla="val 1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A705DAF-148E-4264-A7D9-D62EEEF0097C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644459" y="3527595"/>
            <a:ext cx="2543228" cy="571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1669EBE4-5297-46BB-9DDF-14881338A0A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44459" y="4099107"/>
            <a:ext cx="2541629" cy="543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BF88791-F31C-44BB-8609-15387FF8A309}"/>
              </a:ext>
            </a:extLst>
          </p:cNvPr>
          <p:cNvSpPr/>
          <p:nvPr/>
        </p:nvSpPr>
        <p:spPr>
          <a:xfrm>
            <a:off x="6294528" y="2008085"/>
            <a:ext cx="4861152" cy="43371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E9AC55D-5BFE-411A-BA40-04DAD5D64A0F}"/>
              </a:ext>
            </a:extLst>
          </p:cNvPr>
          <p:cNvSpPr/>
          <p:nvPr/>
        </p:nvSpPr>
        <p:spPr>
          <a:xfrm>
            <a:off x="1097280" y="1971412"/>
            <a:ext cx="3216323" cy="4337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CB971B-4EF0-48BC-BFCA-6E6C30B2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驗證特徵正確與否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9A4E2-B4F5-4056-91B7-979ABC28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953021-8164-4880-B81D-1B4B30AE2E91}"/>
              </a:ext>
            </a:extLst>
          </p:cNvPr>
          <p:cNvSpPr/>
          <p:nvPr/>
        </p:nvSpPr>
        <p:spPr>
          <a:xfrm>
            <a:off x="3351615" y="536739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3D2BED7-9EB0-4029-B0A0-D9A68426566B}"/>
              </a:ext>
            </a:extLst>
          </p:cNvPr>
          <p:cNvSpPr/>
          <p:nvPr/>
        </p:nvSpPr>
        <p:spPr>
          <a:xfrm>
            <a:off x="8239682" y="5396259"/>
            <a:ext cx="993239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CA145C7-7337-4350-847A-7AC84CD69496}"/>
              </a:ext>
            </a:extLst>
          </p:cNvPr>
          <p:cNvSpPr/>
          <p:nvPr/>
        </p:nvSpPr>
        <p:spPr>
          <a:xfrm>
            <a:off x="2390236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B2E42FE-1626-4F91-BBD1-FCAAF9067FC8}"/>
              </a:ext>
            </a:extLst>
          </p:cNvPr>
          <p:cNvSpPr/>
          <p:nvPr/>
        </p:nvSpPr>
        <p:spPr>
          <a:xfrm>
            <a:off x="1428857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0776F8-BF8C-45C6-BB6C-E14BF4EEF385}"/>
              </a:ext>
            </a:extLst>
          </p:cNvPr>
          <p:cNvSpPr txBox="1"/>
          <p:nvPr/>
        </p:nvSpPr>
        <p:spPr>
          <a:xfrm>
            <a:off x="1925288" y="1971412"/>
            <a:ext cx="156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後臺數據獲得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70E0A5F-CDD4-4AB8-9025-671EADA5AD7F}"/>
              </a:ext>
            </a:extLst>
          </p:cNvPr>
          <p:cNvSpPr/>
          <p:nvPr/>
        </p:nvSpPr>
        <p:spPr>
          <a:xfrm>
            <a:off x="8170304" y="3544346"/>
            <a:ext cx="1219189" cy="11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3B4C54-FFD7-4615-8666-6E1106707D85}"/>
              </a:ext>
            </a:extLst>
          </p:cNvPr>
          <p:cNvSpPr/>
          <p:nvPr/>
        </p:nvSpPr>
        <p:spPr>
          <a:xfrm rot="14430355">
            <a:off x="9460048" y="3029553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40AA647-31C3-4048-8A86-9E753A32409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170304" y="4139965"/>
            <a:ext cx="1219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D58C3A-E2C5-4935-B188-EC49BBADD3FC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>
            <a:off x="8779899" y="3544346"/>
            <a:ext cx="0" cy="119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677E4D-6C61-4FB8-897A-7D1983B28EB7}"/>
              </a:ext>
            </a:extLst>
          </p:cNvPr>
          <p:cNvSpPr txBox="1"/>
          <p:nvPr/>
        </p:nvSpPr>
        <p:spPr>
          <a:xfrm>
            <a:off x="6456187" y="2137353"/>
            <a:ext cx="456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監測球的移動位置，計算球的向量改變與否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當改變時，表示球上一幀座標為反彈點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3F28FE67-AF62-468A-94C6-C88FB8A7608A}"/>
              </a:ext>
            </a:extLst>
          </p:cNvPr>
          <p:cNvSpPr/>
          <p:nvPr/>
        </p:nvSpPr>
        <p:spPr>
          <a:xfrm rot="18128894">
            <a:off x="9434361" y="4381066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4D5852B8-98E1-4790-9BAC-D0E8E4DED0F5}"/>
              </a:ext>
            </a:extLst>
          </p:cNvPr>
          <p:cNvSpPr/>
          <p:nvPr/>
        </p:nvSpPr>
        <p:spPr>
          <a:xfrm rot="7367679">
            <a:off x="7412308" y="3057368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53428292-7C4D-49E9-8EFC-D4605CE8D552}"/>
              </a:ext>
            </a:extLst>
          </p:cNvPr>
          <p:cNvSpPr/>
          <p:nvPr/>
        </p:nvSpPr>
        <p:spPr>
          <a:xfrm rot="3492563">
            <a:off x="7351555" y="4319642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木板圖片PNG去背圖| 矢量圖案素材| 免费下载| Pngtree">
            <a:extLst>
              <a:ext uri="{FF2B5EF4-FFF2-40B4-BE49-F238E27FC236}">
                <a16:creationId xmlns:a16="http://schemas.microsoft.com/office/drawing/2014/main" id="{56C655B7-4A14-447E-A987-7CCC48DE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444" r="93333">
                        <a14:foregroundMark x1="4722" y1="47500" x2="10556" y2="53333"/>
                        <a14:foregroundMark x1="90556" y1="33611" x2="93333" y2="3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1" y="3870827"/>
            <a:ext cx="3114384" cy="14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寶可夢》精靈球誕生史《寶可夢傳說阿爾宙斯》洗翠精靈球＆原本設定資料相矛盾| 遊戲基地| LINE TODAY">
            <a:extLst>
              <a:ext uri="{FF2B5EF4-FFF2-40B4-BE49-F238E27FC236}">
                <a16:creationId xmlns:a16="http://schemas.microsoft.com/office/drawing/2014/main" id="{0F824BDD-2CD5-4BA1-966B-47AAD1EE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234">
            <a:off x="1746603" y="3080951"/>
            <a:ext cx="1746791" cy="13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7426424-AA62-48D5-9426-5E1CC2256BA2}"/>
              </a:ext>
            </a:extLst>
          </p:cNvPr>
          <p:cNvCxnSpPr>
            <a:cxnSpLocks/>
          </p:cNvCxnSpPr>
          <p:nvPr/>
        </p:nvCxnSpPr>
        <p:spPr>
          <a:xfrm flipH="1">
            <a:off x="2781093" y="2924988"/>
            <a:ext cx="243579" cy="274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DC2EAE7-635B-43D9-9160-E99C18EAE0BA}"/>
              </a:ext>
            </a:extLst>
          </p:cNvPr>
          <p:cNvCxnSpPr>
            <a:cxnSpLocks/>
          </p:cNvCxnSpPr>
          <p:nvPr/>
        </p:nvCxnSpPr>
        <p:spPr>
          <a:xfrm flipH="1">
            <a:off x="2945220" y="2783684"/>
            <a:ext cx="502275" cy="571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F477AF8-860E-4EFB-890E-35419B99EA1F}"/>
              </a:ext>
            </a:extLst>
          </p:cNvPr>
          <p:cNvCxnSpPr>
            <a:cxnSpLocks/>
          </p:cNvCxnSpPr>
          <p:nvPr/>
        </p:nvCxnSpPr>
        <p:spPr>
          <a:xfrm flipH="1">
            <a:off x="3023989" y="3062541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78D7856-238E-4C01-AE7C-65EB78A479BF}"/>
              </a:ext>
            </a:extLst>
          </p:cNvPr>
          <p:cNvCxnSpPr>
            <a:cxnSpLocks/>
          </p:cNvCxnSpPr>
          <p:nvPr/>
        </p:nvCxnSpPr>
        <p:spPr>
          <a:xfrm flipH="1">
            <a:off x="3074978" y="3299119"/>
            <a:ext cx="242757" cy="2412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513BB7C-7107-47D5-81E4-8E8765F1ED52}"/>
              </a:ext>
            </a:extLst>
          </p:cNvPr>
          <p:cNvCxnSpPr>
            <a:cxnSpLocks/>
          </p:cNvCxnSpPr>
          <p:nvPr/>
        </p:nvCxnSpPr>
        <p:spPr>
          <a:xfrm flipH="1">
            <a:off x="2849723" y="2901964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32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1095</TotalTime>
  <Words>800</Words>
  <Application>Microsoft Office PowerPoint</Application>
  <PresentationFormat>寬螢幕</PresentationFormat>
  <Paragraphs>230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Microsoft JhengHei UI</vt:lpstr>
      <vt:lpstr>MingLiu</vt:lpstr>
      <vt:lpstr>新細明體</vt:lpstr>
      <vt:lpstr>標楷體</vt:lpstr>
      <vt:lpstr>Calibri</vt:lpstr>
      <vt:lpstr>Franklin Gothic Book</vt:lpstr>
      <vt:lpstr>Times New Roman</vt:lpstr>
      <vt:lpstr>Wingdings</vt:lpstr>
      <vt:lpstr>1_RetrospectVTI</vt:lpstr>
      <vt:lpstr>打磚塊</vt:lpstr>
      <vt:lpstr>需求</vt:lpstr>
      <vt:lpstr>遊戲分析</vt:lpstr>
      <vt:lpstr>分析(上週)</vt:lpstr>
      <vt:lpstr>分析</vt:lpstr>
      <vt:lpstr>設計 流程</vt:lpstr>
      <vt:lpstr>架構圖(上週)</vt:lpstr>
      <vt:lpstr>架構圖</vt:lpstr>
      <vt:lpstr>驗證特徵正確與否</vt:lpstr>
      <vt:lpstr>時序圖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user</cp:lastModifiedBy>
  <cp:revision>75</cp:revision>
  <dcterms:created xsi:type="dcterms:W3CDTF">2024-04-22T13:06:42Z</dcterms:created>
  <dcterms:modified xsi:type="dcterms:W3CDTF">2024-05-15T08:34:17Z</dcterms:modified>
</cp:coreProperties>
</file>