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0"/>
  </p:notesMasterIdLst>
  <p:handoutMasterIdLst>
    <p:handoutMasterId r:id="rId21"/>
  </p:handoutMasterIdLst>
  <p:sldIdLst>
    <p:sldId id="257" r:id="rId2"/>
    <p:sldId id="261" r:id="rId3"/>
    <p:sldId id="259" r:id="rId4"/>
    <p:sldId id="294" r:id="rId5"/>
    <p:sldId id="266" r:id="rId6"/>
    <p:sldId id="264" r:id="rId7"/>
    <p:sldId id="270" r:id="rId8"/>
    <p:sldId id="275" r:id="rId9"/>
    <p:sldId id="271" r:id="rId10"/>
    <p:sldId id="273" r:id="rId11"/>
    <p:sldId id="293" r:id="rId12"/>
    <p:sldId id="288" r:id="rId13"/>
    <p:sldId id="289" r:id="rId14"/>
    <p:sldId id="291" r:id="rId15"/>
    <p:sldId id="292" r:id="rId16"/>
    <p:sldId id="290" r:id="rId17"/>
    <p:sldId id="263" r:id="rId18"/>
    <p:sldId id="295" r:id="rId1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0261E5-B7A8-407C-8EC1-76B17CEB3BFC}" type="datetime1">
              <a:rPr lang="zh-TW" altLang="en-US" smtClean="0"/>
              <a:t>2024/5/20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AEE62-6B03-446E-B028-1F2C67AA2CBE}" type="datetime1">
              <a:rPr lang="zh-TW" altLang="en-US" smtClean="0"/>
              <a:t>2024/5/20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195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862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74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379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42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79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E8D126-38DE-467F-A065-2775F6C58740}" type="datetime1">
              <a:rPr lang="zh-TW" altLang="en-US" smtClean="0"/>
              <a:t>2024/5/20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90E0D-C35F-4A14-A7E8-7670CE6639F2}" type="datetime1">
              <a:rPr lang="zh-TW" altLang="en-US" smtClean="0"/>
              <a:t>2024/5/20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02858-A2D1-43A3-9BDC-80D1F48AA51B}" type="datetime1">
              <a:rPr lang="zh-TW" altLang="en-US" smtClean="0"/>
              <a:t>2024/5/20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B7815-05FA-48A0-B9F7-1E04C4F2927A}" type="datetime1">
              <a:rPr lang="zh-TW" altLang="en-US" smtClean="0"/>
              <a:t>2024/5/20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F2AB9-D521-429F-BA9E-A2DD356AF2DF}" type="datetime1">
              <a:rPr lang="zh-TW" altLang="en-US" smtClean="0"/>
              <a:t>2024/5/20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8A74C-3BFC-4F64-9D88-E80E3E32994C}" type="datetime1">
              <a:rPr lang="zh-TW" altLang="en-US" smtClean="0"/>
              <a:t>2024/5/20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66BAE-2749-48CF-A2DD-C010F9F8CC67}" type="datetime1">
              <a:rPr lang="zh-TW" altLang="en-US" smtClean="0"/>
              <a:t>2024/5/20</a:t>
            </a:fld>
            <a:endParaRPr 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B3E87-0960-43A6-B33B-AB6B15A82628}" type="datetime1">
              <a:rPr lang="zh-TW" altLang="en-US" smtClean="0"/>
              <a:t>2024/5/20</a:t>
            </a:fld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2F8F0-693D-4EF4-BEF5-7FD95F4C1D80}" type="datetime1">
              <a:rPr lang="zh-TW" altLang="en-US" smtClean="0"/>
              <a:t>2024/5/20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E96419C-65CA-4A96-8C8D-1B83D1EEA06C}" type="datetime1">
              <a:rPr lang="zh-TW" altLang="en-US" smtClean="0"/>
              <a:t>2024/5/20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5B0D56E-A8D9-4835-9121-D0F2B7B922B1}" type="datetime1">
              <a:rPr lang="zh-TW" altLang="en-US" smtClean="0"/>
              <a:t>2024/5/20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D72111-2BF8-49E3-AA06-55BC47AB46EA}" type="datetime1">
              <a:rPr lang="zh-TW" altLang="en-US" smtClean="0"/>
              <a:t>2024/5/20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矩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  <a:endParaRPr lang="zh-tw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2" y="4672738"/>
            <a:ext cx="6902247" cy="1266668"/>
          </a:xfrm>
        </p:spPr>
        <p:txBody>
          <a:bodyPr rtlCol="0">
            <a:normAutofit fontScale="92500"/>
          </a:bodyPr>
          <a:lstStyle/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組長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:c110112103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李承宇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:c109112121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張兆賢、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c109112107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康佳元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/>
            <a:endParaRPr lang="zh-tw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直線接點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磚塊背景圖片，高清圖庫，桌布素材免費下載| Pngtree">
            <a:extLst>
              <a:ext uri="{FF2B5EF4-FFF2-40B4-BE49-F238E27FC236}">
                <a16:creationId xmlns:a16="http://schemas.microsoft.com/office/drawing/2014/main" id="{47AC0FD6-B2DA-425B-A5D3-7B3734F8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9" y="91576"/>
            <a:ext cx="4989614" cy="6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手卡通手Q版手拳頭, 簡筆劃拳頭, 拳頭, 打擊素材圖案，PSD和PNG圖片免費下載">
            <a:extLst>
              <a:ext uri="{FF2B5EF4-FFF2-40B4-BE49-F238E27FC236}">
                <a16:creationId xmlns:a16="http://schemas.microsoft.com/office/drawing/2014/main" id="{59FBFC56-093A-4496-871E-97B349B24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313" l="9531" r="91719">
                        <a14:foregroundMark x1="26719" y1="89844" x2="54844" y2="87656"/>
                        <a14:foregroundMark x1="54844" y1="87656" x2="61406" y2="90000"/>
                        <a14:foregroundMark x1="54844" y1="83125" x2="59688" y2="89219"/>
                        <a14:foregroundMark x1="59688" y1="89219" x2="61875" y2="90313"/>
                        <a14:foregroundMark x1="24688" y1="84375" x2="39219" y2="84219"/>
                        <a14:foregroundMark x1="39219" y1="84219" x2="65938" y2="84219"/>
                        <a14:foregroundMark x1="65938" y1="84219" x2="71250" y2="84063"/>
                        <a14:foregroundMark x1="55469" y1="81094" x2="59844" y2="82344"/>
                        <a14:foregroundMark x1="90781" y1="39844" x2="91719" y2="39531"/>
                        <a14:foregroundMark x1="62344" y1="80938" x2="65469" y2="82031"/>
                        <a14:foregroundMark x1="67656" y1="86250" x2="68750" y2="88750"/>
                        <a14:foregroundMark x1="35781" y1="84844" x2="37813" y2="87188"/>
                        <a14:foregroundMark x1="9531" y1="33906" x2="9531" y2="3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85" y="1424031"/>
            <a:ext cx="4009938" cy="40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DE7D8637-3B14-4ED6-BC92-D92E4B8C63A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233745" y="2592570"/>
            <a:ext cx="33696" cy="386441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DE3280CE-1572-4DD2-BDA2-AECAF939DB0C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705077" y="2592570"/>
            <a:ext cx="6321" cy="378481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5C8BAF70-EB7D-4C4B-8242-5EB11ECE708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377772" y="2601640"/>
            <a:ext cx="0" cy="385534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93BE0252-BB7C-458D-A192-797548168B1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304025" y="2591495"/>
            <a:ext cx="48385" cy="378589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0DEE312-B738-414A-AB1B-798A6D45D017}"/>
              </a:ext>
            </a:extLst>
          </p:cNvPr>
          <p:cNvCxnSpPr>
            <a:stCxn id="3" idx="2"/>
          </p:cNvCxnSpPr>
          <p:nvPr/>
        </p:nvCxnSpPr>
        <p:spPr>
          <a:xfrm>
            <a:off x="1941213" y="2591495"/>
            <a:ext cx="29360" cy="385534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DED59C1C-411D-4FA7-892A-60F8485E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時序圖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5A9FE7-E14F-465C-B5A5-96453462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2024/5/20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9B71D7-639E-4CCA-8144-56F0D5F714AC}"/>
              </a:ext>
            </a:extLst>
          </p:cNvPr>
          <p:cNvSpPr/>
          <p:nvPr/>
        </p:nvSpPr>
        <p:spPr>
          <a:xfrm>
            <a:off x="1734841" y="2788028"/>
            <a:ext cx="411061" cy="6930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4B715B-422F-4C59-A3AC-308132AD1DC0}"/>
              </a:ext>
            </a:extLst>
          </p:cNvPr>
          <p:cNvSpPr/>
          <p:nvPr/>
        </p:nvSpPr>
        <p:spPr>
          <a:xfrm>
            <a:off x="1765042" y="5321665"/>
            <a:ext cx="411061" cy="7871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826C69-2D7E-45AB-9F55-B2CDA0C68486}"/>
              </a:ext>
            </a:extLst>
          </p:cNvPr>
          <p:cNvSpPr/>
          <p:nvPr/>
        </p:nvSpPr>
        <p:spPr>
          <a:xfrm>
            <a:off x="4528821" y="2782602"/>
            <a:ext cx="1306179" cy="6930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產生遊玩數據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劃分訓練集及測試集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0547AD-0525-4AFA-BBB7-579D8078440B}"/>
              </a:ext>
            </a:extLst>
          </p:cNvPr>
          <p:cNvSpPr/>
          <p:nvPr/>
        </p:nvSpPr>
        <p:spPr>
          <a:xfrm>
            <a:off x="8014228" y="3820331"/>
            <a:ext cx="911148" cy="9518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訓練模型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儲存模型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121645-AA6D-4AD7-9F32-95BC2128CB6C}"/>
              </a:ext>
            </a:extLst>
          </p:cNvPr>
          <p:cNvSpPr/>
          <p:nvPr/>
        </p:nvSpPr>
        <p:spPr>
          <a:xfrm>
            <a:off x="10084194" y="5260038"/>
            <a:ext cx="593173" cy="9647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載入模型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預測結果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EDC9168-E8B4-44B9-BB79-81181F3C940B}"/>
              </a:ext>
            </a:extLst>
          </p:cNvPr>
          <p:cNvSpPr txBox="1"/>
          <p:nvPr/>
        </p:nvSpPr>
        <p:spPr>
          <a:xfrm>
            <a:off x="2104910" y="2591495"/>
            <a:ext cx="243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遊戲資訊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球的位置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磚塊位置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遊戲狀態等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BCA02B0-8D43-43C0-BC22-C1D5E41D9A04}"/>
              </a:ext>
            </a:extLst>
          </p:cNvPr>
          <p:cNvSpPr/>
          <p:nvPr/>
        </p:nvSpPr>
        <p:spPr>
          <a:xfrm>
            <a:off x="2902591" y="4739678"/>
            <a:ext cx="897622" cy="260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D93325E-F698-4BC1-8B78-D1824A0E7739}"/>
              </a:ext>
            </a:extLst>
          </p:cNvPr>
          <p:cNvSpPr txBox="1"/>
          <p:nvPr/>
        </p:nvSpPr>
        <p:spPr>
          <a:xfrm>
            <a:off x="2361365" y="4999835"/>
            <a:ext cx="2551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遊戲資訊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球的位置、磚塊位置、遊戲狀態等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CBC0BCF-2470-4393-AAF9-ECFBFEB67467}"/>
              </a:ext>
            </a:extLst>
          </p:cNvPr>
          <p:cNvSpPr txBox="1"/>
          <p:nvPr/>
        </p:nvSpPr>
        <p:spPr>
          <a:xfrm>
            <a:off x="5238809" y="5606940"/>
            <a:ext cx="146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球拍動作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左移、右移、不動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D596072-4FC4-401F-98B8-BC7803577210}"/>
              </a:ext>
            </a:extLst>
          </p:cNvPr>
          <p:cNvSpPr txBox="1"/>
          <p:nvPr/>
        </p:nvSpPr>
        <p:spPr>
          <a:xfrm>
            <a:off x="7105488" y="3864124"/>
            <a:ext cx="911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樣本特徵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A3F7549-B764-41AD-BB39-498A1142CAE6}"/>
              </a:ext>
            </a:extLst>
          </p:cNvPr>
          <p:cNvSpPr txBox="1"/>
          <p:nvPr/>
        </p:nvSpPr>
        <p:spPr>
          <a:xfrm>
            <a:off x="9254563" y="4791358"/>
            <a:ext cx="852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KNN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1BD20A-4DBA-41CF-BCED-45E7841305CC}"/>
              </a:ext>
            </a:extLst>
          </p:cNvPr>
          <p:cNvSpPr/>
          <p:nvPr/>
        </p:nvSpPr>
        <p:spPr>
          <a:xfrm>
            <a:off x="1097280" y="1987488"/>
            <a:ext cx="1687865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打磚塊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遊戲本體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975868-91D5-4240-B8FF-192077158993}"/>
              </a:ext>
            </a:extLst>
          </p:cNvPr>
          <p:cNvSpPr/>
          <p:nvPr/>
        </p:nvSpPr>
        <p:spPr>
          <a:xfrm>
            <a:off x="4558833" y="1988563"/>
            <a:ext cx="1349823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演算法遊玩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5AA47F-EDDF-4535-A8D2-30ED2300D326}"/>
              </a:ext>
            </a:extLst>
          </p:cNvPr>
          <p:cNvSpPr/>
          <p:nvPr/>
        </p:nvSpPr>
        <p:spPr>
          <a:xfrm>
            <a:off x="7765517" y="1997633"/>
            <a:ext cx="1224509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KNN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模型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377046-78A7-4E22-88FE-486D44F7CF1B}"/>
              </a:ext>
            </a:extLst>
          </p:cNvPr>
          <p:cNvSpPr/>
          <p:nvPr/>
        </p:nvSpPr>
        <p:spPr>
          <a:xfrm>
            <a:off x="9427235" y="1987488"/>
            <a:ext cx="1753579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腳本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001D382-7612-41F3-880F-BF74EA4B3A1B}"/>
              </a:ext>
            </a:extLst>
          </p:cNvPr>
          <p:cNvSpPr/>
          <p:nvPr/>
        </p:nvSpPr>
        <p:spPr>
          <a:xfrm>
            <a:off x="6155958" y="1988563"/>
            <a:ext cx="1110880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樣本特徵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14482FA-8032-492D-9737-AC95F4390C7D}"/>
              </a:ext>
            </a:extLst>
          </p:cNvPr>
          <p:cNvSpPr/>
          <p:nvPr/>
        </p:nvSpPr>
        <p:spPr>
          <a:xfrm>
            <a:off x="6216551" y="3394264"/>
            <a:ext cx="980967" cy="9518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讀取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訓練集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測試集的數據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34473F47-8019-4856-B282-69030488F6A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2145902" y="3129126"/>
            <a:ext cx="2382919" cy="542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F19026E-2C1A-4ED8-9C46-9129328C8382}"/>
              </a:ext>
            </a:extLst>
          </p:cNvPr>
          <p:cNvCxnSpPr>
            <a:cxnSpLocks/>
          </p:cNvCxnSpPr>
          <p:nvPr/>
        </p:nvCxnSpPr>
        <p:spPr>
          <a:xfrm>
            <a:off x="5809244" y="3394264"/>
            <a:ext cx="40730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7D9CA440-26B3-41B3-BA7E-6A829DE26D31}"/>
              </a:ext>
            </a:extLst>
          </p:cNvPr>
          <p:cNvCxnSpPr>
            <a:cxnSpLocks/>
          </p:cNvCxnSpPr>
          <p:nvPr/>
        </p:nvCxnSpPr>
        <p:spPr>
          <a:xfrm>
            <a:off x="7188199" y="4175525"/>
            <a:ext cx="82602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47D383D3-E85F-4116-AF5B-3337D2CC244A}"/>
              </a:ext>
            </a:extLst>
          </p:cNvPr>
          <p:cNvCxnSpPr>
            <a:cxnSpLocks/>
          </p:cNvCxnSpPr>
          <p:nvPr/>
        </p:nvCxnSpPr>
        <p:spPr>
          <a:xfrm>
            <a:off x="8937538" y="4772142"/>
            <a:ext cx="1114916" cy="371958"/>
          </a:xfrm>
          <a:prstGeom prst="bentConnector3">
            <a:avLst>
              <a:gd name="adj1" fmla="val 2592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39379727-7FC4-484C-BDF9-2DD7EB43C1F4}"/>
              </a:ext>
            </a:extLst>
          </p:cNvPr>
          <p:cNvCxnSpPr>
            <a:cxnSpLocks/>
          </p:cNvCxnSpPr>
          <p:nvPr/>
        </p:nvCxnSpPr>
        <p:spPr>
          <a:xfrm flipV="1">
            <a:off x="2142482" y="5519604"/>
            <a:ext cx="7964497" cy="2710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871321CA-FBBE-4A3F-9ACD-BAD2BC46AC53}"/>
              </a:ext>
            </a:extLst>
          </p:cNvPr>
          <p:cNvCxnSpPr>
            <a:cxnSpLocks/>
          </p:cNvCxnSpPr>
          <p:nvPr/>
        </p:nvCxnSpPr>
        <p:spPr>
          <a:xfrm flipH="1" flipV="1">
            <a:off x="2183930" y="6073056"/>
            <a:ext cx="7868524" cy="1488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9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803504"/>
              </p:ext>
            </p:extLst>
          </p:nvPr>
        </p:nvGraphicFramePr>
        <p:xfrm>
          <a:off x="579581" y="2156836"/>
          <a:ext cx="11032838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update 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演算法遊玩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update(self,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scene_info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keyboard=[], *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args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**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kwargs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pPr algn="l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scene_info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dict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遊戲資訊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球的位置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磚塊位置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遊戲狀態等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F602276-12EB-3974-7B8F-4037A9970699}"/>
              </a:ext>
            </a:extLst>
          </p:cNvPr>
          <p:cNvCxnSpPr>
            <a:cxnSpLocks/>
          </p:cNvCxnSpPr>
          <p:nvPr/>
        </p:nvCxnSpPr>
        <p:spPr>
          <a:xfrm>
            <a:off x="3062773" y="7516944"/>
            <a:ext cx="83688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58061"/>
              </p:ext>
            </p:extLst>
          </p:nvPr>
        </p:nvGraphicFramePr>
        <p:xfrm>
          <a:off x="572730" y="3809467"/>
          <a:ext cx="11032838" cy="2156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command</a:t>
                      </a: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球拍動作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左移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右移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不動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使用演算法遊玩產生遊戲數據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並劃分成訓練集及測試集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3252117" y="2861567"/>
            <a:ext cx="8345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B577EE2C-268C-4ECA-8245-908882DC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949" y="353713"/>
            <a:ext cx="10058400" cy="1450757"/>
          </a:xfrm>
        </p:spPr>
        <p:txBody>
          <a:bodyPr/>
          <a:lstStyle/>
          <a:p>
            <a:r>
              <a:rPr lang="en-US" altLang="zh-TW" sz="47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sz="47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7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update </a:t>
            </a:r>
            <a:r>
              <a:rPr lang="zh-TW" altLang="en-US" sz="47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演算法遊玩</a:t>
            </a:r>
          </a:p>
        </p:txBody>
      </p:sp>
    </p:spTree>
    <p:extLst>
      <p:ext uri="{BB962C8B-B14F-4D97-AF65-F5344CB8AC3E}">
        <p14:creationId xmlns:p14="http://schemas.microsoft.com/office/powerpoint/2010/main" val="282092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44190"/>
              </p:ext>
            </p:extLst>
          </p:nvPr>
        </p:nvGraphicFramePr>
        <p:xfrm>
          <a:off x="663471" y="2291060"/>
          <a:ext cx="11032838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get_json_data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讀取樣本特徵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get_json_data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folder_path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folder_path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存放後臺數據的資料夾路徑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F602276-12EB-3974-7B8F-4037A9970699}"/>
              </a:ext>
            </a:extLst>
          </p:cNvPr>
          <p:cNvCxnSpPr>
            <a:cxnSpLocks/>
          </p:cNvCxnSpPr>
          <p:nvPr/>
        </p:nvCxnSpPr>
        <p:spPr>
          <a:xfrm>
            <a:off x="3161903" y="5682020"/>
            <a:ext cx="83688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87939"/>
              </p:ext>
            </p:extLst>
          </p:nvPr>
        </p:nvGraphicFramePr>
        <p:xfrm>
          <a:off x="663471" y="3944661"/>
          <a:ext cx="11032838" cy="2156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data_array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numpy.ndarray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樣本特徵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讀取遊玩後產生的後臺數據做為樣本特徵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3336007" y="2995791"/>
            <a:ext cx="8345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4EC53E0B-3023-4DAE-95F6-12C67542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876" y="420834"/>
            <a:ext cx="10236247" cy="145075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get_json_data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讀取樣本特徵</a:t>
            </a:r>
          </a:p>
        </p:txBody>
      </p:sp>
    </p:spTree>
    <p:extLst>
      <p:ext uri="{BB962C8B-B14F-4D97-AF65-F5344CB8AC3E}">
        <p14:creationId xmlns:p14="http://schemas.microsoft.com/office/powerpoint/2010/main" val="386641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71657"/>
              </p:ext>
            </p:extLst>
          </p:nvPr>
        </p:nvGraphicFramePr>
        <p:xfrm>
          <a:off x="579581" y="2173384"/>
          <a:ext cx="11032838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train_knn_classifier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訓練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train_knn_classifier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train_data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n_neighbors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=3)</a:t>
                      </a: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train_data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numpy.ndarray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訓練集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的樣本特徵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F602276-12EB-3974-7B8F-4037A9970699}"/>
              </a:ext>
            </a:extLst>
          </p:cNvPr>
          <p:cNvCxnSpPr>
            <a:cxnSpLocks/>
          </p:cNvCxnSpPr>
          <p:nvPr/>
        </p:nvCxnSpPr>
        <p:spPr>
          <a:xfrm>
            <a:off x="3078013" y="5564344"/>
            <a:ext cx="83688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89625"/>
              </p:ext>
            </p:extLst>
          </p:nvPr>
        </p:nvGraphicFramePr>
        <p:xfrm>
          <a:off x="579581" y="3826985"/>
          <a:ext cx="11032838" cy="2431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:sklearn.neighbors._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classification.KNeighborsClassifie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訓練好的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n_neighbors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= 3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使用訓練集的樣本特徵訓練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3252117" y="2878115"/>
            <a:ext cx="8345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E30E4898-8809-4BBA-8397-C16A95A7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43" y="37026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train_knn_classifier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b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訓練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KNN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323139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416098"/>
              </p:ext>
            </p:extLst>
          </p:nvPr>
        </p:nvGraphicFramePr>
        <p:xfrm>
          <a:off x="594821" y="2207171"/>
          <a:ext cx="1103283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save_model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儲存模型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save_model(model, file_path)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model</a:t>
                      </a: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:sklearn.neighbors._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classification.KNeighborsClassifie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訓練好的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file_path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儲存模型的路徑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F602276-12EB-3974-7B8F-4037A9970699}"/>
              </a:ext>
            </a:extLst>
          </p:cNvPr>
          <p:cNvCxnSpPr>
            <a:cxnSpLocks/>
          </p:cNvCxnSpPr>
          <p:nvPr/>
        </p:nvCxnSpPr>
        <p:spPr>
          <a:xfrm>
            <a:off x="3093253" y="5598131"/>
            <a:ext cx="83688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564064"/>
              </p:ext>
            </p:extLst>
          </p:nvPr>
        </p:nvGraphicFramePr>
        <p:xfrm>
          <a:off x="579581" y="4584611"/>
          <a:ext cx="11032838" cy="1728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knn_model.pkl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的模型檔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儲存訓練好的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3267357" y="2911902"/>
            <a:ext cx="8345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7BFA4394-3FC5-243F-0FB9-4299589576ED}"/>
              </a:ext>
            </a:extLst>
          </p:cNvPr>
          <p:cNvCxnSpPr>
            <a:cxnSpLocks/>
          </p:cNvCxnSpPr>
          <p:nvPr/>
        </p:nvCxnSpPr>
        <p:spPr>
          <a:xfrm>
            <a:off x="3267357" y="3733324"/>
            <a:ext cx="8345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E1723137-F287-4827-9603-B234FA68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43" y="38340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save_model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 儲存模型</a:t>
            </a:r>
            <a:endParaRPr lang="zh-TW" altLang="en-US" sz="4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6844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418723"/>
              </p:ext>
            </p:extLst>
          </p:nvPr>
        </p:nvGraphicFramePr>
        <p:xfrm>
          <a:off x="579581" y="2291827"/>
          <a:ext cx="11032838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load_model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file_path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load_model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file_path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file_path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存放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模型的路徑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F602276-12EB-3974-7B8F-4037A9970699}"/>
              </a:ext>
            </a:extLst>
          </p:cNvPr>
          <p:cNvCxnSpPr>
            <a:cxnSpLocks/>
          </p:cNvCxnSpPr>
          <p:nvPr/>
        </p:nvCxnSpPr>
        <p:spPr>
          <a:xfrm>
            <a:off x="3078013" y="5682787"/>
            <a:ext cx="83688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517391"/>
              </p:ext>
            </p:extLst>
          </p:nvPr>
        </p:nvGraphicFramePr>
        <p:xfrm>
          <a:off x="579581" y="3945428"/>
          <a:ext cx="11032838" cy="2156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knn_model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:sklearn.neighbors._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classification.KNeighborsClassifie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 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載入訓練好的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3252117" y="2996558"/>
            <a:ext cx="8345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2BD4553A-1403-43E0-9BF0-4EB5D93E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43" y="38340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API- </a:t>
            </a:r>
            <a:r>
              <a:rPr lang="en-US" altLang="zh-TW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load_model</a:t>
            </a:r>
            <a:r>
              <a:rPr lang="zh-TW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載入模型</a:t>
            </a:r>
          </a:p>
        </p:txBody>
      </p:sp>
    </p:spTree>
    <p:extLst>
      <p:ext uri="{BB962C8B-B14F-4D97-AF65-F5344CB8AC3E}">
        <p14:creationId xmlns:p14="http://schemas.microsoft.com/office/powerpoint/2010/main" val="469549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87925"/>
              </p:ext>
            </p:extLst>
          </p:nvPr>
        </p:nvGraphicFramePr>
        <p:xfrm>
          <a:off x="464319" y="2071531"/>
          <a:ext cx="1103283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predict_knn</a:t>
                      </a:r>
                      <a:r>
                        <a:rPr lang="zh-TW" alt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預測結果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input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predict_knn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knn_model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test_data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knn_model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:str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存放後臺數據的資料夾路徑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test_data</a:t>
                      </a:r>
                      <a:endParaRPr lang="en-US" altLang="zh-TW" sz="18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en-US" altLang="zh-TW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numpy.ndarray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測試集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的樣本特徵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56705"/>
              </p:ext>
            </p:extLst>
          </p:nvPr>
        </p:nvGraphicFramePr>
        <p:xfrm>
          <a:off x="464319" y="4448971"/>
          <a:ext cx="11032838" cy="1823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output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predictions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資料類型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:list</a:t>
                      </a:r>
                    </a:p>
                    <a:p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 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敘述</a:t>
                      </a:r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辨識結果</a:t>
                      </a:r>
                      <a:endParaRPr lang="en-US" altLang="zh-TW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383088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parameter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function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使用模型對預測集的樣本特徵做辨識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3135317" y="2760901"/>
            <a:ext cx="8345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09068AA-C833-DFAC-2C26-B63C2CBCD0B9}"/>
              </a:ext>
            </a:extLst>
          </p:cNvPr>
          <p:cNvCxnSpPr>
            <a:cxnSpLocks/>
          </p:cNvCxnSpPr>
          <p:nvPr/>
        </p:nvCxnSpPr>
        <p:spPr>
          <a:xfrm>
            <a:off x="3135317" y="3615880"/>
            <a:ext cx="8345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標題 1">
            <a:extLst>
              <a:ext uri="{FF2B5EF4-FFF2-40B4-BE49-F238E27FC236}">
                <a16:creationId xmlns:a16="http://schemas.microsoft.com/office/drawing/2014/main" id="{1C7CC3D1-7DA4-4E4E-8F7F-75FE6683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81" y="365441"/>
            <a:ext cx="10675713" cy="1450757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API-</a:t>
            </a:r>
            <a:r>
              <a:rPr lang="zh-TW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predict_knn</a:t>
            </a:r>
            <a:r>
              <a:rPr lang="zh-TW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預測結果</a:t>
            </a:r>
          </a:p>
        </p:txBody>
      </p:sp>
    </p:spTree>
    <p:extLst>
      <p:ext uri="{BB962C8B-B14F-4D97-AF65-F5344CB8AC3E}">
        <p14:creationId xmlns:p14="http://schemas.microsoft.com/office/powerpoint/2010/main" val="1869881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2DEFE-FD25-4A18-B8F8-8F7AFFB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DE27E-C013-451E-B01A-A3102CEA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腳本可以自行通關</a:t>
            </a:r>
            <a:r>
              <a:rPr lang="en-US" altLang="zh-TW" dirty="0"/>
              <a:t>Level1.~Level20.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能判斷、預測球的路徑軌跡。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9C05E-AAE1-4F24-8495-B63D0ECE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03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2DEFE-FD25-4A18-B8F8-8F7AFFB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DE27E-C013-451E-B01A-A3102CEA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下週看程式碼</a:t>
            </a:r>
            <a:r>
              <a:rPr lang="en-US" altLang="zh-TW" dirty="0"/>
              <a:t>,</a:t>
            </a:r>
            <a:r>
              <a:rPr lang="zh-TW" altLang="en-US" dirty="0"/>
              <a:t>下下週驗收</a:t>
            </a:r>
            <a:r>
              <a:rPr lang="en-US" altLang="zh-TW" dirty="0"/>
              <a:t>,6/29 PK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/>
              <a:t>演算法遊玩的過程再詳細一點</a:t>
            </a:r>
            <a:r>
              <a:rPr lang="en-US" altLang="zh-TW" dirty="0"/>
              <a:t>(API)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9C05E-AAE1-4F24-8495-B63D0ECE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4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D043F-E1F9-4376-BC9B-514D8BE9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D960B-AC3A-490E-8255-B828C816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6676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球拍左移右移。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發球方向。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通關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Lv1~Lv20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預測球的反彈軌跡。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01168" lvl="1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11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3.9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~3.10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介面大小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44068" lvl="1" indent="-34290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01168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EFEA84-75BD-49EC-8116-ECC0C613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2024/5/20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7B0A84-1B4B-484D-B5E8-681C46041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666" y="1929469"/>
            <a:ext cx="1773790" cy="44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4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86E7E-2610-8B63-D774-77771538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遊戲分析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842139-573D-745C-5015-1B440291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2024/5/20</a:t>
            </a:fld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6949FFE-C744-D25F-78BA-39BF57DD8135}"/>
              </a:ext>
            </a:extLst>
          </p:cNvPr>
          <p:cNvSpPr/>
          <p:nvPr/>
        </p:nvSpPr>
        <p:spPr>
          <a:xfrm>
            <a:off x="5203691" y="1973685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AED792E-DB7F-164B-8742-DAAC818EF078}"/>
              </a:ext>
            </a:extLst>
          </p:cNvPr>
          <p:cNvSpPr/>
          <p:nvPr/>
        </p:nvSpPr>
        <p:spPr>
          <a:xfrm>
            <a:off x="616871" y="3230473"/>
            <a:ext cx="1845578" cy="84728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B4A5841-163E-830A-78C2-C45D6B0CEAC2}"/>
              </a:ext>
            </a:extLst>
          </p:cNvPr>
          <p:cNvSpPr/>
          <p:nvPr/>
        </p:nvSpPr>
        <p:spPr>
          <a:xfrm>
            <a:off x="3055410" y="3224477"/>
            <a:ext cx="1845578" cy="84728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規則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E65E966-0D76-B2D9-091C-09D45B9EED69}"/>
              </a:ext>
            </a:extLst>
          </p:cNvPr>
          <p:cNvSpPr/>
          <p:nvPr/>
        </p:nvSpPr>
        <p:spPr>
          <a:xfrm>
            <a:off x="6782087" y="3224473"/>
            <a:ext cx="1845578" cy="8472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關卡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A8AD3D1-4F0D-C5F7-4256-55E9D3033278}"/>
              </a:ext>
            </a:extLst>
          </p:cNvPr>
          <p:cNvSpPr/>
          <p:nvPr/>
        </p:nvSpPr>
        <p:spPr>
          <a:xfrm>
            <a:off x="9310102" y="3224476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B4AE8A92-92C2-70D0-8290-C625080D7AB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28320" y="732313"/>
            <a:ext cx="409500" cy="4586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83D246E6-5081-C485-9C8D-D56FDAFE662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850588" y="1948585"/>
            <a:ext cx="403504" cy="214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3E08B04E-AC5B-91E1-381A-C4C898F60832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6713928" y="2233525"/>
            <a:ext cx="403500" cy="1578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AB8F2DE-7166-200F-0B9F-10905D003F3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7977934" y="969518"/>
            <a:ext cx="403503" cy="410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8248ED6-B973-751E-ACD1-3A82F20F7097}"/>
              </a:ext>
            </a:extLst>
          </p:cNvPr>
          <p:cNvSpPr/>
          <p:nvPr/>
        </p:nvSpPr>
        <p:spPr>
          <a:xfrm>
            <a:off x="121238" y="4314824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6957FED-CC76-F9A8-D8A9-CD6D64FD71EF}"/>
              </a:ext>
            </a:extLst>
          </p:cNvPr>
          <p:cNvSpPr/>
          <p:nvPr/>
        </p:nvSpPr>
        <p:spPr>
          <a:xfrm>
            <a:off x="121238" y="5029199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A4EB0AE-28EB-8ECB-8B47-561A6BA58DE6}"/>
              </a:ext>
            </a:extLst>
          </p:cNvPr>
          <p:cNvSpPr/>
          <p:nvPr/>
        </p:nvSpPr>
        <p:spPr>
          <a:xfrm>
            <a:off x="121238" y="5686662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871376F-5D65-F7D4-5E7C-C1AE77B7729F}"/>
              </a:ext>
            </a:extLst>
          </p:cNvPr>
          <p:cNvCxnSpPr>
            <a:stCxn id="6" idx="2"/>
            <a:endCxn id="21" idx="3"/>
          </p:cNvCxnSpPr>
          <p:nvPr/>
        </p:nvCxnSpPr>
        <p:spPr>
          <a:xfrm rot="5400000">
            <a:off x="1062739" y="4112302"/>
            <a:ext cx="511463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1A99F210-290A-77AE-E386-C4C8E2C69ABE}"/>
              </a:ext>
            </a:extLst>
          </p:cNvPr>
          <p:cNvCxnSpPr>
            <a:cxnSpLocks/>
            <a:stCxn id="6" idx="2"/>
            <a:endCxn id="22" idx="3"/>
          </p:cNvCxnSpPr>
          <p:nvPr/>
        </p:nvCxnSpPr>
        <p:spPr>
          <a:xfrm rot="5400000">
            <a:off x="705551" y="4469490"/>
            <a:ext cx="1225838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163903E-D1AF-1397-C4DE-E2F4B5CD072F}"/>
              </a:ext>
            </a:extLst>
          </p:cNvPr>
          <p:cNvCxnSpPr>
            <a:stCxn id="6" idx="2"/>
            <a:endCxn id="23" idx="3"/>
          </p:cNvCxnSpPr>
          <p:nvPr/>
        </p:nvCxnSpPr>
        <p:spPr>
          <a:xfrm rot="5400000">
            <a:off x="376820" y="4798221"/>
            <a:ext cx="1883301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77E4C61-D96B-6F43-30D4-14BBB5CE02F5}"/>
              </a:ext>
            </a:extLst>
          </p:cNvPr>
          <p:cNvSpPr/>
          <p:nvPr/>
        </p:nvSpPr>
        <p:spPr>
          <a:xfrm>
            <a:off x="2375208" y="437794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球打磚塊，磚塊消失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8A5D54CD-2593-11EB-9D71-863FA8FB96FF}"/>
              </a:ext>
            </a:extLst>
          </p:cNvPr>
          <p:cNvSpPr/>
          <p:nvPr/>
        </p:nvSpPr>
        <p:spPr>
          <a:xfrm>
            <a:off x="2359526" y="553741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球低於球拍，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結束遊戲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43F3A37D-F2F3-32AA-B25E-BEEBAAD45CBB}"/>
              </a:ext>
            </a:extLst>
          </p:cNvPr>
          <p:cNvSpPr/>
          <p:nvPr/>
        </p:nvSpPr>
        <p:spPr>
          <a:xfrm>
            <a:off x="4445160" y="437794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球碰到物件或畫面邊緣會反彈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C31C2ED6-61C2-375F-A272-C6E8FE4A84A3}"/>
              </a:ext>
            </a:extLst>
          </p:cNvPr>
          <p:cNvSpPr/>
          <p:nvPr/>
        </p:nvSpPr>
        <p:spPr>
          <a:xfrm>
            <a:off x="4445160" y="553741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磚塊打完，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進入下一關</a:t>
            </a: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52B4A5EF-70C2-F74F-8A02-7165A08AB3EB}"/>
              </a:ext>
            </a:extLst>
          </p:cNvPr>
          <p:cNvCxnSpPr>
            <a:stCxn id="7" idx="2"/>
            <a:endCxn id="31" idx="0"/>
          </p:cNvCxnSpPr>
          <p:nvPr/>
        </p:nvCxnSpPr>
        <p:spPr>
          <a:xfrm rot="5400000">
            <a:off x="3402877" y="3802627"/>
            <a:ext cx="306184" cy="844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0CD0C300-3EEE-F5E8-97FA-E7ACE6FEB961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rot="5400000">
            <a:off x="2815302" y="4374520"/>
            <a:ext cx="1465653" cy="86014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6C5B9740-FD80-9033-73F7-499567D41433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rot="16200000" flipH="1">
            <a:off x="4437853" y="3612111"/>
            <a:ext cx="306184" cy="1225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DE0B0062-2DE9-8475-DCDB-1A213CFAEA65}"/>
              </a:ext>
            </a:extLst>
          </p:cNvPr>
          <p:cNvCxnSpPr>
            <a:stCxn id="7" idx="2"/>
            <a:endCxn id="38" idx="0"/>
          </p:cNvCxnSpPr>
          <p:nvPr/>
        </p:nvCxnSpPr>
        <p:spPr>
          <a:xfrm rot="16200000" flipH="1">
            <a:off x="3858119" y="4191845"/>
            <a:ext cx="1465653" cy="122549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6E7259C8-83FE-ECBB-6467-866AF62F0C58}"/>
              </a:ext>
            </a:extLst>
          </p:cNvPr>
          <p:cNvSpPr/>
          <p:nvPr/>
        </p:nvSpPr>
        <p:spPr>
          <a:xfrm>
            <a:off x="7180904" y="4377949"/>
            <a:ext cx="1047943" cy="10102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LV1~</a:t>
            </a: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LV20</a:t>
            </a: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F3F28D4-622D-6DF9-A52D-719F29B033EC}"/>
              </a:ext>
            </a:extLst>
          </p:cNvPr>
          <p:cNvCxnSpPr>
            <a:stCxn id="8" idx="2"/>
            <a:endCxn id="55" idx="0"/>
          </p:cNvCxnSpPr>
          <p:nvPr/>
        </p:nvCxnSpPr>
        <p:spPr>
          <a:xfrm>
            <a:off x="7704876" y="4071761"/>
            <a:ext cx="0" cy="30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0BA69B58-2901-693B-E1AD-0E224B3B3EAE}"/>
              </a:ext>
            </a:extLst>
          </p:cNvPr>
          <p:cNvSpPr/>
          <p:nvPr/>
        </p:nvSpPr>
        <p:spPr>
          <a:xfrm>
            <a:off x="9314983" y="4459417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方向鍵左右，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控制球拍擊球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3A158048-5C34-6E9F-8D14-164921D5E3AA}"/>
              </a:ext>
            </a:extLst>
          </p:cNvPr>
          <p:cNvCxnSpPr>
            <a:cxnSpLocks/>
          </p:cNvCxnSpPr>
          <p:nvPr/>
        </p:nvCxnSpPr>
        <p:spPr>
          <a:xfrm>
            <a:off x="10192950" y="4071764"/>
            <a:ext cx="4881" cy="38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8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7A302-F97F-49DB-BAF1-21A4C89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2024/5/20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09AB44C-4DBF-4091-90C9-C399C2CEA423}"/>
              </a:ext>
            </a:extLst>
          </p:cNvPr>
          <p:cNvSpPr/>
          <p:nvPr/>
        </p:nvSpPr>
        <p:spPr>
          <a:xfrm>
            <a:off x="5131256" y="1983999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外掛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506B62F-24A8-45A7-B800-01A34E9B7218}"/>
              </a:ext>
            </a:extLst>
          </p:cNvPr>
          <p:cNvSpPr/>
          <p:nvPr/>
        </p:nvSpPr>
        <p:spPr>
          <a:xfrm>
            <a:off x="1365286" y="3120329"/>
            <a:ext cx="861825" cy="84728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65343061-80F3-4136-8546-A8DF681D4DBD}"/>
              </a:ext>
            </a:extLst>
          </p:cNvPr>
          <p:cNvSpPr/>
          <p:nvPr/>
        </p:nvSpPr>
        <p:spPr>
          <a:xfrm>
            <a:off x="40875" y="4382494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球的位置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71623A54-4F97-4387-BCE0-7FD256CA61ED}"/>
              </a:ext>
            </a:extLst>
          </p:cNvPr>
          <p:cNvSpPr/>
          <p:nvPr/>
        </p:nvSpPr>
        <p:spPr>
          <a:xfrm>
            <a:off x="1036896" y="4382494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反彈點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D5F673C2-3817-4863-9AFD-0713FB4B9990}"/>
              </a:ext>
            </a:extLst>
          </p:cNvPr>
          <p:cNvSpPr/>
          <p:nvPr/>
        </p:nvSpPr>
        <p:spPr>
          <a:xfrm>
            <a:off x="2032917" y="4382493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90C416B4-F6EE-4ED5-81D3-788BEBE352DF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899882" y="3486176"/>
            <a:ext cx="414877" cy="1377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1EF1629A-7885-4953-B992-BE5C0943BB04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5400000">
            <a:off x="1397893" y="3984187"/>
            <a:ext cx="414877" cy="381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BC973270-4D92-40FC-8E4F-D0D59AA2A2F9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1895903" y="3867913"/>
            <a:ext cx="414876" cy="614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3044D15A-E44B-4A7C-9EA3-1D2871E364A6}"/>
              </a:ext>
            </a:extLst>
          </p:cNvPr>
          <p:cNvSpPr/>
          <p:nvPr/>
        </p:nvSpPr>
        <p:spPr>
          <a:xfrm>
            <a:off x="652288" y="5491616"/>
            <a:ext cx="730516" cy="8472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E8C12227-7CCE-48E9-A41D-FAAEA42B4722}"/>
              </a:ext>
            </a:extLst>
          </p:cNvPr>
          <p:cNvSpPr/>
          <p:nvPr/>
        </p:nvSpPr>
        <p:spPr>
          <a:xfrm>
            <a:off x="1496595" y="5491616"/>
            <a:ext cx="730516" cy="8472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D67A56C8-01F4-43AF-88BE-7CDF43E0284E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 rot="16200000" flipH="1">
            <a:off x="1507240" y="5137003"/>
            <a:ext cx="261834" cy="447391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4ACC56B6-8D64-4EF8-A7EE-DB4AE0836665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rot="5400000">
            <a:off x="1085087" y="5162241"/>
            <a:ext cx="261834" cy="396916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F0810732-9FAF-4540-B71B-5F9DB77ECA94}"/>
              </a:ext>
            </a:extLst>
          </p:cNvPr>
          <p:cNvSpPr/>
          <p:nvPr/>
        </p:nvSpPr>
        <p:spPr>
          <a:xfrm>
            <a:off x="3028937" y="4382492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球速</a:t>
            </a:r>
          </a:p>
        </p:txBody>
      </p: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AD48916B-36A6-434E-8271-F7E6096BC187}"/>
              </a:ext>
            </a:extLst>
          </p:cNvPr>
          <p:cNvCxnSpPr>
            <a:cxnSpLocks/>
            <a:stCxn id="42" idx="2"/>
            <a:endCxn id="74" idx="0"/>
          </p:cNvCxnSpPr>
          <p:nvPr/>
        </p:nvCxnSpPr>
        <p:spPr>
          <a:xfrm rot="16200000" flipH="1">
            <a:off x="2393914" y="3369902"/>
            <a:ext cx="414875" cy="1610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95CBA30A-A835-47B5-8A8B-3AF0900BE1E6}"/>
              </a:ext>
            </a:extLst>
          </p:cNvPr>
          <p:cNvSpPr/>
          <p:nvPr/>
        </p:nvSpPr>
        <p:spPr>
          <a:xfrm>
            <a:off x="4771671" y="3120328"/>
            <a:ext cx="861825" cy="8472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劃分</a:t>
            </a:r>
          </a:p>
        </p:txBody>
      </p: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9F8C37E-CF8B-4540-9B45-4E3503A020E0}"/>
              </a:ext>
            </a:extLst>
          </p:cNvPr>
          <p:cNvSpPr/>
          <p:nvPr/>
        </p:nvSpPr>
        <p:spPr>
          <a:xfrm>
            <a:off x="4255204" y="4364051"/>
            <a:ext cx="861825" cy="8472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EBB58518-35F3-4C82-AD5A-0DB2F042AF22}"/>
              </a:ext>
            </a:extLst>
          </p:cNvPr>
          <p:cNvSpPr/>
          <p:nvPr/>
        </p:nvSpPr>
        <p:spPr>
          <a:xfrm>
            <a:off x="5374368" y="4364051"/>
            <a:ext cx="861825" cy="8472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5484148D-CBEB-4013-A054-C79CF3D5A2C8}"/>
              </a:ext>
            </a:extLst>
          </p:cNvPr>
          <p:cNvSpPr/>
          <p:nvPr/>
        </p:nvSpPr>
        <p:spPr>
          <a:xfrm>
            <a:off x="9883000" y="3120328"/>
            <a:ext cx="1425327" cy="8472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Model_test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E67CC48E-3C0C-45D9-98E3-93A2DE719AFC}"/>
              </a:ext>
            </a:extLst>
          </p:cNvPr>
          <p:cNvSpPr/>
          <p:nvPr/>
        </p:nvSpPr>
        <p:spPr>
          <a:xfrm>
            <a:off x="9232849" y="4364052"/>
            <a:ext cx="755131" cy="8472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左移</a:t>
            </a:r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5F3469F6-B986-4C0F-9F0C-4446B5BB4EAC}"/>
              </a:ext>
            </a:extLst>
          </p:cNvPr>
          <p:cNvSpPr/>
          <p:nvPr/>
        </p:nvSpPr>
        <p:spPr>
          <a:xfrm>
            <a:off x="10222745" y="4382492"/>
            <a:ext cx="755131" cy="8472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右移</a:t>
            </a:r>
          </a:p>
        </p:txBody>
      </p:sp>
      <p:sp>
        <p:nvSpPr>
          <p:cNvPr id="102" name="矩形: 圓角 101">
            <a:extLst>
              <a:ext uri="{FF2B5EF4-FFF2-40B4-BE49-F238E27FC236}">
                <a16:creationId xmlns:a16="http://schemas.microsoft.com/office/drawing/2014/main" id="{3CA791D0-2EA2-4223-9145-B35EED13037E}"/>
              </a:ext>
            </a:extLst>
          </p:cNvPr>
          <p:cNvSpPr/>
          <p:nvPr/>
        </p:nvSpPr>
        <p:spPr>
          <a:xfrm>
            <a:off x="11212641" y="4364052"/>
            <a:ext cx="755131" cy="8472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</a:p>
        </p:txBody>
      </p:sp>
      <p:sp>
        <p:nvSpPr>
          <p:cNvPr id="119" name="標題 1">
            <a:extLst>
              <a:ext uri="{FF2B5EF4-FFF2-40B4-BE49-F238E27FC236}">
                <a16:creationId xmlns:a16="http://schemas.microsoft.com/office/drawing/2014/main" id="{70D21DDA-91A9-446A-9AD9-6DF960DD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1" name="接點: 肘形 120">
            <a:extLst>
              <a:ext uri="{FF2B5EF4-FFF2-40B4-BE49-F238E27FC236}">
                <a16:creationId xmlns:a16="http://schemas.microsoft.com/office/drawing/2014/main" id="{2D4CD784-707E-4AA9-89BA-197D00351F23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rot="16200000" flipH="1">
            <a:off x="10894717" y="3668562"/>
            <a:ext cx="396436" cy="994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E5E28B0F-7C34-429F-B76F-F2FF13FE1AE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16200000" flipH="1">
            <a:off x="10390549" y="4172730"/>
            <a:ext cx="414876" cy="4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9F8ABEB7-BA72-477B-8445-1022AB8EDAC9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rot="5400000">
            <a:off x="9904822" y="3673210"/>
            <a:ext cx="396436" cy="9852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接點: 肘形 126">
            <a:extLst>
              <a:ext uri="{FF2B5EF4-FFF2-40B4-BE49-F238E27FC236}">
                <a16:creationId xmlns:a16="http://schemas.microsoft.com/office/drawing/2014/main" id="{03C3FC04-E0FC-4CB6-81CF-361DED61B782}"/>
              </a:ext>
            </a:extLst>
          </p:cNvPr>
          <p:cNvCxnSpPr>
            <a:stCxn id="95" idx="2"/>
            <a:endCxn id="96" idx="0"/>
          </p:cNvCxnSpPr>
          <p:nvPr/>
        </p:nvCxnSpPr>
        <p:spPr>
          <a:xfrm rot="5400000">
            <a:off x="4746134" y="3907600"/>
            <a:ext cx="396435" cy="5164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接點: 肘形 128">
            <a:extLst>
              <a:ext uri="{FF2B5EF4-FFF2-40B4-BE49-F238E27FC236}">
                <a16:creationId xmlns:a16="http://schemas.microsoft.com/office/drawing/2014/main" id="{74B59DD8-433A-4B1C-A787-44D733AA17B3}"/>
              </a:ext>
            </a:extLst>
          </p:cNvPr>
          <p:cNvCxnSpPr>
            <a:stCxn id="95" idx="2"/>
            <a:endCxn id="97" idx="0"/>
          </p:cNvCxnSpPr>
          <p:nvPr/>
        </p:nvCxnSpPr>
        <p:spPr>
          <a:xfrm rot="16200000" flipH="1">
            <a:off x="5305715" y="3864484"/>
            <a:ext cx="396435" cy="6026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EFB64B27-C2AC-4ACF-82B6-60D8BF5CC91E}"/>
              </a:ext>
            </a:extLst>
          </p:cNvPr>
          <p:cNvCxnSpPr>
            <a:stCxn id="5" idx="2"/>
            <a:endCxn id="42" idx="0"/>
          </p:cNvCxnSpPr>
          <p:nvPr/>
        </p:nvCxnSpPr>
        <p:spPr>
          <a:xfrm rot="5400000">
            <a:off x="3780601" y="846885"/>
            <a:ext cx="289042" cy="4257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接點: 肘形 132">
            <a:extLst>
              <a:ext uri="{FF2B5EF4-FFF2-40B4-BE49-F238E27FC236}">
                <a16:creationId xmlns:a16="http://schemas.microsoft.com/office/drawing/2014/main" id="{79CF00D6-6E5C-4B89-87FE-806DD4EE2B4E}"/>
              </a:ext>
            </a:extLst>
          </p:cNvPr>
          <p:cNvCxnSpPr>
            <a:stCxn id="5" idx="2"/>
            <a:endCxn id="95" idx="0"/>
          </p:cNvCxnSpPr>
          <p:nvPr/>
        </p:nvCxnSpPr>
        <p:spPr>
          <a:xfrm rot="5400000">
            <a:off x="5483795" y="2550077"/>
            <a:ext cx="289041" cy="851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43570AC4-F287-4116-A98E-158EE41A03B7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8180334" y="704997"/>
            <a:ext cx="289041" cy="4541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DCDC8F2A-CDF6-41B1-9D44-485A352079CE}"/>
              </a:ext>
            </a:extLst>
          </p:cNvPr>
          <p:cNvSpPr/>
          <p:nvPr/>
        </p:nvSpPr>
        <p:spPr>
          <a:xfrm>
            <a:off x="6921947" y="3120328"/>
            <a:ext cx="1139765" cy="8472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KNN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B4430834-797F-477D-8ECB-D30CEA7A14E1}"/>
              </a:ext>
            </a:extLst>
          </p:cNvPr>
          <p:cNvSpPr/>
          <p:nvPr/>
        </p:nvSpPr>
        <p:spPr>
          <a:xfrm>
            <a:off x="7063724" y="4397443"/>
            <a:ext cx="861825" cy="80389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0872B74-C839-4F01-8A8E-7FCAA2F6420F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7491830" y="3967614"/>
            <a:ext cx="2807" cy="42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879DE8D1-8481-4B66-882F-1762ADBDD370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 rot="16200000" flipH="1">
            <a:off x="6628417" y="2256914"/>
            <a:ext cx="289041" cy="1437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框架 37">
            <a:extLst>
              <a:ext uri="{FF2B5EF4-FFF2-40B4-BE49-F238E27FC236}">
                <a16:creationId xmlns:a16="http://schemas.microsoft.com/office/drawing/2014/main" id="{36DB310B-DD0D-47B7-85D2-7F85E603C0E0}"/>
              </a:ext>
            </a:extLst>
          </p:cNvPr>
          <p:cNvSpPr/>
          <p:nvPr/>
        </p:nvSpPr>
        <p:spPr>
          <a:xfrm>
            <a:off x="4119166" y="3082953"/>
            <a:ext cx="2374675" cy="2227278"/>
          </a:xfrm>
          <a:prstGeom prst="frame">
            <a:avLst>
              <a:gd name="adj1" fmla="val 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9" name="框架 38">
            <a:extLst>
              <a:ext uri="{FF2B5EF4-FFF2-40B4-BE49-F238E27FC236}">
                <a16:creationId xmlns:a16="http://schemas.microsoft.com/office/drawing/2014/main" id="{3F9400DC-16F4-417D-ACE3-D349D98D0212}"/>
              </a:ext>
            </a:extLst>
          </p:cNvPr>
          <p:cNvSpPr/>
          <p:nvPr/>
        </p:nvSpPr>
        <p:spPr>
          <a:xfrm>
            <a:off x="6716915" y="3077926"/>
            <a:ext cx="1594443" cy="2227278"/>
          </a:xfrm>
          <a:prstGeom prst="frame">
            <a:avLst>
              <a:gd name="adj1" fmla="val 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0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7A302-F97F-49DB-BAF1-21A4C89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2024/5/20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09AB44C-4DBF-4091-90C9-C399C2CEA423}"/>
              </a:ext>
            </a:extLst>
          </p:cNvPr>
          <p:cNvSpPr/>
          <p:nvPr/>
        </p:nvSpPr>
        <p:spPr>
          <a:xfrm>
            <a:off x="5131256" y="1983999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外掛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506B62F-24A8-45A7-B800-01A34E9B7218}"/>
              </a:ext>
            </a:extLst>
          </p:cNvPr>
          <p:cNvSpPr/>
          <p:nvPr/>
        </p:nvSpPr>
        <p:spPr>
          <a:xfrm>
            <a:off x="1400520" y="3446185"/>
            <a:ext cx="667631" cy="484279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65343061-80F3-4136-8546-A8DF681D4DBD}"/>
              </a:ext>
            </a:extLst>
          </p:cNvPr>
          <p:cNvSpPr/>
          <p:nvPr/>
        </p:nvSpPr>
        <p:spPr>
          <a:xfrm>
            <a:off x="55045" y="4785722"/>
            <a:ext cx="1063684" cy="43966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球的位置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71623A54-4F97-4387-BCE0-7FD256CA61ED}"/>
              </a:ext>
            </a:extLst>
          </p:cNvPr>
          <p:cNvSpPr/>
          <p:nvPr/>
        </p:nvSpPr>
        <p:spPr>
          <a:xfrm>
            <a:off x="1200611" y="4785723"/>
            <a:ext cx="867540" cy="43966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反彈點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D5F673C2-3817-4863-9AFD-0713FB4B9990}"/>
              </a:ext>
            </a:extLst>
          </p:cNvPr>
          <p:cNvSpPr/>
          <p:nvPr/>
        </p:nvSpPr>
        <p:spPr>
          <a:xfrm>
            <a:off x="2169284" y="4785722"/>
            <a:ext cx="681356" cy="43966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90C416B4-F6EE-4ED5-81D3-788BEBE352DF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732983" y="3784369"/>
            <a:ext cx="855258" cy="11474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1EF1629A-7885-4953-B992-BE5C0943BB04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5400000">
            <a:off x="1256730" y="4308116"/>
            <a:ext cx="855259" cy="99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BC973270-4D92-40FC-8E4F-D0D59AA2A2F9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1694520" y="3970280"/>
            <a:ext cx="855258" cy="775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3044D15A-E44B-4A7C-9EA3-1D2871E364A6}"/>
              </a:ext>
            </a:extLst>
          </p:cNvPr>
          <p:cNvSpPr/>
          <p:nvPr/>
        </p:nvSpPr>
        <p:spPr>
          <a:xfrm>
            <a:off x="928411" y="5487227"/>
            <a:ext cx="730516" cy="43966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E8C12227-7CCE-48E9-A41D-FAAEA42B4722}"/>
              </a:ext>
            </a:extLst>
          </p:cNvPr>
          <p:cNvSpPr/>
          <p:nvPr/>
        </p:nvSpPr>
        <p:spPr>
          <a:xfrm>
            <a:off x="1772718" y="5487227"/>
            <a:ext cx="730516" cy="43966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D67A56C8-01F4-43AF-88BE-7CDF43E0284E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 rot="16200000" flipH="1">
            <a:off x="1755261" y="5104511"/>
            <a:ext cx="261835" cy="503595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4ACC56B6-8D64-4EF8-A7EE-DB4AE0836665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rot="5400000">
            <a:off x="1333108" y="5185953"/>
            <a:ext cx="261835" cy="340712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F0810732-9FAF-4540-B71B-5F9DB77ECA94}"/>
              </a:ext>
            </a:extLst>
          </p:cNvPr>
          <p:cNvSpPr/>
          <p:nvPr/>
        </p:nvSpPr>
        <p:spPr>
          <a:xfrm>
            <a:off x="2960077" y="4785721"/>
            <a:ext cx="637594" cy="43966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球速</a:t>
            </a:r>
          </a:p>
        </p:txBody>
      </p: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AD48916B-36A6-434E-8271-F7E6096BC187}"/>
              </a:ext>
            </a:extLst>
          </p:cNvPr>
          <p:cNvCxnSpPr>
            <a:cxnSpLocks/>
            <a:stCxn id="42" idx="2"/>
            <a:endCxn id="74" idx="0"/>
          </p:cNvCxnSpPr>
          <p:nvPr/>
        </p:nvCxnSpPr>
        <p:spPr>
          <a:xfrm rot="16200000" flipH="1">
            <a:off x="2078977" y="3585823"/>
            <a:ext cx="855257" cy="1544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9F8C37E-CF8B-4540-9B45-4E3503A020E0}"/>
              </a:ext>
            </a:extLst>
          </p:cNvPr>
          <p:cNvSpPr/>
          <p:nvPr/>
        </p:nvSpPr>
        <p:spPr>
          <a:xfrm>
            <a:off x="4116472" y="4872874"/>
            <a:ext cx="853371" cy="46940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EBB58518-35F3-4C82-AD5A-0DB2F042AF22}"/>
              </a:ext>
            </a:extLst>
          </p:cNvPr>
          <p:cNvSpPr/>
          <p:nvPr/>
        </p:nvSpPr>
        <p:spPr>
          <a:xfrm>
            <a:off x="5074524" y="4872874"/>
            <a:ext cx="851093" cy="4620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5484148D-CBEB-4013-A054-C79CF3D5A2C8}"/>
              </a:ext>
            </a:extLst>
          </p:cNvPr>
          <p:cNvSpPr/>
          <p:nvPr/>
        </p:nvSpPr>
        <p:spPr>
          <a:xfrm>
            <a:off x="9849180" y="3456371"/>
            <a:ext cx="1416876" cy="46940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Model_test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E67CC48E-3C0C-45D9-98E3-93A2DE719AFC}"/>
              </a:ext>
            </a:extLst>
          </p:cNvPr>
          <p:cNvSpPr/>
          <p:nvPr/>
        </p:nvSpPr>
        <p:spPr>
          <a:xfrm>
            <a:off x="9346117" y="4427620"/>
            <a:ext cx="755131" cy="49453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左移</a:t>
            </a:r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5F3469F6-B986-4C0F-9F0C-4446B5BB4EAC}"/>
              </a:ext>
            </a:extLst>
          </p:cNvPr>
          <p:cNvSpPr/>
          <p:nvPr/>
        </p:nvSpPr>
        <p:spPr>
          <a:xfrm>
            <a:off x="10266092" y="4427620"/>
            <a:ext cx="755131" cy="51297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右移</a:t>
            </a:r>
          </a:p>
        </p:txBody>
      </p:sp>
      <p:sp>
        <p:nvSpPr>
          <p:cNvPr id="102" name="矩形: 圓角 101">
            <a:extLst>
              <a:ext uri="{FF2B5EF4-FFF2-40B4-BE49-F238E27FC236}">
                <a16:creationId xmlns:a16="http://schemas.microsoft.com/office/drawing/2014/main" id="{3CA791D0-2EA2-4223-9145-B35EED13037E}"/>
              </a:ext>
            </a:extLst>
          </p:cNvPr>
          <p:cNvSpPr/>
          <p:nvPr/>
        </p:nvSpPr>
        <p:spPr>
          <a:xfrm>
            <a:off x="11149650" y="4420994"/>
            <a:ext cx="755131" cy="49453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</a:p>
        </p:txBody>
      </p:sp>
      <p:sp>
        <p:nvSpPr>
          <p:cNvPr id="119" name="標題 1">
            <a:extLst>
              <a:ext uri="{FF2B5EF4-FFF2-40B4-BE49-F238E27FC236}">
                <a16:creationId xmlns:a16="http://schemas.microsoft.com/office/drawing/2014/main" id="{70D21DDA-91A9-446A-9AD9-6DF960DD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cxnSp>
        <p:nvCxnSpPr>
          <p:cNvPr id="121" name="接點: 肘形 120">
            <a:extLst>
              <a:ext uri="{FF2B5EF4-FFF2-40B4-BE49-F238E27FC236}">
                <a16:creationId xmlns:a16="http://schemas.microsoft.com/office/drawing/2014/main" id="{2D4CD784-707E-4AA9-89BA-197D00351F23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rot="16200000" flipH="1">
            <a:off x="10794808" y="3688585"/>
            <a:ext cx="495219" cy="969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E5E28B0F-7C34-429F-B76F-F2FF13FE1AE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16200000" flipH="1">
            <a:off x="10349716" y="4133677"/>
            <a:ext cx="501845" cy="86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9F8ABEB7-BA72-477B-8445-1022AB8EDAC9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rot="5400000">
            <a:off x="9889729" y="3759730"/>
            <a:ext cx="501845" cy="833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EFB64B27-C2AC-4ACF-82B6-60D8BF5CC91E}"/>
              </a:ext>
            </a:extLst>
          </p:cNvPr>
          <p:cNvCxnSpPr>
            <a:cxnSpLocks/>
            <a:stCxn id="5" idx="2"/>
            <a:endCxn id="42" idx="0"/>
          </p:cNvCxnSpPr>
          <p:nvPr/>
        </p:nvCxnSpPr>
        <p:spPr>
          <a:xfrm rot="5400000">
            <a:off x="3586742" y="978882"/>
            <a:ext cx="614898" cy="4319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43570AC4-F287-4116-A98E-158EE41A03B7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7993289" y="892042"/>
            <a:ext cx="625084" cy="45035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DCDC8F2A-CDF6-41B1-9D44-485A352079CE}"/>
              </a:ext>
            </a:extLst>
          </p:cNvPr>
          <p:cNvSpPr/>
          <p:nvPr/>
        </p:nvSpPr>
        <p:spPr>
          <a:xfrm>
            <a:off x="7479278" y="3439486"/>
            <a:ext cx="739148" cy="4694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KNN</a:t>
            </a:r>
            <a:endParaRPr lang="zh-TW" altLang="en-US" sz="1600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B4430834-797F-477D-8ECB-D30CEA7A14E1}"/>
              </a:ext>
            </a:extLst>
          </p:cNvPr>
          <p:cNvSpPr/>
          <p:nvPr/>
        </p:nvSpPr>
        <p:spPr>
          <a:xfrm>
            <a:off x="6634100" y="4416738"/>
            <a:ext cx="6753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訓練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879DE8D1-8481-4B66-882F-1762ADBDD370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 rot="16200000" flipH="1">
            <a:off x="6647349" y="2237982"/>
            <a:ext cx="608199" cy="17948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框架 1">
            <a:extLst>
              <a:ext uri="{FF2B5EF4-FFF2-40B4-BE49-F238E27FC236}">
                <a16:creationId xmlns:a16="http://schemas.microsoft.com/office/drawing/2014/main" id="{14ED14C0-E329-4A72-B095-79225E27D0CC}"/>
              </a:ext>
            </a:extLst>
          </p:cNvPr>
          <p:cNvSpPr/>
          <p:nvPr/>
        </p:nvSpPr>
        <p:spPr>
          <a:xfrm>
            <a:off x="6593181" y="4054385"/>
            <a:ext cx="2545925" cy="97062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CF6AF11-AA10-5D33-5EC8-0BE6CBCB95ED}"/>
              </a:ext>
            </a:extLst>
          </p:cNvPr>
          <p:cNvSpPr/>
          <p:nvPr/>
        </p:nvSpPr>
        <p:spPr>
          <a:xfrm>
            <a:off x="7510274" y="4416738"/>
            <a:ext cx="681486" cy="5054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儲存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075BC54-6B9E-3FED-A7DD-9C282ECAEB02}"/>
              </a:ext>
            </a:extLst>
          </p:cNvPr>
          <p:cNvSpPr/>
          <p:nvPr/>
        </p:nvSpPr>
        <p:spPr>
          <a:xfrm>
            <a:off x="8331437" y="4416738"/>
            <a:ext cx="6740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載入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BE3CE8D-6BCA-CFBE-D1CE-39D1F1638D10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7156380" y="3724266"/>
            <a:ext cx="507848" cy="877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D35E9F0-00BE-B9E2-A948-971EC68553F4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 rot="16200000" flipH="1">
            <a:off x="8004723" y="3753018"/>
            <a:ext cx="507848" cy="819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62F821-3645-127C-630B-6BC6A7B012E9}"/>
              </a:ext>
            </a:extLst>
          </p:cNvPr>
          <p:cNvCxnSpPr>
            <a:cxnSpLocks/>
            <a:stCxn id="33" idx="2"/>
            <a:endCxn id="3" idx="0"/>
          </p:cNvCxnSpPr>
          <p:nvPr/>
        </p:nvCxnSpPr>
        <p:spPr>
          <a:xfrm>
            <a:off x="7848852" y="3908890"/>
            <a:ext cx="2165" cy="50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5A8BAD22-D69F-1A5A-9665-2AB2DC5AFCFC}"/>
              </a:ext>
            </a:extLst>
          </p:cNvPr>
          <p:cNvSpPr/>
          <p:nvPr/>
        </p:nvSpPr>
        <p:spPr>
          <a:xfrm>
            <a:off x="4493511" y="3439485"/>
            <a:ext cx="992601" cy="4842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演算法遊玩</a:t>
            </a:r>
          </a:p>
        </p:txBody>
      </p:sp>
      <p:sp>
        <p:nvSpPr>
          <p:cNvPr id="134" name="矩形: 圓角 133">
            <a:extLst>
              <a:ext uri="{FF2B5EF4-FFF2-40B4-BE49-F238E27FC236}">
                <a16:creationId xmlns:a16="http://schemas.microsoft.com/office/drawing/2014/main" id="{8B0594E2-B212-A301-E02F-8BDB87F12C0D}"/>
              </a:ext>
            </a:extLst>
          </p:cNvPr>
          <p:cNvSpPr/>
          <p:nvPr/>
        </p:nvSpPr>
        <p:spPr>
          <a:xfrm>
            <a:off x="4437235" y="4162268"/>
            <a:ext cx="1107052" cy="4396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遊玩數據</a:t>
            </a:r>
          </a:p>
        </p:txBody>
      </p:sp>
      <p:sp>
        <p:nvSpPr>
          <p:cNvPr id="149" name="框架 148">
            <a:extLst>
              <a:ext uri="{FF2B5EF4-FFF2-40B4-BE49-F238E27FC236}">
                <a16:creationId xmlns:a16="http://schemas.microsoft.com/office/drawing/2014/main" id="{6E2C12AB-3C84-6205-CDB9-51040831BE41}"/>
              </a:ext>
            </a:extLst>
          </p:cNvPr>
          <p:cNvSpPr/>
          <p:nvPr/>
        </p:nvSpPr>
        <p:spPr>
          <a:xfrm>
            <a:off x="3999748" y="3289626"/>
            <a:ext cx="2094914" cy="2197599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51" name="接點: 肘形 150">
            <a:extLst>
              <a:ext uri="{FF2B5EF4-FFF2-40B4-BE49-F238E27FC236}">
                <a16:creationId xmlns:a16="http://schemas.microsoft.com/office/drawing/2014/main" id="{9DACF7F3-3CE7-A436-A822-8F870DCEFA9F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rot="5400000">
            <a:off x="5217830" y="2603270"/>
            <a:ext cx="608198" cy="1064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11E175-94C1-4FC8-9CDE-9CD10B4966A7}"/>
              </a:ext>
            </a:extLst>
          </p:cNvPr>
          <p:cNvCxnSpPr>
            <a:cxnSpLocks/>
            <a:stCxn id="21" idx="2"/>
            <a:endCxn id="134" idx="0"/>
          </p:cNvCxnSpPr>
          <p:nvPr/>
        </p:nvCxnSpPr>
        <p:spPr>
          <a:xfrm>
            <a:off x="4989812" y="3923763"/>
            <a:ext cx="949" cy="23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A80AF16-BDD4-4FDC-9DF4-015DDDB9F9FE}"/>
              </a:ext>
            </a:extLst>
          </p:cNvPr>
          <p:cNvCxnSpPr>
            <a:cxnSpLocks/>
            <a:stCxn id="134" idx="2"/>
            <a:endCxn id="96" idx="0"/>
          </p:cNvCxnSpPr>
          <p:nvPr/>
        </p:nvCxnSpPr>
        <p:spPr>
          <a:xfrm rot="5400000">
            <a:off x="4631492" y="4513604"/>
            <a:ext cx="270937" cy="447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E6F7B482-4196-43A9-BAA9-5328D3C467DA}"/>
              </a:ext>
            </a:extLst>
          </p:cNvPr>
          <p:cNvCxnSpPr>
            <a:cxnSpLocks/>
            <a:stCxn id="134" idx="2"/>
            <a:endCxn id="97" idx="0"/>
          </p:cNvCxnSpPr>
          <p:nvPr/>
        </p:nvCxnSpPr>
        <p:spPr>
          <a:xfrm rot="16200000" flipH="1">
            <a:off x="5109948" y="4482750"/>
            <a:ext cx="270937" cy="509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6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73F22-9D1F-4DE9-855F-F1077DA0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 流程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DB3737-44A9-48BF-849D-71260B76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2024/5/20</a:t>
            </a:fld>
            <a:endParaRPr 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30221A4-00DA-4EAC-9A39-49DBBCEA3297}"/>
              </a:ext>
            </a:extLst>
          </p:cNvPr>
          <p:cNvSpPr/>
          <p:nvPr/>
        </p:nvSpPr>
        <p:spPr>
          <a:xfrm>
            <a:off x="5430333" y="2007226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樣本集</a:t>
            </a:r>
            <a:endParaRPr lang="en-US" altLang="zh-TW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588F5D-EE1E-4039-9391-863AFA6B82C3}"/>
              </a:ext>
            </a:extLst>
          </p:cNvPr>
          <p:cNvSpPr/>
          <p:nvPr/>
        </p:nvSpPr>
        <p:spPr>
          <a:xfrm>
            <a:off x="7730592" y="2833332"/>
            <a:ext cx="136181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KNN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4E6C17E-73E2-4D7E-803D-8506602EF893}"/>
              </a:ext>
            </a:extLst>
          </p:cNvPr>
          <p:cNvSpPr/>
          <p:nvPr/>
        </p:nvSpPr>
        <p:spPr>
          <a:xfrm>
            <a:off x="7730592" y="414819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</a:t>
            </a:r>
            <a:endParaRPr lang="en-US" altLang="zh-TW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90E2A45-7CF5-4A14-AAAD-0AF096C13B3C}"/>
              </a:ext>
            </a:extLst>
          </p:cNvPr>
          <p:cNvSpPr/>
          <p:nvPr/>
        </p:nvSpPr>
        <p:spPr>
          <a:xfrm>
            <a:off x="5430332" y="5120641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0A7B844-3563-4AE5-91E2-38A8C807CB33}"/>
              </a:ext>
            </a:extLst>
          </p:cNvPr>
          <p:cNvSpPr/>
          <p:nvPr/>
        </p:nvSpPr>
        <p:spPr>
          <a:xfrm>
            <a:off x="3523097" y="4177969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使用</a:t>
            </a:r>
            <a:r>
              <a:rPr lang="en-US" altLang="zh-TW" dirty="0"/>
              <a:t>Model</a:t>
            </a:r>
            <a:r>
              <a:rPr lang="zh-TW" altLang="en-US" dirty="0"/>
              <a:t>遊玩</a:t>
            </a:r>
            <a:endParaRPr lang="en-US" altLang="zh-TW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DDA406C-4E3E-4B9E-957D-A6A1C0457AED}"/>
              </a:ext>
            </a:extLst>
          </p:cNvPr>
          <p:cNvSpPr/>
          <p:nvPr/>
        </p:nvSpPr>
        <p:spPr>
          <a:xfrm>
            <a:off x="3523097" y="295766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獲得</a:t>
            </a:r>
            <a:endParaRPr lang="en-US" altLang="zh-TW" dirty="0"/>
          </a:p>
          <a:p>
            <a:pPr algn="ctr"/>
            <a:r>
              <a:rPr lang="zh-TW" altLang="en-US" dirty="0"/>
              <a:t>新樣本</a:t>
            </a:r>
            <a:endParaRPr lang="en-US" altLang="zh-TW" dirty="0"/>
          </a:p>
        </p:txBody>
      </p: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FC0E9F6E-D9B8-47A1-8238-1C8399BBE73E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761666" y="2354705"/>
            <a:ext cx="1649833" cy="4786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F0CA88F0-7A5B-4790-B623-9BB6E448310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8093927" y="3830622"/>
            <a:ext cx="619905" cy="152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24564166-C54A-4915-BF3A-43E4C802986F}"/>
              </a:ext>
            </a:extLst>
          </p:cNvPr>
          <p:cNvCxnSpPr>
            <a:cxnSpLocks/>
            <a:stCxn id="14" idx="2"/>
            <a:endCxn id="15" idx="3"/>
          </p:cNvCxnSpPr>
          <p:nvPr/>
        </p:nvCxnSpPr>
        <p:spPr>
          <a:xfrm rot="5400000">
            <a:off x="7266479" y="4338339"/>
            <a:ext cx="624967" cy="16345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弧形 33">
            <a:extLst>
              <a:ext uri="{FF2B5EF4-FFF2-40B4-BE49-F238E27FC236}">
                <a16:creationId xmlns:a16="http://schemas.microsoft.com/office/drawing/2014/main" id="{24D377D0-3E3F-45C2-986E-DB06A3C71D77}"/>
              </a:ext>
            </a:extLst>
          </p:cNvPr>
          <p:cNvCxnSpPr>
            <a:cxnSpLocks/>
            <a:stCxn id="15" idx="1"/>
            <a:endCxn id="16" idx="2"/>
          </p:cNvCxnSpPr>
          <p:nvPr/>
        </p:nvCxnSpPr>
        <p:spPr>
          <a:xfrm rot="10800000">
            <a:off x="4188764" y="4872928"/>
            <a:ext cx="1241568" cy="5951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E0A24082-2B51-4A89-819A-82393E156B49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rot="5400000" flipH="1" flipV="1">
            <a:off x="3926091" y="3915296"/>
            <a:ext cx="52534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弧形 40">
            <a:extLst>
              <a:ext uri="{FF2B5EF4-FFF2-40B4-BE49-F238E27FC236}">
                <a16:creationId xmlns:a16="http://schemas.microsoft.com/office/drawing/2014/main" id="{CC145934-1993-458B-80F4-67435071010C}"/>
              </a:ext>
            </a:extLst>
          </p:cNvPr>
          <p:cNvCxnSpPr>
            <a:cxnSpLocks/>
            <a:stCxn id="17" idx="0"/>
            <a:endCxn id="12" idx="1"/>
          </p:cNvCxnSpPr>
          <p:nvPr/>
        </p:nvCxnSpPr>
        <p:spPr>
          <a:xfrm rot="5400000" flipH="1" flipV="1">
            <a:off x="4508068" y="2035401"/>
            <a:ext cx="602960" cy="12415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0DD54B7B-FB5C-4B92-98D7-CFD0F2C0EB14}"/>
              </a:ext>
            </a:extLst>
          </p:cNvPr>
          <p:cNvSpPr/>
          <p:nvPr/>
        </p:nvSpPr>
        <p:spPr>
          <a:xfrm>
            <a:off x="1374539" y="2957665"/>
            <a:ext cx="1420954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演算法遊玩增加樣本</a:t>
            </a:r>
            <a:endParaRPr lang="en-US" altLang="zh-TW" dirty="0"/>
          </a:p>
        </p:txBody>
      </p: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C46C959C-AB4D-4E79-9300-6587E11CB08B}"/>
              </a:ext>
            </a:extLst>
          </p:cNvPr>
          <p:cNvCxnSpPr>
            <a:cxnSpLocks/>
            <a:stCxn id="18" idx="0"/>
            <a:endCxn id="12" idx="1"/>
          </p:cNvCxnSpPr>
          <p:nvPr/>
        </p:nvCxnSpPr>
        <p:spPr>
          <a:xfrm rot="5400000" flipH="1" flipV="1">
            <a:off x="3456194" y="983527"/>
            <a:ext cx="602960" cy="33453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84AEF578-52D5-4B4B-9243-A549991274B5}"/>
              </a:ext>
            </a:extLst>
          </p:cNvPr>
          <p:cNvSpPr/>
          <p:nvPr/>
        </p:nvSpPr>
        <p:spPr>
          <a:xfrm rot="20689093">
            <a:off x="1025068" y="2292539"/>
            <a:ext cx="1150970" cy="602960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會贏喔</a:t>
            </a:r>
            <a:r>
              <a:rPr lang="en-US" altLang="zh-TW" dirty="0">
                <a:solidFill>
                  <a:schemeClr val="tx1"/>
                </a:solidFill>
              </a:rPr>
              <a:t>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91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5F914-EAE9-4D26-A7F9-E05E78D5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2502D8-F4BF-4AF1-A957-A2489E00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2024/5/20</a:t>
            </a:fld>
            <a:endParaRPr 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D0B80CD-93F8-4C8A-8E45-5BB60F651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83" y="2806612"/>
            <a:ext cx="10058400" cy="2570974"/>
          </a:xfrm>
          <a:prstGeom prst="rect">
            <a:avLst/>
          </a:prstGeom>
        </p:spPr>
      </p:pic>
      <p:sp>
        <p:nvSpPr>
          <p:cNvPr id="5" name="框架 4">
            <a:extLst>
              <a:ext uri="{FF2B5EF4-FFF2-40B4-BE49-F238E27FC236}">
                <a16:creationId xmlns:a16="http://schemas.microsoft.com/office/drawing/2014/main" id="{CCD435F1-E7AE-4DE3-AB45-03061F6B8D56}"/>
              </a:ext>
            </a:extLst>
          </p:cNvPr>
          <p:cNvSpPr/>
          <p:nvPr/>
        </p:nvSpPr>
        <p:spPr>
          <a:xfrm>
            <a:off x="3448047" y="2638336"/>
            <a:ext cx="4093656" cy="2739250"/>
          </a:xfrm>
          <a:prstGeom prst="frame">
            <a:avLst>
              <a:gd name="adj1" fmla="val 245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91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5F914-EAE9-4D26-A7F9-E05E78D5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架構圖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2502D8-F4BF-4AF1-A957-A2489E00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2024/5/20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833F3F-5247-405E-263B-B92338A56F67}"/>
              </a:ext>
            </a:extLst>
          </p:cNvPr>
          <p:cNvSpPr/>
          <p:nvPr/>
        </p:nvSpPr>
        <p:spPr>
          <a:xfrm>
            <a:off x="5263767" y="3281524"/>
            <a:ext cx="1515397" cy="49214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讀取樣本特徵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E60223-84CF-DA71-C668-FE83F5D5D258}"/>
              </a:ext>
            </a:extLst>
          </p:cNvPr>
          <p:cNvSpPr/>
          <p:nvPr/>
        </p:nvSpPr>
        <p:spPr>
          <a:xfrm>
            <a:off x="9141079" y="2998226"/>
            <a:ext cx="989527" cy="213919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Model_</a:t>
            </a: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test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02C2A4-B797-746D-4BB1-67B2878F175E}"/>
              </a:ext>
            </a:extLst>
          </p:cNvPr>
          <p:cNvSpPr/>
          <p:nvPr/>
        </p:nvSpPr>
        <p:spPr>
          <a:xfrm>
            <a:off x="5262169" y="4396304"/>
            <a:ext cx="1515398" cy="49214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讀取樣本特徵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5D827C-4270-51D3-9540-6B20530E64A2}"/>
              </a:ext>
            </a:extLst>
          </p:cNvPr>
          <p:cNvSpPr/>
          <p:nvPr/>
        </p:nvSpPr>
        <p:spPr>
          <a:xfrm>
            <a:off x="7679263" y="3281524"/>
            <a:ext cx="742931" cy="4921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KNN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6B77434-9BA8-790F-DCF0-AFE99B86F948}"/>
              </a:ext>
            </a:extLst>
          </p:cNvPr>
          <p:cNvSpPr txBox="1"/>
          <p:nvPr/>
        </p:nvSpPr>
        <p:spPr>
          <a:xfrm>
            <a:off x="4042464" y="3139744"/>
            <a:ext cx="83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92367DE-E209-7E9E-9DAB-EA4294E25E07}"/>
              </a:ext>
            </a:extLst>
          </p:cNvPr>
          <p:cNvSpPr txBox="1"/>
          <p:nvPr/>
        </p:nvSpPr>
        <p:spPr>
          <a:xfrm>
            <a:off x="4042464" y="4246912"/>
            <a:ext cx="83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A303F2-7FC0-497B-E824-529C0AC9BFCE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6779164" y="3527595"/>
            <a:ext cx="900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A6D90CA-BB26-4BFB-344E-9588334CCF15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8422194" y="3527594"/>
            <a:ext cx="718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4385448-58E4-3E5C-CE8E-94EF249F9A8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777567" y="4642375"/>
            <a:ext cx="2313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B423C72-9019-C631-FD1D-9370A9EF243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130606" y="4067823"/>
            <a:ext cx="1039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3F16025-2926-44A1-FE6C-F6D54EBEDDB1}"/>
              </a:ext>
            </a:extLst>
          </p:cNvPr>
          <p:cNvSpPr txBox="1"/>
          <p:nvPr/>
        </p:nvSpPr>
        <p:spPr>
          <a:xfrm>
            <a:off x="6870928" y="2886133"/>
            <a:ext cx="628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特徵數據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61E03B4-BF52-B787-B75C-E75C0910705C}"/>
              </a:ext>
            </a:extLst>
          </p:cNvPr>
          <p:cNvSpPr txBox="1"/>
          <p:nvPr/>
        </p:nvSpPr>
        <p:spPr>
          <a:xfrm>
            <a:off x="6870929" y="3994306"/>
            <a:ext cx="62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特徵數據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6702684-1E3D-3EDD-B4A2-A8B2CCB1651A}"/>
              </a:ext>
            </a:extLst>
          </p:cNvPr>
          <p:cNvSpPr txBox="1"/>
          <p:nvPr/>
        </p:nvSpPr>
        <p:spPr>
          <a:xfrm>
            <a:off x="8377688" y="3139744"/>
            <a:ext cx="820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模型檔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B31454B-9BA1-62DC-FE11-B9F7C9645155}"/>
              </a:ext>
            </a:extLst>
          </p:cNvPr>
          <p:cNvSpPr txBox="1"/>
          <p:nvPr/>
        </p:nvSpPr>
        <p:spPr>
          <a:xfrm>
            <a:off x="10130606" y="3673222"/>
            <a:ext cx="1039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辨識結果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6D166-FA32-926C-CDD3-805FC00DF56D}"/>
              </a:ext>
            </a:extLst>
          </p:cNvPr>
          <p:cNvSpPr/>
          <p:nvPr/>
        </p:nvSpPr>
        <p:spPr>
          <a:xfrm>
            <a:off x="1097280" y="2749252"/>
            <a:ext cx="1257881" cy="213919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演算法遊玩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71FA67B-B96D-F31E-44BA-B99537045294}"/>
              </a:ext>
            </a:extLst>
          </p:cNvPr>
          <p:cNvSpPr txBox="1"/>
          <p:nvPr/>
        </p:nvSpPr>
        <p:spPr>
          <a:xfrm>
            <a:off x="2448899" y="3429000"/>
            <a:ext cx="1436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遊戲後臺數據</a:t>
            </a:r>
          </a:p>
        </p:txBody>
      </p:sp>
      <p:sp>
        <p:nvSpPr>
          <p:cNvPr id="23" name="框架 22">
            <a:extLst>
              <a:ext uri="{FF2B5EF4-FFF2-40B4-BE49-F238E27FC236}">
                <a16:creationId xmlns:a16="http://schemas.microsoft.com/office/drawing/2014/main" id="{E0D16353-C87F-A88D-59D4-541E4B330292}"/>
              </a:ext>
            </a:extLst>
          </p:cNvPr>
          <p:cNvSpPr/>
          <p:nvPr/>
        </p:nvSpPr>
        <p:spPr>
          <a:xfrm>
            <a:off x="2448900" y="2740039"/>
            <a:ext cx="5050860" cy="2251411"/>
          </a:xfrm>
          <a:prstGeom prst="frame">
            <a:avLst>
              <a:gd name="adj1" fmla="val 1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2A705DAF-148E-4264-A7D9-D62EEEF0097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355161" y="3527595"/>
            <a:ext cx="2908606" cy="291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1669EBE4-5297-46BB-9DDF-14881338A0A8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355161" y="3818849"/>
            <a:ext cx="2907008" cy="823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32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BF88791-F31C-44BB-8609-15387FF8A309}"/>
              </a:ext>
            </a:extLst>
          </p:cNvPr>
          <p:cNvSpPr/>
          <p:nvPr/>
        </p:nvSpPr>
        <p:spPr>
          <a:xfrm>
            <a:off x="6294528" y="2008085"/>
            <a:ext cx="4861152" cy="433710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E9AC55D-5BFE-411A-BA40-04DAD5D64A0F}"/>
              </a:ext>
            </a:extLst>
          </p:cNvPr>
          <p:cNvSpPr/>
          <p:nvPr/>
        </p:nvSpPr>
        <p:spPr>
          <a:xfrm>
            <a:off x="1097280" y="1971412"/>
            <a:ext cx="3216323" cy="4337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CCB971B-4EF0-48BC-BFCA-6E6C30B2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驗證特徵正確與否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29A4E2-B4F5-4056-91B7-979ABC28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2024/5/20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D953021-8164-4880-B81D-1B4B30AE2E91}"/>
              </a:ext>
            </a:extLst>
          </p:cNvPr>
          <p:cNvSpPr/>
          <p:nvPr/>
        </p:nvSpPr>
        <p:spPr>
          <a:xfrm>
            <a:off x="3351615" y="5367399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球的位置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3D2BED7-9EB0-4029-B0A0-D9A68426566B}"/>
              </a:ext>
            </a:extLst>
          </p:cNvPr>
          <p:cNvSpPr/>
          <p:nvPr/>
        </p:nvSpPr>
        <p:spPr>
          <a:xfrm>
            <a:off x="8239682" y="5396259"/>
            <a:ext cx="993239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反彈點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CA145C7-7337-4350-847A-7AC84CD69496}"/>
              </a:ext>
            </a:extLst>
          </p:cNvPr>
          <p:cNvSpPr/>
          <p:nvPr/>
        </p:nvSpPr>
        <p:spPr>
          <a:xfrm>
            <a:off x="2390236" y="5396259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B2E42FE-1626-4F91-BBD1-FCAAF9067FC8}"/>
              </a:ext>
            </a:extLst>
          </p:cNvPr>
          <p:cNvSpPr/>
          <p:nvPr/>
        </p:nvSpPr>
        <p:spPr>
          <a:xfrm>
            <a:off x="1428857" y="5396259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球速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30776F8-BF8C-45C6-BB6C-E14BF4EEF385}"/>
              </a:ext>
            </a:extLst>
          </p:cNvPr>
          <p:cNvSpPr txBox="1"/>
          <p:nvPr/>
        </p:nvSpPr>
        <p:spPr>
          <a:xfrm>
            <a:off x="1925288" y="1971412"/>
            <a:ext cx="156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後臺數據獲得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70E0A5F-CDD4-4AB8-9025-671EADA5AD7F}"/>
              </a:ext>
            </a:extLst>
          </p:cNvPr>
          <p:cNvSpPr/>
          <p:nvPr/>
        </p:nvSpPr>
        <p:spPr>
          <a:xfrm>
            <a:off x="8170304" y="3544346"/>
            <a:ext cx="1219189" cy="1191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AA3B4C54-FFD7-4615-8666-6E1106707D85}"/>
              </a:ext>
            </a:extLst>
          </p:cNvPr>
          <p:cNvSpPr/>
          <p:nvPr/>
        </p:nvSpPr>
        <p:spPr>
          <a:xfrm rot="14430355">
            <a:off x="9460048" y="3029553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40AA647-31C3-4048-8A86-9E753A32409E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170304" y="4139965"/>
            <a:ext cx="12191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7D58C3A-E2C5-4935-B188-EC49BBADD3FC}"/>
              </a:ext>
            </a:extLst>
          </p:cNvPr>
          <p:cNvCxnSpPr>
            <a:cxnSpLocks/>
            <a:stCxn id="16" idx="0"/>
            <a:endCxn id="16" idx="4"/>
          </p:cNvCxnSpPr>
          <p:nvPr/>
        </p:nvCxnSpPr>
        <p:spPr>
          <a:xfrm>
            <a:off x="8779899" y="3544346"/>
            <a:ext cx="0" cy="1191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8677E4D-6C61-4FB8-897A-7D1983B28EB7}"/>
              </a:ext>
            </a:extLst>
          </p:cNvPr>
          <p:cNvSpPr txBox="1"/>
          <p:nvPr/>
        </p:nvSpPr>
        <p:spPr>
          <a:xfrm>
            <a:off x="6456187" y="2137353"/>
            <a:ext cx="456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監測球的移動位置，計算球的向量改變與否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當改變時，表示球上一幀座標為反彈點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箭號: 向下 27">
            <a:extLst>
              <a:ext uri="{FF2B5EF4-FFF2-40B4-BE49-F238E27FC236}">
                <a16:creationId xmlns:a16="http://schemas.microsoft.com/office/drawing/2014/main" id="{3F28FE67-AF62-468A-94C6-C88FB8A7608A}"/>
              </a:ext>
            </a:extLst>
          </p:cNvPr>
          <p:cNvSpPr/>
          <p:nvPr/>
        </p:nvSpPr>
        <p:spPr>
          <a:xfrm rot="18128894">
            <a:off x="9434361" y="4381066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4D5852B8-98E1-4790-9BAC-D0E8E4DED0F5}"/>
              </a:ext>
            </a:extLst>
          </p:cNvPr>
          <p:cNvSpPr/>
          <p:nvPr/>
        </p:nvSpPr>
        <p:spPr>
          <a:xfrm rot="7367679">
            <a:off x="7412308" y="3057368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下 29">
            <a:extLst>
              <a:ext uri="{FF2B5EF4-FFF2-40B4-BE49-F238E27FC236}">
                <a16:creationId xmlns:a16="http://schemas.microsoft.com/office/drawing/2014/main" id="{53428292-7C4D-49E9-8EFC-D4605CE8D552}"/>
              </a:ext>
            </a:extLst>
          </p:cNvPr>
          <p:cNvSpPr/>
          <p:nvPr/>
        </p:nvSpPr>
        <p:spPr>
          <a:xfrm rot="3492563">
            <a:off x="7351555" y="4319642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卡通木板圖片PNG去背圖| 矢量圖案素材| 免费下载| Pngtree">
            <a:extLst>
              <a:ext uri="{FF2B5EF4-FFF2-40B4-BE49-F238E27FC236}">
                <a16:creationId xmlns:a16="http://schemas.microsoft.com/office/drawing/2014/main" id="{56C655B7-4A14-447E-A987-7CCC48DE0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444" r="93333">
                        <a14:foregroundMark x1="4722" y1="47500" x2="10556" y2="53333"/>
                        <a14:foregroundMark x1="90556" y1="33611" x2="93333" y2="39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11" y="3870827"/>
            <a:ext cx="3114384" cy="140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寶可夢》精靈球誕生史《寶可夢傳說阿爾宙斯》洗翠精靈球＆原本設定資料相矛盾| 遊戲基地| LINE TODAY">
            <a:extLst>
              <a:ext uri="{FF2B5EF4-FFF2-40B4-BE49-F238E27FC236}">
                <a16:creationId xmlns:a16="http://schemas.microsoft.com/office/drawing/2014/main" id="{0F824BDD-2CD5-4BA1-966B-47AAD1EE5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234">
            <a:off x="1746603" y="3080951"/>
            <a:ext cx="1746791" cy="131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7426424-AA62-48D5-9426-5E1CC2256BA2}"/>
              </a:ext>
            </a:extLst>
          </p:cNvPr>
          <p:cNvCxnSpPr>
            <a:cxnSpLocks/>
          </p:cNvCxnSpPr>
          <p:nvPr/>
        </p:nvCxnSpPr>
        <p:spPr>
          <a:xfrm flipH="1">
            <a:off x="2781093" y="2924988"/>
            <a:ext cx="243579" cy="2746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DDC2EAE7-635B-43D9-9160-E99C18EAE0BA}"/>
              </a:ext>
            </a:extLst>
          </p:cNvPr>
          <p:cNvCxnSpPr>
            <a:cxnSpLocks/>
          </p:cNvCxnSpPr>
          <p:nvPr/>
        </p:nvCxnSpPr>
        <p:spPr>
          <a:xfrm flipH="1">
            <a:off x="2945220" y="2783684"/>
            <a:ext cx="502275" cy="5710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F477AF8-860E-4EFB-890E-35419B99EA1F}"/>
              </a:ext>
            </a:extLst>
          </p:cNvPr>
          <p:cNvCxnSpPr>
            <a:cxnSpLocks/>
          </p:cNvCxnSpPr>
          <p:nvPr/>
        </p:nvCxnSpPr>
        <p:spPr>
          <a:xfrm flipH="1">
            <a:off x="3023989" y="3062541"/>
            <a:ext cx="327626" cy="3664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978D7856-238E-4C01-AE7C-65EB78A479BF}"/>
              </a:ext>
            </a:extLst>
          </p:cNvPr>
          <p:cNvCxnSpPr>
            <a:cxnSpLocks/>
          </p:cNvCxnSpPr>
          <p:nvPr/>
        </p:nvCxnSpPr>
        <p:spPr>
          <a:xfrm flipH="1">
            <a:off x="3074978" y="3299119"/>
            <a:ext cx="242757" cy="2412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3513BB7C-7107-47D5-81E4-8E8765F1ED52}"/>
              </a:ext>
            </a:extLst>
          </p:cNvPr>
          <p:cNvCxnSpPr>
            <a:cxnSpLocks/>
          </p:cNvCxnSpPr>
          <p:nvPr/>
        </p:nvCxnSpPr>
        <p:spPr>
          <a:xfrm flipH="1">
            <a:off x="2849723" y="2901964"/>
            <a:ext cx="327626" cy="3664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3323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5_TF56160789.potx" id="{C03BE16E-05B7-438C-85CB-7604B66C50C5}" vid="{E3EA7662-8E7E-4B1D-9203-FBA998A861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{0754CFCA-3A53-4A97-B78C-7F76ED7B2E91}tf56160789_win32</Template>
  <TotalTime>1164</TotalTime>
  <Words>894</Words>
  <Application>Microsoft Office PowerPoint</Application>
  <PresentationFormat>寬螢幕</PresentationFormat>
  <Paragraphs>256</Paragraphs>
  <Slides>18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Microsoft JhengHei UI</vt:lpstr>
      <vt:lpstr>MingLiu</vt:lpstr>
      <vt:lpstr>標楷體</vt:lpstr>
      <vt:lpstr>Calibri</vt:lpstr>
      <vt:lpstr>Franklin Gothic Book</vt:lpstr>
      <vt:lpstr>Times New Roman</vt:lpstr>
      <vt:lpstr>Wingdings</vt:lpstr>
      <vt:lpstr>1_RetrospectVTI</vt:lpstr>
      <vt:lpstr>打磚塊</vt:lpstr>
      <vt:lpstr>需求</vt:lpstr>
      <vt:lpstr>遊戲分析</vt:lpstr>
      <vt:lpstr>分析(上週)</vt:lpstr>
      <vt:lpstr>分析</vt:lpstr>
      <vt:lpstr>設計 流程</vt:lpstr>
      <vt:lpstr>架構圖(上週)</vt:lpstr>
      <vt:lpstr>架構圖</vt:lpstr>
      <vt:lpstr>驗證特徵正確與否</vt:lpstr>
      <vt:lpstr>時序圖</vt:lpstr>
      <vt:lpstr>API- update 演算法遊玩</vt:lpstr>
      <vt:lpstr>API- get_json_data 讀取樣本特徵</vt:lpstr>
      <vt:lpstr>API- train_knn_classifier  訓練KNN模型</vt:lpstr>
      <vt:lpstr>API- save_model 儲存模型</vt:lpstr>
      <vt:lpstr>API- load_model 載入模型</vt:lpstr>
      <vt:lpstr>API- predict_knn 預測結果</vt:lpstr>
      <vt:lpstr>驗收</vt:lpstr>
      <vt:lpstr>補充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打磚塊</dc:title>
  <dc:creator>兆賢 張</dc:creator>
  <cp:lastModifiedBy>張兆賢</cp:lastModifiedBy>
  <cp:revision>96</cp:revision>
  <dcterms:created xsi:type="dcterms:W3CDTF">2024-04-22T13:06:42Z</dcterms:created>
  <dcterms:modified xsi:type="dcterms:W3CDTF">2024-05-20T06:16:43Z</dcterms:modified>
</cp:coreProperties>
</file>