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3"/>
  </p:notesMasterIdLst>
  <p:handoutMasterIdLst>
    <p:handoutMasterId r:id="rId14"/>
  </p:handoutMasterIdLst>
  <p:sldIdLst>
    <p:sldId id="257" r:id="rId2"/>
    <p:sldId id="261" r:id="rId3"/>
    <p:sldId id="259" r:id="rId4"/>
    <p:sldId id="266" r:id="rId5"/>
    <p:sldId id="264" r:id="rId6"/>
    <p:sldId id="270" r:id="rId7"/>
    <p:sldId id="271" r:id="rId8"/>
    <p:sldId id="273" r:id="rId9"/>
    <p:sldId id="274" r:id="rId10"/>
    <p:sldId id="263" r:id="rId11"/>
    <p:sldId id="272" r:id="rId12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50261E5-B7A8-407C-8EC1-76B17CEB3BFC}" type="datetime1">
              <a:rPr lang="zh-TW" altLang="en-US" smtClean="0"/>
              <a:t>2024/5/13</a:t>
            </a:fld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50AEE62-6B03-446E-B028-1F2C67AA2CBE}" type="datetime1">
              <a:rPr lang="zh-TW" altLang="en-US" smtClean="0"/>
              <a:t>2024/5/13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/>
              <a:t>按一下以編輯母片文字樣式</a:t>
            </a:r>
            <a:endParaRPr lang="en-US"/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TW" altLang="en-US"/>
              <a:t>按一下以編輯母片子標題樣式</a:t>
            </a:r>
            <a:endParaRPr lang="en-US" dirty="0"/>
          </a:p>
        </p:txBody>
      </p: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1E8D126-38DE-467F-A065-2775F6C58740}" type="datetime1">
              <a:rPr lang="zh-TW" altLang="en-US" smtClean="0"/>
              <a:t>2024/5/13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D90E0D-C35F-4A14-A7E8-7670CE6639F2}" type="datetime1">
              <a:rPr lang="zh-TW" altLang="en-US" smtClean="0"/>
              <a:t>2024/5/13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投影片編號預留位置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E02858-A2D1-43A3-9BDC-80D1F48AA51B}" type="datetime1">
              <a:rPr lang="zh-TW" altLang="en-US" smtClean="0"/>
              <a:t>2024/5/13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5B7815-05FA-48A0-B9F7-1E04C4F2927A}" type="datetime1">
              <a:rPr lang="zh-TW" altLang="en-US" smtClean="0"/>
              <a:t>2024/5/13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投影片編號預留位置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BF2AB9-D521-429F-BA9E-A2DD356AF2DF}" type="datetime1">
              <a:rPr lang="zh-TW" altLang="en-US" smtClean="0"/>
              <a:t>2024/5/13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48A74C-3BFC-4F64-9D88-E80E3E32994C}" type="datetime1">
              <a:rPr lang="zh-TW" altLang="en-US" smtClean="0"/>
              <a:t>2024/5/13</a:t>
            </a:fld>
            <a:endParaRPr lang="en-US" dirty="0"/>
          </a:p>
        </p:txBody>
      </p:sp>
      <p:sp>
        <p:nvSpPr>
          <p:cNvPr id="9" name="頁尾版面配置區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投影片編號預留位置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166BAE-2749-48CF-A2DD-C010F9F8CC67}" type="datetime1">
              <a:rPr lang="zh-TW" altLang="en-US" smtClean="0"/>
              <a:t>2024/5/13</a:t>
            </a:fld>
            <a:endParaRPr lang="en-US" dirty="0"/>
          </a:p>
        </p:txBody>
      </p:sp>
      <p:sp>
        <p:nvSpPr>
          <p:cNvPr id="11" name="頁尾版面配置區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投影片編號預留位置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6" name="日期版面配置區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EB3E87-0960-43A6-B33B-AB6B15A82628}" type="datetime1">
              <a:rPr lang="zh-TW" altLang="en-US" smtClean="0"/>
              <a:t>2024/5/13</a:t>
            </a:fld>
            <a:endParaRPr lang="en-US" dirty="0"/>
          </a:p>
        </p:txBody>
      </p:sp>
      <p:sp>
        <p:nvSpPr>
          <p:cNvPr id="7" name="頁尾版面配置區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投影片編號預留位置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92F8F0-693D-4EF4-BEF5-7FD95F4C1D80}" type="datetime1">
              <a:rPr lang="zh-TW" altLang="en-US" smtClean="0"/>
              <a:t>2024/5/13</a:t>
            </a:fld>
            <a:endParaRPr 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4E96419C-65CA-4A96-8C8D-1B83D1EEA06C}" type="datetime1">
              <a:rPr lang="zh-TW" altLang="en-US" smtClean="0"/>
              <a:t>2024/5/13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圖片預留位置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55B0D56E-A8D9-4835-9121-D0F2B7B922B1}" type="datetime1">
              <a:rPr lang="zh-TW" altLang="en-US" smtClean="0"/>
              <a:t>2024/5/13</a:t>
            </a:fld>
            <a:endParaRPr 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dirty="0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tw" dirty="0"/>
              <a:t>按一下以編輯母片文字樣式</a:t>
            </a:r>
          </a:p>
          <a:p>
            <a:pPr lvl="1" rtl="0"/>
            <a:r>
              <a:rPr lang="zh-tw" dirty="0"/>
              <a:t>第二層</a:t>
            </a:r>
          </a:p>
          <a:p>
            <a:pPr lvl="2" rtl="0"/>
            <a:r>
              <a:rPr lang="zh-tw" dirty="0"/>
              <a:t>第三層</a:t>
            </a:r>
          </a:p>
          <a:p>
            <a:pPr lvl="3" rtl="0"/>
            <a:r>
              <a:rPr lang="zh-tw" dirty="0"/>
              <a:t>第四層</a:t>
            </a:r>
          </a:p>
          <a:p>
            <a:pPr lvl="4" rtl="0"/>
            <a:r>
              <a:rPr lang="zh-tw" dirty="0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6D72111-2BF8-49E3-AA06-55BC47AB46EA}" type="datetime1">
              <a:rPr lang="zh-TW" altLang="en-US" smtClean="0"/>
              <a:t>2024/5/13</a:t>
            </a:fld>
            <a:endParaRPr 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直線接點​​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MingLiu" panose="02020509000000000000" pitchFamily="49" charset="-120"/>
          <a:ea typeface="MingLiu" panose="02020509000000000000" pitchFamily="49" charset="-120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矩形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打磚塊</a:t>
            </a:r>
            <a:endParaRPr lang="zh-tw" sz="8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2" y="4672738"/>
            <a:ext cx="6902247" cy="1266668"/>
          </a:xfrm>
        </p:spPr>
        <p:txBody>
          <a:bodyPr rtlCol="0">
            <a:normAutofit fontScale="92500"/>
          </a:bodyPr>
          <a:lstStyle/>
          <a:p>
            <a:pPr rtl="0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組長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:c110112103 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李承宇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rtl="0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組員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:c109112121 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張兆賢、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c109112107 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康佳元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rtl="0"/>
            <a:endParaRPr lang="zh-tw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4" name="直線接點​​(S)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磚塊背景圖片，高清圖庫，桌布素材免費下載| Pngtree">
            <a:extLst>
              <a:ext uri="{FF2B5EF4-FFF2-40B4-BE49-F238E27FC236}">
                <a16:creationId xmlns:a16="http://schemas.microsoft.com/office/drawing/2014/main" id="{47AC0FD6-B2DA-425B-A5D3-7B3734F83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69" y="91576"/>
            <a:ext cx="4989614" cy="667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手卡通手Q版手拳頭, 簡筆劃拳頭, 拳頭, 打擊素材圖案，PSD和PNG圖片免費下載">
            <a:extLst>
              <a:ext uri="{FF2B5EF4-FFF2-40B4-BE49-F238E27FC236}">
                <a16:creationId xmlns:a16="http://schemas.microsoft.com/office/drawing/2014/main" id="{59FBFC56-093A-4496-871E-97B349B24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313" l="9531" r="91719">
                        <a14:foregroundMark x1="26719" y1="89844" x2="54844" y2="87656"/>
                        <a14:foregroundMark x1="54844" y1="87656" x2="61406" y2="90000"/>
                        <a14:foregroundMark x1="54844" y1="83125" x2="59688" y2="89219"/>
                        <a14:foregroundMark x1="59688" y1="89219" x2="61875" y2="90313"/>
                        <a14:foregroundMark x1="24688" y1="84375" x2="39219" y2="84219"/>
                        <a14:foregroundMark x1="39219" y1="84219" x2="65938" y2="84219"/>
                        <a14:foregroundMark x1="65938" y1="84219" x2="71250" y2="84063"/>
                        <a14:foregroundMark x1="55469" y1="81094" x2="59844" y2="82344"/>
                        <a14:foregroundMark x1="90781" y1="39844" x2="91719" y2="39531"/>
                        <a14:foregroundMark x1="62344" y1="80938" x2="65469" y2="82031"/>
                        <a14:foregroundMark x1="67656" y1="86250" x2="68750" y2="88750"/>
                        <a14:foregroundMark x1="35781" y1="84844" x2="37813" y2="87188"/>
                        <a14:foregroundMark x1="9531" y1="33906" x2="9531" y2="340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85" y="1424031"/>
            <a:ext cx="4009938" cy="4009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92DEFE-FD25-4A18-B8F8-8F7AFFB3D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驗收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7DE27E-C013-451E-B01A-A3102CEA2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腳本可以自行通關</a:t>
            </a:r>
            <a:r>
              <a:rPr lang="en-US" altLang="zh-TW" dirty="0"/>
              <a:t>Level1.~Level20.</a:t>
            </a:r>
            <a:r>
              <a:rPr lang="zh-TW" altLang="en-US" dirty="0"/>
              <a:t>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能判斷、預測球的路徑軌跡。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89C05E-AAE1-4F24-8495-B63D0ECED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2024/5/13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403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BAE90A-74C5-42B2-994C-F099BBC37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補充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E47CE4-79EA-41A3-8958-7E878A713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時序圖</a:t>
            </a:r>
            <a:endParaRPr lang="en-US" altLang="zh-TW" dirty="0"/>
          </a:p>
          <a:p>
            <a:r>
              <a:rPr lang="en-US" altLang="zh-TW" dirty="0"/>
              <a:t>2.api</a:t>
            </a:r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6A74E0-B783-42AC-B7BC-53F4FDF64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2024/5/13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302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7D043F-E1F9-4376-BC9B-514D8BE9A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需求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BD960B-AC3A-490E-8255-B828C816F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66764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功能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球拍左移右移。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發球方向。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通關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Lv1~Lv20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預測球的反彈軌跡。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01168" lvl="1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限制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</a:p>
          <a:p>
            <a:pPr marL="544068" lvl="1" indent="-342900"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Window10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11</a:t>
            </a:r>
          </a:p>
          <a:p>
            <a:pPr marL="544068" lvl="1" indent="-342900"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Python: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3.9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~3.10</a:t>
            </a:r>
          </a:p>
          <a:p>
            <a:pPr marL="544068" lvl="1" indent="-342900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介面大小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544068" lvl="1" indent="-342900"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201168" lvl="1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EFEA84-75BD-49EC-8116-ECC0C6137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2024/5/13</a:t>
            </a:fld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97B0A84-1B4B-484D-B5E8-681C46041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3666" y="1929469"/>
            <a:ext cx="1773790" cy="440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042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E86E7E-2610-8B63-D774-777715387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遊戲分析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842139-573D-745C-5015-1B4402917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2024/5/13</a:t>
            </a:fld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86949FFE-C744-D25F-78BA-39BF57DD8135}"/>
              </a:ext>
            </a:extLst>
          </p:cNvPr>
          <p:cNvSpPr/>
          <p:nvPr/>
        </p:nvSpPr>
        <p:spPr>
          <a:xfrm>
            <a:off x="5203691" y="1973685"/>
            <a:ext cx="1845578" cy="8472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打磚塊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FAED792E-DB7F-164B-8742-DAAC818EF078}"/>
              </a:ext>
            </a:extLst>
          </p:cNvPr>
          <p:cNvSpPr/>
          <p:nvPr/>
        </p:nvSpPr>
        <p:spPr>
          <a:xfrm>
            <a:off x="616871" y="3230473"/>
            <a:ext cx="1845578" cy="84728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物件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8B4A5841-163E-830A-78C2-C45D6B0CEAC2}"/>
              </a:ext>
            </a:extLst>
          </p:cNvPr>
          <p:cNvSpPr/>
          <p:nvPr/>
        </p:nvSpPr>
        <p:spPr>
          <a:xfrm>
            <a:off x="3055410" y="3224477"/>
            <a:ext cx="1845578" cy="84728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規則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5E65E966-0D76-B2D9-091C-09D45B9EED69}"/>
              </a:ext>
            </a:extLst>
          </p:cNvPr>
          <p:cNvSpPr/>
          <p:nvPr/>
        </p:nvSpPr>
        <p:spPr>
          <a:xfrm>
            <a:off x="6782087" y="3224473"/>
            <a:ext cx="1845578" cy="84728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關卡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CA8AD3D1-4F0D-C5F7-4256-55E9D3033278}"/>
              </a:ext>
            </a:extLst>
          </p:cNvPr>
          <p:cNvSpPr/>
          <p:nvPr/>
        </p:nvSpPr>
        <p:spPr>
          <a:xfrm>
            <a:off x="9310102" y="3224476"/>
            <a:ext cx="1845578" cy="84728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操作</a:t>
            </a:r>
          </a:p>
        </p:txBody>
      </p: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B4AE8A92-92C2-70D0-8290-C625080D7ABD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3628320" y="732313"/>
            <a:ext cx="409500" cy="45868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83D246E6-5081-C485-9C8D-D56FDAFE6621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>
            <a:off x="4850588" y="1948585"/>
            <a:ext cx="403504" cy="21482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3E08B04E-AC5B-91E1-381A-C4C898F60832}"/>
              </a:ext>
            </a:extLst>
          </p:cNvPr>
          <p:cNvCxnSpPr>
            <a:stCxn id="5" idx="2"/>
            <a:endCxn id="8" idx="0"/>
          </p:cNvCxnSpPr>
          <p:nvPr/>
        </p:nvCxnSpPr>
        <p:spPr>
          <a:xfrm rot="16200000" flipH="1">
            <a:off x="6713928" y="2233525"/>
            <a:ext cx="403500" cy="15783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6AB8F2DE-7166-200F-0B9F-10905D003F3F}"/>
              </a:ext>
            </a:extLst>
          </p:cNvPr>
          <p:cNvCxnSpPr>
            <a:stCxn id="5" idx="2"/>
            <a:endCxn id="9" idx="0"/>
          </p:cNvCxnSpPr>
          <p:nvPr/>
        </p:nvCxnSpPr>
        <p:spPr>
          <a:xfrm rot="16200000" flipH="1">
            <a:off x="7977934" y="969518"/>
            <a:ext cx="403503" cy="41064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B8248ED6-B973-751E-ACD1-3A82F20F7097}"/>
              </a:ext>
            </a:extLst>
          </p:cNvPr>
          <p:cNvSpPr/>
          <p:nvPr/>
        </p:nvSpPr>
        <p:spPr>
          <a:xfrm>
            <a:off x="121238" y="4314824"/>
            <a:ext cx="976042" cy="54879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磚塊</a:t>
            </a: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86957FED-CC76-F9A8-D8A9-CD6D64FD71EF}"/>
              </a:ext>
            </a:extLst>
          </p:cNvPr>
          <p:cNvSpPr/>
          <p:nvPr/>
        </p:nvSpPr>
        <p:spPr>
          <a:xfrm>
            <a:off x="121238" y="5029199"/>
            <a:ext cx="976042" cy="54879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球拍</a:t>
            </a: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DA4EB0AE-28EB-8ECB-8B47-561A6BA58DE6}"/>
              </a:ext>
            </a:extLst>
          </p:cNvPr>
          <p:cNvSpPr/>
          <p:nvPr/>
        </p:nvSpPr>
        <p:spPr>
          <a:xfrm>
            <a:off x="121238" y="5686662"/>
            <a:ext cx="976042" cy="54879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</a:t>
            </a:r>
          </a:p>
        </p:txBody>
      </p:sp>
      <p:cxnSp>
        <p:nvCxnSpPr>
          <p:cNvPr id="26" name="接點: 肘形 25">
            <a:extLst>
              <a:ext uri="{FF2B5EF4-FFF2-40B4-BE49-F238E27FC236}">
                <a16:creationId xmlns:a16="http://schemas.microsoft.com/office/drawing/2014/main" id="{0871376F-5D65-F7D4-5E7C-C1AE77B7729F}"/>
              </a:ext>
            </a:extLst>
          </p:cNvPr>
          <p:cNvCxnSpPr>
            <a:stCxn id="6" idx="2"/>
            <a:endCxn id="21" idx="3"/>
          </p:cNvCxnSpPr>
          <p:nvPr/>
        </p:nvCxnSpPr>
        <p:spPr>
          <a:xfrm rot="5400000">
            <a:off x="1062739" y="4112302"/>
            <a:ext cx="511463" cy="4423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接點: 肘形 27">
            <a:extLst>
              <a:ext uri="{FF2B5EF4-FFF2-40B4-BE49-F238E27FC236}">
                <a16:creationId xmlns:a16="http://schemas.microsoft.com/office/drawing/2014/main" id="{1A99F210-290A-77AE-E386-C4C8E2C69ABE}"/>
              </a:ext>
            </a:extLst>
          </p:cNvPr>
          <p:cNvCxnSpPr>
            <a:cxnSpLocks/>
            <a:stCxn id="6" idx="2"/>
            <a:endCxn id="22" idx="3"/>
          </p:cNvCxnSpPr>
          <p:nvPr/>
        </p:nvCxnSpPr>
        <p:spPr>
          <a:xfrm rot="5400000">
            <a:off x="705551" y="4469490"/>
            <a:ext cx="1225838" cy="4423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接點: 肘形 29">
            <a:extLst>
              <a:ext uri="{FF2B5EF4-FFF2-40B4-BE49-F238E27FC236}">
                <a16:creationId xmlns:a16="http://schemas.microsoft.com/office/drawing/2014/main" id="{8163903E-D1AF-1397-C4DE-E2F4B5CD072F}"/>
              </a:ext>
            </a:extLst>
          </p:cNvPr>
          <p:cNvCxnSpPr>
            <a:stCxn id="6" idx="2"/>
            <a:endCxn id="23" idx="3"/>
          </p:cNvCxnSpPr>
          <p:nvPr/>
        </p:nvCxnSpPr>
        <p:spPr>
          <a:xfrm rot="5400000">
            <a:off x="376820" y="4798221"/>
            <a:ext cx="1883301" cy="4423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377E4C61-D96B-6F43-30D4-14BBB5CE02F5}"/>
              </a:ext>
            </a:extLst>
          </p:cNvPr>
          <p:cNvSpPr/>
          <p:nvPr/>
        </p:nvSpPr>
        <p:spPr>
          <a:xfrm>
            <a:off x="2375208" y="4377949"/>
            <a:ext cx="1517062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球打磚塊，磚塊消失</a:t>
            </a:r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8A5D54CD-2593-11EB-9D71-863FA8FB96FF}"/>
              </a:ext>
            </a:extLst>
          </p:cNvPr>
          <p:cNvSpPr/>
          <p:nvPr/>
        </p:nvSpPr>
        <p:spPr>
          <a:xfrm>
            <a:off x="2359526" y="5537418"/>
            <a:ext cx="1517062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球低於球拍，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結束遊戲</a:t>
            </a:r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43F3A37D-F2F3-32AA-B25E-BEEBAAD45CBB}"/>
              </a:ext>
            </a:extLst>
          </p:cNvPr>
          <p:cNvSpPr/>
          <p:nvPr/>
        </p:nvSpPr>
        <p:spPr>
          <a:xfrm>
            <a:off x="4445160" y="4377949"/>
            <a:ext cx="1517062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球碰到物件或畫面邊緣會反彈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C31C2ED6-61C2-375F-A272-C6E8FE4A84A3}"/>
              </a:ext>
            </a:extLst>
          </p:cNvPr>
          <p:cNvSpPr/>
          <p:nvPr/>
        </p:nvSpPr>
        <p:spPr>
          <a:xfrm>
            <a:off x="4445160" y="5537418"/>
            <a:ext cx="1517062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磚塊打完，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進入下一關</a:t>
            </a:r>
          </a:p>
        </p:txBody>
      </p:sp>
      <p:cxnSp>
        <p:nvCxnSpPr>
          <p:cNvPr id="40" name="接點: 肘形 39">
            <a:extLst>
              <a:ext uri="{FF2B5EF4-FFF2-40B4-BE49-F238E27FC236}">
                <a16:creationId xmlns:a16="http://schemas.microsoft.com/office/drawing/2014/main" id="{52B4A5EF-70C2-F74F-8A02-7165A08AB3EB}"/>
              </a:ext>
            </a:extLst>
          </p:cNvPr>
          <p:cNvCxnSpPr>
            <a:stCxn id="7" idx="2"/>
            <a:endCxn id="31" idx="0"/>
          </p:cNvCxnSpPr>
          <p:nvPr/>
        </p:nvCxnSpPr>
        <p:spPr>
          <a:xfrm rot="5400000">
            <a:off x="3402877" y="3802627"/>
            <a:ext cx="306184" cy="8444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接點: 肘形 42">
            <a:extLst>
              <a:ext uri="{FF2B5EF4-FFF2-40B4-BE49-F238E27FC236}">
                <a16:creationId xmlns:a16="http://schemas.microsoft.com/office/drawing/2014/main" id="{0CD0C300-3EEE-F5E8-97FA-E7ACE6FEB961}"/>
              </a:ext>
            </a:extLst>
          </p:cNvPr>
          <p:cNvCxnSpPr>
            <a:cxnSpLocks/>
            <a:stCxn id="7" idx="2"/>
            <a:endCxn id="32" idx="0"/>
          </p:cNvCxnSpPr>
          <p:nvPr/>
        </p:nvCxnSpPr>
        <p:spPr>
          <a:xfrm rot="5400000">
            <a:off x="2815302" y="4374520"/>
            <a:ext cx="1465653" cy="860142"/>
          </a:xfrm>
          <a:prstGeom prst="bentConnector3">
            <a:avLst>
              <a:gd name="adj1" fmla="val 85094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0" name="接點: 肘形 49">
            <a:extLst>
              <a:ext uri="{FF2B5EF4-FFF2-40B4-BE49-F238E27FC236}">
                <a16:creationId xmlns:a16="http://schemas.microsoft.com/office/drawing/2014/main" id="{6C5B9740-FD80-9033-73F7-499567D41433}"/>
              </a:ext>
            </a:extLst>
          </p:cNvPr>
          <p:cNvCxnSpPr>
            <a:cxnSpLocks/>
            <a:stCxn id="7" idx="2"/>
            <a:endCxn id="33" idx="0"/>
          </p:cNvCxnSpPr>
          <p:nvPr/>
        </p:nvCxnSpPr>
        <p:spPr>
          <a:xfrm rot="16200000" flipH="1">
            <a:off x="4437853" y="3612111"/>
            <a:ext cx="306184" cy="12254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" name="接點: 肘形 52">
            <a:extLst>
              <a:ext uri="{FF2B5EF4-FFF2-40B4-BE49-F238E27FC236}">
                <a16:creationId xmlns:a16="http://schemas.microsoft.com/office/drawing/2014/main" id="{DE0B0062-2DE9-8475-DCDB-1A213CFAEA65}"/>
              </a:ext>
            </a:extLst>
          </p:cNvPr>
          <p:cNvCxnSpPr>
            <a:stCxn id="7" idx="2"/>
            <a:endCxn id="38" idx="0"/>
          </p:cNvCxnSpPr>
          <p:nvPr/>
        </p:nvCxnSpPr>
        <p:spPr>
          <a:xfrm rot="16200000" flipH="1">
            <a:off x="3858119" y="4191845"/>
            <a:ext cx="1465653" cy="1225492"/>
          </a:xfrm>
          <a:prstGeom prst="bentConnector3">
            <a:avLst>
              <a:gd name="adj1" fmla="val 85094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5" name="矩形: 圓角 54">
            <a:extLst>
              <a:ext uri="{FF2B5EF4-FFF2-40B4-BE49-F238E27FC236}">
                <a16:creationId xmlns:a16="http://schemas.microsoft.com/office/drawing/2014/main" id="{6E7259C8-83FE-ECBB-6467-866AF62F0C58}"/>
              </a:ext>
            </a:extLst>
          </p:cNvPr>
          <p:cNvSpPr/>
          <p:nvPr/>
        </p:nvSpPr>
        <p:spPr>
          <a:xfrm>
            <a:off x="7180904" y="4377949"/>
            <a:ext cx="1047943" cy="101022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LV1~</a:t>
            </a:r>
          </a:p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LV20</a:t>
            </a:r>
          </a:p>
        </p:txBody>
      </p: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6F3F28D4-622D-6DF9-A52D-719F29B033EC}"/>
              </a:ext>
            </a:extLst>
          </p:cNvPr>
          <p:cNvCxnSpPr>
            <a:stCxn id="8" idx="2"/>
            <a:endCxn id="55" idx="0"/>
          </p:cNvCxnSpPr>
          <p:nvPr/>
        </p:nvCxnSpPr>
        <p:spPr>
          <a:xfrm>
            <a:off x="7704876" y="4071761"/>
            <a:ext cx="0" cy="306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5" name="矩形: 圓角 64">
            <a:extLst>
              <a:ext uri="{FF2B5EF4-FFF2-40B4-BE49-F238E27FC236}">
                <a16:creationId xmlns:a16="http://schemas.microsoft.com/office/drawing/2014/main" id="{0BA69B58-2901-693B-E1AD-0E224B3B3EAE}"/>
              </a:ext>
            </a:extLst>
          </p:cNvPr>
          <p:cNvSpPr/>
          <p:nvPr/>
        </p:nvSpPr>
        <p:spPr>
          <a:xfrm>
            <a:off x="9314983" y="4459417"/>
            <a:ext cx="1845578" cy="84728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方向鍵左右，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控制球拍擊球</a:t>
            </a:r>
          </a:p>
        </p:txBody>
      </p: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3A158048-5C34-6E9F-8D14-164921D5E3AA}"/>
              </a:ext>
            </a:extLst>
          </p:cNvPr>
          <p:cNvCxnSpPr>
            <a:cxnSpLocks/>
          </p:cNvCxnSpPr>
          <p:nvPr/>
        </p:nvCxnSpPr>
        <p:spPr>
          <a:xfrm>
            <a:off x="10192950" y="4071764"/>
            <a:ext cx="4881" cy="387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983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67A302-F97F-49DB-BAF1-21A4C89A1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2024/5/13</a:t>
            </a:fld>
            <a:endParaRPr 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309AB44C-4DBF-4091-90C9-C399C2CEA423}"/>
              </a:ext>
            </a:extLst>
          </p:cNvPr>
          <p:cNvSpPr/>
          <p:nvPr/>
        </p:nvSpPr>
        <p:spPr>
          <a:xfrm>
            <a:off x="5131256" y="1983999"/>
            <a:ext cx="1845578" cy="8472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外掛</a:t>
            </a:r>
          </a:p>
        </p:txBody>
      </p: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4506B62F-24A8-45A7-B800-01A34E9B7218}"/>
              </a:ext>
            </a:extLst>
          </p:cNvPr>
          <p:cNvSpPr/>
          <p:nvPr/>
        </p:nvSpPr>
        <p:spPr>
          <a:xfrm>
            <a:off x="1365286" y="3120329"/>
            <a:ext cx="861825" cy="847288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樣本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特徵</a:t>
            </a:r>
          </a:p>
        </p:txBody>
      </p:sp>
      <p:sp>
        <p:nvSpPr>
          <p:cNvPr id="43" name="矩形: 圓角 42">
            <a:extLst>
              <a:ext uri="{FF2B5EF4-FFF2-40B4-BE49-F238E27FC236}">
                <a16:creationId xmlns:a16="http://schemas.microsoft.com/office/drawing/2014/main" id="{65343061-80F3-4136-8546-A8DF681D4DBD}"/>
              </a:ext>
            </a:extLst>
          </p:cNvPr>
          <p:cNvSpPr/>
          <p:nvPr/>
        </p:nvSpPr>
        <p:spPr>
          <a:xfrm>
            <a:off x="40875" y="4382494"/>
            <a:ext cx="755131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球的位置</a:t>
            </a:r>
          </a:p>
        </p:txBody>
      </p:sp>
      <p:sp>
        <p:nvSpPr>
          <p:cNvPr id="44" name="矩形: 圓角 43">
            <a:extLst>
              <a:ext uri="{FF2B5EF4-FFF2-40B4-BE49-F238E27FC236}">
                <a16:creationId xmlns:a16="http://schemas.microsoft.com/office/drawing/2014/main" id="{71623A54-4F97-4387-BCE0-7FD256CA61ED}"/>
              </a:ext>
            </a:extLst>
          </p:cNvPr>
          <p:cNvSpPr/>
          <p:nvPr/>
        </p:nvSpPr>
        <p:spPr>
          <a:xfrm>
            <a:off x="1036896" y="4382494"/>
            <a:ext cx="755131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反彈點</a:t>
            </a:r>
          </a:p>
        </p:txBody>
      </p:sp>
      <p:sp>
        <p:nvSpPr>
          <p:cNvPr id="45" name="矩形: 圓角 44">
            <a:extLst>
              <a:ext uri="{FF2B5EF4-FFF2-40B4-BE49-F238E27FC236}">
                <a16:creationId xmlns:a16="http://schemas.microsoft.com/office/drawing/2014/main" id="{D5F673C2-3817-4863-9AFD-0713FB4B9990}"/>
              </a:ext>
            </a:extLst>
          </p:cNvPr>
          <p:cNvSpPr/>
          <p:nvPr/>
        </p:nvSpPr>
        <p:spPr>
          <a:xfrm>
            <a:off x="2032917" y="4382493"/>
            <a:ext cx="755131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球拍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</a:p>
        </p:txBody>
      </p:sp>
      <p:cxnSp>
        <p:nvCxnSpPr>
          <p:cNvPr id="46" name="接點: 肘形 45">
            <a:extLst>
              <a:ext uri="{FF2B5EF4-FFF2-40B4-BE49-F238E27FC236}">
                <a16:creationId xmlns:a16="http://schemas.microsoft.com/office/drawing/2014/main" id="{90C416B4-F6EE-4ED5-81D3-788BEBE352DF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 rot="5400000">
            <a:off x="899882" y="3486176"/>
            <a:ext cx="414877" cy="13777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接點: 肘形 46">
            <a:extLst>
              <a:ext uri="{FF2B5EF4-FFF2-40B4-BE49-F238E27FC236}">
                <a16:creationId xmlns:a16="http://schemas.microsoft.com/office/drawing/2014/main" id="{1EF1629A-7885-4953-B992-BE5C0943BB04}"/>
              </a:ext>
            </a:extLst>
          </p:cNvPr>
          <p:cNvCxnSpPr>
            <a:cxnSpLocks/>
            <a:stCxn id="42" idx="2"/>
            <a:endCxn id="44" idx="0"/>
          </p:cNvCxnSpPr>
          <p:nvPr/>
        </p:nvCxnSpPr>
        <p:spPr>
          <a:xfrm rot="5400000">
            <a:off x="1397893" y="3984187"/>
            <a:ext cx="414877" cy="3817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接點: 肘形 47">
            <a:extLst>
              <a:ext uri="{FF2B5EF4-FFF2-40B4-BE49-F238E27FC236}">
                <a16:creationId xmlns:a16="http://schemas.microsoft.com/office/drawing/2014/main" id="{BC973270-4D92-40FC-8E4F-D0D59AA2A2F9}"/>
              </a:ext>
            </a:extLst>
          </p:cNvPr>
          <p:cNvCxnSpPr>
            <a:cxnSpLocks/>
            <a:stCxn id="42" idx="2"/>
            <a:endCxn id="45" idx="0"/>
          </p:cNvCxnSpPr>
          <p:nvPr/>
        </p:nvCxnSpPr>
        <p:spPr>
          <a:xfrm rot="16200000" flipH="1">
            <a:off x="1895903" y="3867913"/>
            <a:ext cx="414876" cy="6142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3044D15A-E44B-4A7C-9EA3-1D2871E364A6}"/>
              </a:ext>
            </a:extLst>
          </p:cNvPr>
          <p:cNvSpPr/>
          <p:nvPr/>
        </p:nvSpPr>
        <p:spPr>
          <a:xfrm>
            <a:off x="652288" y="5491616"/>
            <a:ext cx="730516" cy="84728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磚塊</a:t>
            </a:r>
          </a:p>
        </p:txBody>
      </p:sp>
      <p:sp>
        <p:nvSpPr>
          <p:cNvPr id="51" name="矩形: 圓角 50">
            <a:extLst>
              <a:ext uri="{FF2B5EF4-FFF2-40B4-BE49-F238E27FC236}">
                <a16:creationId xmlns:a16="http://schemas.microsoft.com/office/drawing/2014/main" id="{E8C12227-7CCE-48E9-A41D-FAAEA42B4722}"/>
              </a:ext>
            </a:extLst>
          </p:cNvPr>
          <p:cNvSpPr/>
          <p:nvPr/>
        </p:nvSpPr>
        <p:spPr>
          <a:xfrm>
            <a:off x="1496595" y="5491616"/>
            <a:ext cx="730516" cy="84728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球拍</a:t>
            </a:r>
          </a:p>
        </p:txBody>
      </p:sp>
      <p:cxnSp>
        <p:nvCxnSpPr>
          <p:cNvPr id="52" name="接點: 肘形 51">
            <a:extLst>
              <a:ext uri="{FF2B5EF4-FFF2-40B4-BE49-F238E27FC236}">
                <a16:creationId xmlns:a16="http://schemas.microsoft.com/office/drawing/2014/main" id="{D67A56C8-01F4-43AF-88BE-7CDF43E0284E}"/>
              </a:ext>
            </a:extLst>
          </p:cNvPr>
          <p:cNvCxnSpPr>
            <a:cxnSpLocks/>
            <a:stCxn id="44" idx="2"/>
            <a:endCxn id="51" idx="0"/>
          </p:cNvCxnSpPr>
          <p:nvPr/>
        </p:nvCxnSpPr>
        <p:spPr>
          <a:xfrm rot="16200000" flipH="1">
            <a:off x="1507240" y="5137003"/>
            <a:ext cx="261834" cy="447391"/>
          </a:xfrm>
          <a:prstGeom prst="bentConnector3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接點: 肘形 52">
            <a:extLst>
              <a:ext uri="{FF2B5EF4-FFF2-40B4-BE49-F238E27FC236}">
                <a16:creationId xmlns:a16="http://schemas.microsoft.com/office/drawing/2014/main" id="{4ACC56B6-8D64-4EF8-A7EE-DB4AE0836665}"/>
              </a:ext>
            </a:extLst>
          </p:cNvPr>
          <p:cNvCxnSpPr>
            <a:cxnSpLocks/>
            <a:stCxn id="44" idx="2"/>
            <a:endCxn id="50" idx="0"/>
          </p:cNvCxnSpPr>
          <p:nvPr/>
        </p:nvCxnSpPr>
        <p:spPr>
          <a:xfrm rot="5400000">
            <a:off x="1085087" y="5162241"/>
            <a:ext cx="261834" cy="396916"/>
          </a:xfrm>
          <a:prstGeom prst="bentConnector3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: 圓角 73">
            <a:extLst>
              <a:ext uri="{FF2B5EF4-FFF2-40B4-BE49-F238E27FC236}">
                <a16:creationId xmlns:a16="http://schemas.microsoft.com/office/drawing/2014/main" id="{F0810732-9FAF-4540-B71B-5F9DB77ECA94}"/>
              </a:ext>
            </a:extLst>
          </p:cNvPr>
          <p:cNvSpPr/>
          <p:nvPr/>
        </p:nvSpPr>
        <p:spPr>
          <a:xfrm>
            <a:off x="3028937" y="4382492"/>
            <a:ext cx="755131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球速</a:t>
            </a:r>
          </a:p>
        </p:txBody>
      </p:sp>
      <p:cxnSp>
        <p:nvCxnSpPr>
          <p:cNvPr id="79" name="接點: 肘形 78">
            <a:extLst>
              <a:ext uri="{FF2B5EF4-FFF2-40B4-BE49-F238E27FC236}">
                <a16:creationId xmlns:a16="http://schemas.microsoft.com/office/drawing/2014/main" id="{AD48916B-36A6-434E-8271-F7E6096BC187}"/>
              </a:ext>
            </a:extLst>
          </p:cNvPr>
          <p:cNvCxnSpPr>
            <a:cxnSpLocks/>
            <a:stCxn id="42" idx="2"/>
            <a:endCxn id="74" idx="0"/>
          </p:cNvCxnSpPr>
          <p:nvPr/>
        </p:nvCxnSpPr>
        <p:spPr>
          <a:xfrm rot="16200000" flipH="1">
            <a:off x="2393914" y="3369902"/>
            <a:ext cx="414875" cy="16103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5" name="矩形: 圓角 94">
            <a:extLst>
              <a:ext uri="{FF2B5EF4-FFF2-40B4-BE49-F238E27FC236}">
                <a16:creationId xmlns:a16="http://schemas.microsoft.com/office/drawing/2014/main" id="{95CBA30A-A835-47B5-8A8B-3AF0900BE1E6}"/>
              </a:ext>
            </a:extLst>
          </p:cNvPr>
          <p:cNvSpPr/>
          <p:nvPr/>
        </p:nvSpPr>
        <p:spPr>
          <a:xfrm>
            <a:off x="4771671" y="3120328"/>
            <a:ext cx="861825" cy="8472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數據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劃分</a:t>
            </a:r>
          </a:p>
        </p:txBody>
      </p:sp>
      <p:sp>
        <p:nvSpPr>
          <p:cNvPr id="96" name="矩形: 圓角 95">
            <a:extLst>
              <a:ext uri="{FF2B5EF4-FFF2-40B4-BE49-F238E27FC236}">
                <a16:creationId xmlns:a16="http://schemas.microsoft.com/office/drawing/2014/main" id="{99F8C37E-CF8B-4540-9B45-4E3503A020E0}"/>
              </a:ext>
            </a:extLst>
          </p:cNvPr>
          <p:cNvSpPr/>
          <p:nvPr/>
        </p:nvSpPr>
        <p:spPr>
          <a:xfrm>
            <a:off x="4255204" y="4364051"/>
            <a:ext cx="861825" cy="8472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訓練集</a:t>
            </a:r>
          </a:p>
        </p:txBody>
      </p:sp>
      <p:sp>
        <p:nvSpPr>
          <p:cNvPr id="97" name="矩形: 圓角 96">
            <a:extLst>
              <a:ext uri="{FF2B5EF4-FFF2-40B4-BE49-F238E27FC236}">
                <a16:creationId xmlns:a16="http://schemas.microsoft.com/office/drawing/2014/main" id="{EBB58518-35F3-4C82-AD5A-0DB2F042AF22}"/>
              </a:ext>
            </a:extLst>
          </p:cNvPr>
          <p:cNvSpPr/>
          <p:nvPr/>
        </p:nvSpPr>
        <p:spPr>
          <a:xfrm>
            <a:off x="5374368" y="4364051"/>
            <a:ext cx="861825" cy="8472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測試集</a:t>
            </a:r>
          </a:p>
        </p:txBody>
      </p:sp>
      <p:sp>
        <p:nvSpPr>
          <p:cNvPr id="99" name="矩形: 圓角 98">
            <a:extLst>
              <a:ext uri="{FF2B5EF4-FFF2-40B4-BE49-F238E27FC236}">
                <a16:creationId xmlns:a16="http://schemas.microsoft.com/office/drawing/2014/main" id="{5484148D-CBEB-4013-A054-C79CF3D5A2C8}"/>
              </a:ext>
            </a:extLst>
          </p:cNvPr>
          <p:cNvSpPr/>
          <p:nvPr/>
        </p:nvSpPr>
        <p:spPr>
          <a:xfrm>
            <a:off x="9883000" y="3120328"/>
            <a:ext cx="1425327" cy="84728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Model_test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0" name="矩形: 圓角 99">
            <a:extLst>
              <a:ext uri="{FF2B5EF4-FFF2-40B4-BE49-F238E27FC236}">
                <a16:creationId xmlns:a16="http://schemas.microsoft.com/office/drawing/2014/main" id="{E67CC48E-3C0C-45D9-98E3-93A2DE719AFC}"/>
              </a:ext>
            </a:extLst>
          </p:cNvPr>
          <p:cNvSpPr/>
          <p:nvPr/>
        </p:nvSpPr>
        <p:spPr>
          <a:xfrm>
            <a:off x="9232849" y="4364052"/>
            <a:ext cx="755131" cy="84728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球拍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左移</a:t>
            </a:r>
          </a:p>
        </p:txBody>
      </p:sp>
      <p:sp>
        <p:nvSpPr>
          <p:cNvPr id="101" name="矩形: 圓角 100">
            <a:extLst>
              <a:ext uri="{FF2B5EF4-FFF2-40B4-BE49-F238E27FC236}">
                <a16:creationId xmlns:a16="http://schemas.microsoft.com/office/drawing/2014/main" id="{5F3469F6-B986-4C0F-9F0C-4446B5BB4EAC}"/>
              </a:ext>
            </a:extLst>
          </p:cNvPr>
          <p:cNvSpPr/>
          <p:nvPr/>
        </p:nvSpPr>
        <p:spPr>
          <a:xfrm>
            <a:off x="10222745" y="4382492"/>
            <a:ext cx="755131" cy="84728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球拍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右移</a:t>
            </a:r>
          </a:p>
        </p:txBody>
      </p:sp>
      <p:sp>
        <p:nvSpPr>
          <p:cNvPr id="102" name="矩形: 圓角 101">
            <a:extLst>
              <a:ext uri="{FF2B5EF4-FFF2-40B4-BE49-F238E27FC236}">
                <a16:creationId xmlns:a16="http://schemas.microsoft.com/office/drawing/2014/main" id="{3CA791D0-2EA2-4223-9145-B35EED13037E}"/>
              </a:ext>
            </a:extLst>
          </p:cNvPr>
          <p:cNvSpPr/>
          <p:nvPr/>
        </p:nvSpPr>
        <p:spPr>
          <a:xfrm>
            <a:off x="11212641" y="4364052"/>
            <a:ext cx="755131" cy="84728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球拍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不動</a:t>
            </a:r>
          </a:p>
        </p:txBody>
      </p:sp>
      <p:sp>
        <p:nvSpPr>
          <p:cNvPr id="119" name="標題 1">
            <a:extLst>
              <a:ext uri="{FF2B5EF4-FFF2-40B4-BE49-F238E27FC236}">
                <a16:creationId xmlns:a16="http://schemas.microsoft.com/office/drawing/2014/main" id="{70D21DDA-91A9-446A-9AD9-6DF960DDC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分析</a:t>
            </a:r>
          </a:p>
        </p:txBody>
      </p:sp>
      <p:cxnSp>
        <p:nvCxnSpPr>
          <p:cNvPr id="121" name="接點: 肘形 120">
            <a:extLst>
              <a:ext uri="{FF2B5EF4-FFF2-40B4-BE49-F238E27FC236}">
                <a16:creationId xmlns:a16="http://schemas.microsoft.com/office/drawing/2014/main" id="{2D4CD784-707E-4AA9-89BA-197D00351F23}"/>
              </a:ext>
            </a:extLst>
          </p:cNvPr>
          <p:cNvCxnSpPr>
            <a:cxnSpLocks/>
            <a:stCxn id="99" idx="2"/>
            <a:endCxn id="102" idx="0"/>
          </p:cNvCxnSpPr>
          <p:nvPr/>
        </p:nvCxnSpPr>
        <p:spPr>
          <a:xfrm rot="16200000" flipH="1">
            <a:off x="10894717" y="3668562"/>
            <a:ext cx="396436" cy="9945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3" name="接點: 肘形 122">
            <a:extLst>
              <a:ext uri="{FF2B5EF4-FFF2-40B4-BE49-F238E27FC236}">
                <a16:creationId xmlns:a16="http://schemas.microsoft.com/office/drawing/2014/main" id="{E5E28B0F-7C34-429F-B76F-F2FF13FE1AEE}"/>
              </a:ext>
            </a:extLst>
          </p:cNvPr>
          <p:cNvCxnSpPr>
            <a:cxnSpLocks/>
            <a:stCxn id="99" idx="2"/>
            <a:endCxn id="101" idx="0"/>
          </p:cNvCxnSpPr>
          <p:nvPr/>
        </p:nvCxnSpPr>
        <p:spPr>
          <a:xfrm rot="16200000" flipH="1">
            <a:off x="10390549" y="4172730"/>
            <a:ext cx="414876" cy="46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5" name="接點: 肘形 124">
            <a:extLst>
              <a:ext uri="{FF2B5EF4-FFF2-40B4-BE49-F238E27FC236}">
                <a16:creationId xmlns:a16="http://schemas.microsoft.com/office/drawing/2014/main" id="{9F8ABEB7-BA72-477B-8445-1022AB8EDAC9}"/>
              </a:ext>
            </a:extLst>
          </p:cNvPr>
          <p:cNvCxnSpPr>
            <a:cxnSpLocks/>
            <a:stCxn id="99" idx="2"/>
            <a:endCxn id="100" idx="0"/>
          </p:cNvCxnSpPr>
          <p:nvPr/>
        </p:nvCxnSpPr>
        <p:spPr>
          <a:xfrm rot="5400000">
            <a:off x="9904822" y="3673210"/>
            <a:ext cx="396436" cy="9852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7" name="接點: 肘形 126">
            <a:extLst>
              <a:ext uri="{FF2B5EF4-FFF2-40B4-BE49-F238E27FC236}">
                <a16:creationId xmlns:a16="http://schemas.microsoft.com/office/drawing/2014/main" id="{03C3FC04-E0FC-4CB6-81CF-361DED61B782}"/>
              </a:ext>
            </a:extLst>
          </p:cNvPr>
          <p:cNvCxnSpPr>
            <a:stCxn id="95" idx="2"/>
            <a:endCxn id="96" idx="0"/>
          </p:cNvCxnSpPr>
          <p:nvPr/>
        </p:nvCxnSpPr>
        <p:spPr>
          <a:xfrm rot="5400000">
            <a:off x="4746134" y="3907600"/>
            <a:ext cx="396435" cy="5164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9" name="接點: 肘形 128">
            <a:extLst>
              <a:ext uri="{FF2B5EF4-FFF2-40B4-BE49-F238E27FC236}">
                <a16:creationId xmlns:a16="http://schemas.microsoft.com/office/drawing/2014/main" id="{74B59DD8-433A-4B1C-A787-44D733AA17B3}"/>
              </a:ext>
            </a:extLst>
          </p:cNvPr>
          <p:cNvCxnSpPr>
            <a:stCxn id="95" idx="2"/>
            <a:endCxn id="97" idx="0"/>
          </p:cNvCxnSpPr>
          <p:nvPr/>
        </p:nvCxnSpPr>
        <p:spPr>
          <a:xfrm rot="16200000" flipH="1">
            <a:off x="5305715" y="3864484"/>
            <a:ext cx="396435" cy="6026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1" name="接點: 肘形 130">
            <a:extLst>
              <a:ext uri="{FF2B5EF4-FFF2-40B4-BE49-F238E27FC236}">
                <a16:creationId xmlns:a16="http://schemas.microsoft.com/office/drawing/2014/main" id="{EFB64B27-C2AC-4ACF-82B6-60D8BF5CC91E}"/>
              </a:ext>
            </a:extLst>
          </p:cNvPr>
          <p:cNvCxnSpPr>
            <a:stCxn id="5" idx="2"/>
            <a:endCxn id="42" idx="0"/>
          </p:cNvCxnSpPr>
          <p:nvPr/>
        </p:nvCxnSpPr>
        <p:spPr>
          <a:xfrm rot="5400000">
            <a:off x="3780601" y="846885"/>
            <a:ext cx="289042" cy="42578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接點: 肘形 132">
            <a:extLst>
              <a:ext uri="{FF2B5EF4-FFF2-40B4-BE49-F238E27FC236}">
                <a16:creationId xmlns:a16="http://schemas.microsoft.com/office/drawing/2014/main" id="{79CF00D6-6E5C-4B89-87FE-806DD4EE2B4E}"/>
              </a:ext>
            </a:extLst>
          </p:cNvPr>
          <p:cNvCxnSpPr>
            <a:stCxn id="5" idx="2"/>
            <a:endCxn id="95" idx="0"/>
          </p:cNvCxnSpPr>
          <p:nvPr/>
        </p:nvCxnSpPr>
        <p:spPr>
          <a:xfrm rot="5400000">
            <a:off x="5483795" y="2550077"/>
            <a:ext cx="289041" cy="8514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接點: 肘形 134">
            <a:extLst>
              <a:ext uri="{FF2B5EF4-FFF2-40B4-BE49-F238E27FC236}">
                <a16:creationId xmlns:a16="http://schemas.microsoft.com/office/drawing/2014/main" id="{43570AC4-F287-4116-A98E-158EE41A03B7}"/>
              </a:ext>
            </a:extLst>
          </p:cNvPr>
          <p:cNvCxnSpPr>
            <a:cxnSpLocks/>
            <a:stCxn id="5" idx="2"/>
            <a:endCxn id="99" idx="0"/>
          </p:cNvCxnSpPr>
          <p:nvPr/>
        </p:nvCxnSpPr>
        <p:spPr>
          <a:xfrm rot="16200000" flipH="1">
            <a:off x="8180334" y="704997"/>
            <a:ext cx="289041" cy="45416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DCDC8F2A-CDF6-41B1-9D44-485A352079CE}"/>
              </a:ext>
            </a:extLst>
          </p:cNvPr>
          <p:cNvSpPr/>
          <p:nvPr/>
        </p:nvSpPr>
        <p:spPr>
          <a:xfrm>
            <a:off x="6921947" y="3120328"/>
            <a:ext cx="1139765" cy="84728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KNN</a:t>
            </a:r>
            <a:endParaRPr lang="zh-TW" altLang="en-US" dirty="0"/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B4430834-797F-477D-8ECB-D30CEA7A14E1}"/>
              </a:ext>
            </a:extLst>
          </p:cNvPr>
          <p:cNvSpPr/>
          <p:nvPr/>
        </p:nvSpPr>
        <p:spPr>
          <a:xfrm>
            <a:off x="7063724" y="4397443"/>
            <a:ext cx="861825" cy="80389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model</a:t>
            </a:r>
            <a:endParaRPr lang="zh-TW" altLang="en-US" dirty="0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D0872B74-C839-4F01-8A8E-7FCAA2F6420F}"/>
              </a:ext>
            </a:extLst>
          </p:cNvPr>
          <p:cNvCxnSpPr>
            <a:stCxn id="33" idx="2"/>
            <a:endCxn id="34" idx="0"/>
          </p:cNvCxnSpPr>
          <p:nvPr/>
        </p:nvCxnSpPr>
        <p:spPr>
          <a:xfrm>
            <a:off x="7491830" y="3967614"/>
            <a:ext cx="2807" cy="429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接點: 肘形 35">
            <a:extLst>
              <a:ext uri="{FF2B5EF4-FFF2-40B4-BE49-F238E27FC236}">
                <a16:creationId xmlns:a16="http://schemas.microsoft.com/office/drawing/2014/main" id="{879DE8D1-8481-4B66-882F-1762ADBDD370}"/>
              </a:ext>
            </a:extLst>
          </p:cNvPr>
          <p:cNvCxnSpPr>
            <a:cxnSpLocks/>
            <a:stCxn id="5" idx="2"/>
            <a:endCxn id="33" idx="0"/>
          </p:cNvCxnSpPr>
          <p:nvPr/>
        </p:nvCxnSpPr>
        <p:spPr>
          <a:xfrm rot="16200000" flipH="1">
            <a:off x="6628417" y="2256914"/>
            <a:ext cx="289041" cy="14377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框架 1">
            <a:extLst>
              <a:ext uri="{FF2B5EF4-FFF2-40B4-BE49-F238E27FC236}">
                <a16:creationId xmlns:a16="http://schemas.microsoft.com/office/drawing/2014/main" id="{14ED14C0-E329-4A72-B095-79225E27D0CC}"/>
              </a:ext>
            </a:extLst>
          </p:cNvPr>
          <p:cNvSpPr/>
          <p:nvPr/>
        </p:nvSpPr>
        <p:spPr>
          <a:xfrm>
            <a:off x="6711194" y="3077926"/>
            <a:ext cx="1605552" cy="2232305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761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973F22-9D1F-4DE9-855F-F1077DA0A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設計 流程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9DB3737-44A9-48BF-849D-71260B765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2024/5/13</a:t>
            </a:fld>
            <a:endParaRPr lang="en-US" dirty="0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730221A4-00DA-4EAC-9A39-49DBBCEA3297}"/>
              </a:ext>
            </a:extLst>
          </p:cNvPr>
          <p:cNvSpPr/>
          <p:nvPr/>
        </p:nvSpPr>
        <p:spPr>
          <a:xfrm>
            <a:off x="5430333" y="2007226"/>
            <a:ext cx="1331333" cy="694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樣本集</a:t>
            </a:r>
            <a:endParaRPr lang="en-US" altLang="zh-TW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25588F5D-EE1E-4039-9391-863AFA6B82C3}"/>
              </a:ext>
            </a:extLst>
          </p:cNvPr>
          <p:cNvSpPr/>
          <p:nvPr/>
        </p:nvSpPr>
        <p:spPr>
          <a:xfrm>
            <a:off x="7730592" y="2833332"/>
            <a:ext cx="1361813" cy="694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KNN</a:t>
            </a: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44E6C17E-73E2-4D7E-803D-8506602EF893}"/>
              </a:ext>
            </a:extLst>
          </p:cNvPr>
          <p:cNvSpPr/>
          <p:nvPr/>
        </p:nvSpPr>
        <p:spPr>
          <a:xfrm>
            <a:off x="7730592" y="4148195"/>
            <a:ext cx="1331333" cy="694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訓練</a:t>
            </a:r>
            <a:endParaRPr lang="en-US" altLang="zh-TW" dirty="0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190E2A45-7CF5-4A14-AAAD-0AF096C13B3C}"/>
              </a:ext>
            </a:extLst>
          </p:cNvPr>
          <p:cNvSpPr/>
          <p:nvPr/>
        </p:nvSpPr>
        <p:spPr>
          <a:xfrm>
            <a:off x="5430332" y="5120641"/>
            <a:ext cx="1331333" cy="694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Model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20A7B844-3563-4AE5-91E2-38A8C807CB33}"/>
              </a:ext>
            </a:extLst>
          </p:cNvPr>
          <p:cNvSpPr/>
          <p:nvPr/>
        </p:nvSpPr>
        <p:spPr>
          <a:xfrm>
            <a:off x="3523097" y="4177969"/>
            <a:ext cx="1331333" cy="694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使用</a:t>
            </a:r>
            <a:r>
              <a:rPr lang="en-US" altLang="zh-TW" dirty="0"/>
              <a:t>Model</a:t>
            </a:r>
            <a:r>
              <a:rPr lang="zh-TW" altLang="en-US" dirty="0"/>
              <a:t>遊玩</a:t>
            </a:r>
            <a:endParaRPr lang="en-US" altLang="zh-TW" dirty="0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4DDA406C-4E3E-4B9E-957D-A6A1C0457AED}"/>
              </a:ext>
            </a:extLst>
          </p:cNvPr>
          <p:cNvSpPr/>
          <p:nvPr/>
        </p:nvSpPr>
        <p:spPr>
          <a:xfrm>
            <a:off x="3523097" y="2957665"/>
            <a:ext cx="1331333" cy="694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獲得</a:t>
            </a:r>
            <a:endParaRPr lang="en-US" altLang="zh-TW" dirty="0"/>
          </a:p>
          <a:p>
            <a:pPr algn="ctr"/>
            <a:r>
              <a:rPr lang="zh-TW" altLang="en-US" dirty="0"/>
              <a:t>新樣本</a:t>
            </a:r>
            <a:endParaRPr lang="en-US" altLang="zh-TW" dirty="0"/>
          </a:p>
        </p:txBody>
      </p:sp>
      <p:cxnSp>
        <p:nvCxnSpPr>
          <p:cNvPr id="19" name="接點: 弧形 18">
            <a:extLst>
              <a:ext uri="{FF2B5EF4-FFF2-40B4-BE49-F238E27FC236}">
                <a16:creationId xmlns:a16="http://schemas.microsoft.com/office/drawing/2014/main" id="{FC0E9F6E-D9B8-47A1-8238-1C8399BBE73E}"/>
              </a:ext>
            </a:extLst>
          </p:cNvPr>
          <p:cNvCxnSpPr>
            <a:stCxn id="12" idx="3"/>
            <a:endCxn id="13" idx="0"/>
          </p:cNvCxnSpPr>
          <p:nvPr/>
        </p:nvCxnSpPr>
        <p:spPr>
          <a:xfrm>
            <a:off x="6761666" y="2354705"/>
            <a:ext cx="1649833" cy="47862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接點: 弧形 19">
            <a:extLst>
              <a:ext uri="{FF2B5EF4-FFF2-40B4-BE49-F238E27FC236}">
                <a16:creationId xmlns:a16="http://schemas.microsoft.com/office/drawing/2014/main" id="{F0CA88F0-7A5B-4790-B623-9BB6E4483107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rot="5400000">
            <a:off x="8093927" y="3830622"/>
            <a:ext cx="619905" cy="1524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接點: 弧形 29">
            <a:extLst>
              <a:ext uri="{FF2B5EF4-FFF2-40B4-BE49-F238E27FC236}">
                <a16:creationId xmlns:a16="http://schemas.microsoft.com/office/drawing/2014/main" id="{24564166-C54A-4915-BF3A-43E4C802986F}"/>
              </a:ext>
            </a:extLst>
          </p:cNvPr>
          <p:cNvCxnSpPr>
            <a:cxnSpLocks/>
            <a:stCxn id="14" idx="2"/>
            <a:endCxn id="15" idx="3"/>
          </p:cNvCxnSpPr>
          <p:nvPr/>
        </p:nvCxnSpPr>
        <p:spPr>
          <a:xfrm rot="5400000">
            <a:off x="7266479" y="4338339"/>
            <a:ext cx="624967" cy="16345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接點: 弧形 33">
            <a:extLst>
              <a:ext uri="{FF2B5EF4-FFF2-40B4-BE49-F238E27FC236}">
                <a16:creationId xmlns:a16="http://schemas.microsoft.com/office/drawing/2014/main" id="{24D377D0-3E3F-45C2-986E-DB06A3C71D77}"/>
              </a:ext>
            </a:extLst>
          </p:cNvPr>
          <p:cNvCxnSpPr>
            <a:cxnSpLocks/>
            <a:stCxn id="15" idx="1"/>
            <a:endCxn id="16" idx="2"/>
          </p:cNvCxnSpPr>
          <p:nvPr/>
        </p:nvCxnSpPr>
        <p:spPr>
          <a:xfrm rot="10800000">
            <a:off x="4188764" y="4872928"/>
            <a:ext cx="1241568" cy="59519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接點: 弧形 36">
            <a:extLst>
              <a:ext uri="{FF2B5EF4-FFF2-40B4-BE49-F238E27FC236}">
                <a16:creationId xmlns:a16="http://schemas.microsoft.com/office/drawing/2014/main" id="{E0A24082-2B51-4A89-819A-82393E156B49}"/>
              </a:ext>
            </a:extLst>
          </p:cNvPr>
          <p:cNvCxnSpPr>
            <a:cxnSpLocks/>
            <a:stCxn id="16" idx="0"/>
            <a:endCxn id="17" idx="2"/>
          </p:cNvCxnSpPr>
          <p:nvPr/>
        </p:nvCxnSpPr>
        <p:spPr>
          <a:xfrm rot="5400000" flipH="1" flipV="1">
            <a:off x="3926091" y="3915296"/>
            <a:ext cx="525346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接點: 弧形 40">
            <a:extLst>
              <a:ext uri="{FF2B5EF4-FFF2-40B4-BE49-F238E27FC236}">
                <a16:creationId xmlns:a16="http://schemas.microsoft.com/office/drawing/2014/main" id="{CC145934-1993-458B-80F4-67435071010C}"/>
              </a:ext>
            </a:extLst>
          </p:cNvPr>
          <p:cNvCxnSpPr>
            <a:cxnSpLocks/>
            <a:stCxn id="17" idx="0"/>
            <a:endCxn id="12" idx="1"/>
          </p:cNvCxnSpPr>
          <p:nvPr/>
        </p:nvCxnSpPr>
        <p:spPr>
          <a:xfrm rot="5400000" flipH="1" flipV="1">
            <a:off x="4508068" y="2035401"/>
            <a:ext cx="602960" cy="124156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0DD54B7B-FB5C-4B92-98D7-CFD0F2C0EB14}"/>
              </a:ext>
            </a:extLst>
          </p:cNvPr>
          <p:cNvSpPr/>
          <p:nvPr/>
        </p:nvSpPr>
        <p:spPr>
          <a:xfrm>
            <a:off x="1374539" y="2957665"/>
            <a:ext cx="1420954" cy="694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演算法遊玩增加樣本</a:t>
            </a:r>
            <a:endParaRPr lang="en-US" altLang="zh-TW" dirty="0"/>
          </a:p>
        </p:txBody>
      </p:sp>
      <p:cxnSp>
        <p:nvCxnSpPr>
          <p:cNvPr id="21" name="接點: 弧形 20">
            <a:extLst>
              <a:ext uri="{FF2B5EF4-FFF2-40B4-BE49-F238E27FC236}">
                <a16:creationId xmlns:a16="http://schemas.microsoft.com/office/drawing/2014/main" id="{C46C959C-AB4D-4E79-9300-6587E11CB08B}"/>
              </a:ext>
            </a:extLst>
          </p:cNvPr>
          <p:cNvCxnSpPr>
            <a:cxnSpLocks/>
            <a:stCxn id="18" idx="0"/>
            <a:endCxn id="12" idx="1"/>
          </p:cNvCxnSpPr>
          <p:nvPr/>
        </p:nvCxnSpPr>
        <p:spPr>
          <a:xfrm rot="5400000" flipH="1" flipV="1">
            <a:off x="3456194" y="983527"/>
            <a:ext cx="602960" cy="334531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語音泡泡: 圓角矩形 7">
            <a:extLst>
              <a:ext uri="{FF2B5EF4-FFF2-40B4-BE49-F238E27FC236}">
                <a16:creationId xmlns:a16="http://schemas.microsoft.com/office/drawing/2014/main" id="{84AEF578-52D5-4B4B-9243-A549991274B5}"/>
              </a:ext>
            </a:extLst>
          </p:cNvPr>
          <p:cNvSpPr/>
          <p:nvPr/>
        </p:nvSpPr>
        <p:spPr>
          <a:xfrm rot="20689093">
            <a:off x="1025068" y="2292539"/>
            <a:ext cx="1150970" cy="602960"/>
          </a:xfrm>
          <a:prstGeom prst="wedgeRoundRect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會贏喔</a:t>
            </a:r>
            <a:r>
              <a:rPr lang="en-US" altLang="zh-TW" dirty="0">
                <a:solidFill>
                  <a:schemeClr val="tx1"/>
                </a:solidFill>
              </a:rPr>
              <a:t>!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910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85F914-EAE9-4D26-A7F9-E05E78D58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架構圖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2502D8-F4BF-4AF1-A957-A2489E005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2024/5/13</a:t>
            </a:fld>
            <a:endParaRPr lang="en-US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0D0B80CD-93F8-4C8A-8E45-5BB60F6512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441244"/>
            <a:ext cx="10058400" cy="257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910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5BF88791-F31C-44BB-8609-15387FF8A309}"/>
              </a:ext>
            </a:extLst>
          </p:cNvPr>
          <p:cNvSpPr/>
          <p:nvPr/>
        </p:nvSpPr>
        <p:spPr>
          <a:xfrm>
            <a:off x="6294528" y="2008085"/>
            <a:ext cx="4861152" cy="433710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3E9AC55D-5BFE-411A-BA40-04DAD5D64A0F}"/>
              </a:ext>
            </a:extLst>
          </p:cNvPr>
          <p:cNvSpPr/>
          <p:nvPr/>
        </p:nvSpPr>
        <p:spPr>
          <a:xfrm>
            <a:off x="1097280" y="1971412"/>
            <a:ext cx="3216323" cy="4337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CCB971B-4EF0-48BC-BFCA-6E6C30B23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驗證特徵正確與否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29A4E2-B4F5-4056-91B7-979ABC286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2024/5/13</a:t>
            </a:fld>
            <a:endParaRPr 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9D953021-8164-4880-B81D-1B4B30AE2E91}"/>
              </a:ext>
            </a:extLst>
          </p:cNvPr>
          <p:cNvSpPr/>
          <p:nvPr/>
        </p:nvSpPr>
        <p:spPr>
          <a:xfrm>
            <a:off x="3351615" y="5367399"/>
            <a:ext cx="755131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球的位置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13D2BED7-9EB0-4029-B0A0-D9A68426566B}"/>
              </a:ext>
            </a:extLst>
          </p:cNvPr>
          <p:cNvSpPr/>
          <p:nvPr/>
        </p:nvSpPr>
        <p:spPr>
          <a:xfrm>
            <a:off x="8239682" y="5396259"/>
            <a:ext cx="993239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反彈點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5CA145C7-7337-4350-847A-7AC84CD69496}"/>
              </a:ext>
            </a:extLst>
          </p:cNvPr>
          <p:cNvSpPr/>
          <p:nvPr/>
        </p:nvSpPr>
        <p:spPr>
          <a:xfrm>
            <a:off x="2390236" y="5396259"/>
            <a:ext cx="755131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球拍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3B2E42FE-1626-4F91-BBD1-FCAAF9067FC8}"/>
              </a:ext>
            </a:extLst>
          </p:cNvPr>
          <p:cNvSpPr/>
          <p:nvPr/>
        </p:nvSpPr>
        <p:spPr>
          <a:xfrm>
            <a:off x="1428857" y="5396259"/>
            <a:ext cx="755131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球速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30776F8-BF8C-45C6-BB6C-E14BF4EEF385}"/>
              </a:ext>
            </a:extLst>
          </p:cNvPr>
          <p:cNvSpPr txBox="1"/>
          <p:nvPr/>
        </p:nvSpPr>
        <p:spPr>
          <a:xfrm>
            <a:off x="1925288" y="1971412"/>
            <a:ext cx="156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後臺數據獲得</a:t>
            </a: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070E0A5F-CDD4-4AB8-9025-671EADA5AD7F}"/>
              </a:ext>
            </a:extLst>
          </p:cNvPr>
          <p:cNvSpPr/>
          <p:nvPr/>
        </p:nvSpPr>
        <p:spPr>
          <a:xfrm>
            <a:off x="8170304" y="3544346"/>
            <a:ext cx="1219189" cy="11912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箭號: 向下 16">
            <a:extLst>
              <a:ext uri="{FF2B5EF4-FFF2-40B4-BE49-F238E27FC236}">
                <a16:creationId xmlns:a16="http://schemas.microsoft.com/office/drawing/2014/main" id="{AA3B4C54-FFD7-4615-8666-6E1106707D85}"/>
              </a:ext>
            </a:extLst>
          </p:cNvPr>
          <p:cNvSpPr/>
          <p:nvPr/>
        </p:nvSpPr>
        <p:spPr>
          <a:xfrm rot="14430355">
            <a:off x="9460048" y="3029553"/>
            <a:ext cx="656068" cy="831882"/>
          </a:xfrm>
          <a:prstGeom prst="downArrow">
            <a:avLst>
              <a:gd name="adj1" fmla="val 50000"/>
              <a:gd name="adj2" fmla="val 597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A40AA647-31C3-4048-8A86-9E753A32409E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8170304" y="4139965"/>
            <a:ext cx="12191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07D58C3A-E2C5-4935-B188-EC49BBADD3FC}"/>
              </a:ext>
            </a:extLst>
          </p:cNvPr>
          <p:cNvCxnSpPr>
            <a:cxnSpLocks/>
            <a:stCxn id="16" idx="0"/>
            <a:endCxn id="16" idx="4"/>
          </p:cNvCxnSpPr>
          <p:nvPr/>
        </p:nvCxnSpPr>
        <p:spPr>
          <a:xfrm>
            <a:off x="8779899" y="3544346"/>
            <a:ext cx="0" cy="1191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8677E4D-6C61-4FB8-897A-7D1983B28EB7}"/>
              </a:ext>
            </a:extLst>
          </p:cNvPr>
          <p:cNvSpPr txBox="1"/>
          <p:nvPr/>
        </p:nvSpPr>
        <p:spPr>
          <a:xfrm>
            <a:off x="6456187" y="2137353"/>
            <a:ext cx="4560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監測球的移動位置，計算球的向量改變與否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當改變時，表示球上一幀座標為反彈點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8" name="箭號: 向下 27">
            <a:extLst>
              <a:ext uri="{FF2B5EF4-FFF2-40B4-BE49-F238E27FC236}">
                <a16:creationId xmlns:a16="http://schemas.microsoft.com/office/drawing/2014/main" id="{3F28FE67-AF62-468A-94C6-C88FB8A7608A}"/>
              </a:ext>
            </a:extLst>
          </p:cNvPr>
          <p:cNvSpPr/>
          <p:nvPr/>
        </p:nvSpPr>
        <p:spPr>
          <a:xfrm rot="18128894">
            <a:off x="9434361" y="4381066"/>
            <a:ext cx="656068" cy="831882"/>
          </a:xfrm>
          <a:prstGeom prst="downArrow">
            <a:avLst>
              <a:gd name="adj1" fmla="val 50000"/>
              <a:gd name="adj2" fmla="val 597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箭號: 向下 28">
            <a:extLst>
              <a:ext uri="{FF2B5EF4-FFF2-40B4-BE49-F238E27FC236}">
                <a16:creationId xmlns:a16="http://schemas.microsoft.com/office/drawing/2014/main" id="{4D5852B8-98E1-4790-9BAC-D0E8E4DED0F5}"/>
              </a:ext>
            </a:extLst>
          </p:cNvPr>
          <p:cNvSpPr/>
          <p:nvPr/>
        </p:nvSpPr>
        <p:spPr>
          <a:xfrm rot="7367679">
            <a:off x="7412308" y="3057368"/>
            <a:ext cx="656068" cy="831882"/>
          </a:xfrm>
          <a:prstGeom prst="downArrow">
            <a:avLst>
              <a:gd name="adj1" fmla="val 50000"/>
              <a:gd name="adj2" fmla="val 597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箭號: 向下 29">
            <a:extLst>
              <a:ext uri="{FF2B5EF4-FFF2-40B4-BE49-F238E27FC236}">
                <a16:creationId xmlns:a16="http://schemas.microsoft.com/office/drawing/2014/main" id="{53428292-7C4D-49E9-8EFC-D4605CE8D552}"/>
              </a:ext>
            </a:extLst>
          </p:cNvPr>
          <p:cNvSpPr/>
          <p:nvPr/>
        </p:nvSpPr>
        <p:spPr>
          <a:xfrm rot="3492563">
            <a:off x="7351555" y="4319642"/>
            <a:ext cx="656068" cy="831882"/>
          </a:xfrm>
          <a:prstGeom prst="downArrow">
            <a:avLst>
              <a:gd name="adj1" fmla="val 50000"/>
              <a:gd name="adj2" fmla="val 597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 descr="卡通木板圖片PNG去背圖| 矢量圖案素材| 免费下载| Pngtree">
            <a:extLst>
              <a:ext uri="{FF2B5EF4-FFF2-40B4-BE49-F238E27FC236}">
                <a16:creationId xmlns:a16="http://schemas.microsoft.com/office/drawing/2014/main" id="{56C655B7-4A14-447E-A987-7CCC48DE0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4444" r="93333">
                        <a14:foregroundMark x1="4722" y1="47500" x2="10556" y2="53333"/>
                        <a14:foregroundMark x1="90556" y1="33611" x2="93333" y2="39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311" y="3870827"/>
            <a:ext cx="3114384" cy="1402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寶可夢》精靈球誕生史《寶可夢傳說阿爾宙斯》洗翠精靈球＆原本設定資料相矛盾| 遊戲基地| LINE TODAY">
            <a:extLst>
              <a:ext uri="{FF2B5EF4-FFF2-40B4-BE49-F238E27FC236}">
                <a16:creationId xmlns:a16="http://schemas.microsoft.com/office/drawing/2014/main" id="{0F824BDD-2CD5-4BA1-966B-47AAD1EE5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234">
            <a:off x="1746603" y="3080951"/>
            <a:ext cx="1746791" cy="131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E7426424-AA62-48D5-9426-5E1CC2256BA2}"/>
              </a:ext>
            </a:extLst>
          </p:cNvPr>
          <p:cNvCxnSpPr>
            <a:cxnSpLocks/>
          </p:cNvCxnSpPr>
          <p:nvPr/>
        </p:nvCxnSpPr>
        <p:spPr>
          <a:xfrm flipH="1">
            <a:off x="2781093" y="2924988"/>
            <a:ext cx="243579" cy="27461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DDC2EAE7-635B-43D9-9160-E99C18EAE0BA}"/>
              </a:ext>
            </a:extLst>
          </p:cNvPr>
          <p:cNvCxnSpPr>
            <a:cxnSpLocks/>
          </p:cNvCxnSpPr>
          <p:nvPr/>
        </p:nvCxnSpPr>
        <p:spPr>
          <a:xfrm flipH="1">
            <a:off x="2945220" y="2783684"/>
            <a:ext cx="502275" cy="57107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4F477AF8-860E-4EFB-890E-35419B99EA1F}"/>
              </a:ext>
            </a:extLst>
          </p:cNvPr>
          <p:cNvCxnSpPr>
            <a:cxnSpLocks/>
          </p:cNvCxnSpPr>
          <p:nvPr/>
        </p:nvCxnSpPr>
        <p:spPr>
          <a:xfrm flipH="1">
            <a:off x="3023989" y="3062541"/>
            <a:ext cx="327626" cy="36645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978D7856-238E-4C01-AE7C-65EB78A479BF}"/>
              </a:ext>
            </a:extLst>
          </p:cNvPr>
          <p:cNvCxnSpPr>
            <a:cxnSpLocks/>
          </p:cNvCxnSpPr>
          <p:nvPr/>
        </p:nvCxnSpPr>
        <p:spPr>
          <a:xfrm flipH="1">
            <a:off x="3074978" y="3299119"/>
            <a:ext cx="242757" cy="24123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3513BB7C-7107-47D5-81E4-8E8765F1ED52}"/>
              </a:ext>
            </a:extLst>
          </p:cNvPr>
          <p:cNvCxnSpPr>
            <a:cxnSpLocks/>
          </p:cNvCxnSpPr>
          <p:nvPr/>
        </p:nvCxnSpPr>
        <p:spPr>
          <a:xfrm flipH="1">
            <a:off x="2849723" y="2901964"/>
            <a:ext cx="327626" cy="36645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833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D59C1C-411D-4FA7-892A-60F8485E6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時序圖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36B0E356-FE87-41D6-8A01-FE9C459BD0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108200"/>
            <a:ext cx="10058399" cy="4057708"/>
          </a:xfrm>
        </p:spPr>
      </p:pic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5A9FE7-E14F-465C-B5A5-964534624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2024/5/13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297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E540FF-DE0C-487A-B307-44938E25B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E0056D-0D3D-4320-A5C3-AC26D52C4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1F0FCA-ABED-49F7-9942-C821DF72C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2024/5/13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98267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65_TF56160789.potx" id="{C03BE16E-05B7-438C-85CB-7604B66C50C5}" vid="{E3EA7662-8E7E-4B1D-9203-FBA998A8613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{0754CFCA-3A53-4A97-B78C-7F76ED7B2E91}tf56160789_win32</Template>
  <TotalTime>911</TotalTime>
  <Words>235</Words>
  <Application>Microsoft Office PowerPoint</Application>
  <PresentationFormat>寬螢幕</PresentationFormat>
  <Paragraphs>96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9" baseType="lpstr">
      <vt:lpstr>Microsoft JhengHei UI</vt:lpstr>
      <vt:lpstr>MingLiu</vt:lpstr>
      <vt:lpstr>標楷體</vt:lpstr>
      <vt:lpstr>Calibri</vt:lpstr>
      <vt:lpstr>Franklin Gothic Book</vt:lpstr>
      <vt:lpstr>Times New Roman</vt:lpstr>
      <vt:lpstr>Wingdings</vt:lpstr>
      <vt:lpstr>1_RetrospectVTI</vt:lpstr>
      <vt:lpstr>打磚塊</vt:lpstr>
      <vt:lpstr>需求</vt:lpstr>
      <vt:lpstr>遊戲分析</vt:lpstr>
      <vt:lpstr>分析</vt:lpstr>
      <vt:lpstr>設計 流程</vt:lpstr>
      <vt:lpstr>架構圖</vt:lpstr>
      <vt:lpstr>驗證特徵正確與否</vt:lpstr>
      <vt:lpstr>時序圖</vt:lpstr>
      <vt:lpstr>API</vt:lpstr>
      <vt:lpstr>驗收</vt:lpstr>
      <vt:lpstr>補充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打磚塊</dc:title>
  <dc:creator>兆賢 張</dc:creator>
  <cp:lastModifiedBy>張兆賢</cp:lastModifiedBy>
  <cp:revision>68</cp:revision>
  <dcterms:created xsi:type="dcterms:W3CDTF">2024-04-22T13:06:42Z</dcterms:created>
  <dcterms:modified xsi:type="dcterms:W3CDTF">2024-05-13T07:25:52Z</dcterms:modified>
</cp:coreProperties>
</file>