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A403C-3EE5-2538-3CBD-DC1FAC668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78A8C3-C522-AC0E-12B0-580C0A5F6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59EB57-1AF3-BC14-007A-D86F6541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B4AD9E-7460-A1D4-CB88-0600AE6C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CEE20-B83C-E368-A2A5-1A1A3B10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2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1D410-F6B7-70B3-AECA-88DB31CF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FB19B3-0448-F9AB-4407-CA32575D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E18EB8-4F0D-F72A-F0D5-77B59228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74105A-98B0-8A2E-D776-0E07476C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266C2F-D8CD-A63C-E9EC-17E1647B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55D72E-A6E1-BFB1-95C8-FB3D95D63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E006A-44C3-45B0-DA58-8D4E9090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0C4A2-2107-5623-3DD9-117CA5FF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05FEE-C5E7-0358-EE2C-962E9670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1746A4-34FB-E696-67C7-ED37503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2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E3E91-B58B-0B78-2CE0-42122551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0621-EEB7-1D42-1F3E-0B0FF13D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6AEED-0D41-A91B-FB78-DAC63FFB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A6F00C-0E16-84E3-9F3B-65A6C728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CBC13-E2FE-229D-1B9B-BB3B7BC3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9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E9325-CF6D-9815-13BD-1E8007BF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A6ABA0-236A-0005-E7D0-A9598DE5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5AC6B3-3363-8384-72D5-B7D601E1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2D3A1-53D2-E767-1605-FC3CF530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8C9112-AE43-C9A3-6807-4415876B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0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9FD922-5347-5D58-1A0E-E43B1E60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403AF-000E-7038-F605-347E0B68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286861-099E-02E7-0100-5AC4A47E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289DCC-2D91-BB50-2E8A-7C6AD313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B35FB6-8721-FAB0-4CA3-55686D65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B77721-A502-7AE1-C17B-6CD5967F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17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815F5-9282-8884-C75D-879E3FDA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57BB93-8916-BB11-5B9A-307C866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FD30DC-C910-BEAA-95FE-D762E9C5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1B9C4A-42B5-D697-F95C-9DD9F4509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B6015F-FB43-1000-0DA3-6CED6FBE2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D706E1-EFB3-E1A2-B71F-E97F8D7C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EA599-6EA3-A920-0B56-0A37443D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9F2B21-D38A-FC35-337B-021EDE2A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1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EF239-8BBB-9ADE-4BE7-901E0F7B2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E73E57-460A-281A-9F9A-AB2348D0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F2AE19-8A90-1EC5-A5AA-10025DBC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864243C-4E28-6502-CA40-A0D0FDF7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98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884979-3DCC-075C-ECAD-792151CB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35EAD4-E4ED-90B9-F0C7-E4FDB06F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4DDC0C-F68F-F7B6-9CAA-E057671C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71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7E405-38F3-98C1-FBC2-C7EDE6D90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298E94-2D8F-3317-5C19-C0179CC6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E6ED15-CDDA-C78A-AAE1-2EF76A28F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626C79-EA1A-002C-9B56-79880D1C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0676F9-EB0F-53D6-676F-A68FDE04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E5339-F097-5390-5BA6-7B81C3F5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63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5E37F-A5EE-AAC2-84E9-4E886F1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429DCA-CF5B-2917-26AC-CEA7F4980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6FAD-FB9F-1AA9-A1B0-49D4F6DFF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B0E57E-2D27-80F0-0436-40C9AB0E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E67C15-B622-6CAE-3547-107099DC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F05A51-1345-AB34-7D91-017D85F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4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3AA5419-C96E-5E7A-CB32-17288FCB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A49841-8F3E-66CE-93AF-A2943416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D59F5-6C81-EB92-4669-155BF8CC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0A799-95CC-4DF9-9BC2-E0833D5EDFC5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910F96-454D-0374-270B-33A83C14B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038509-6294-024A-BD7E-BFD1C230D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02169-0C6E-4C3B-8925-C364F6CD03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FF6C-9950-81A6-0CA6-BDF65978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</a:t>
            </a:r>
            <a:r>
              <a:rPr lang="en-US" altLang="zh-TW" dirty="0" err="1"/>
              <a:t>vga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238A770-B41C-16B6-D72B-F255EE1A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02" y="1097158"/>
            <a:ext cx="7177596" cy="576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01F3A9B-851D-29B2-E7AF-B612E2579FFB}"/>
              </a:ext>
            </a:extLst>
          </p:cNvPr>
          <p:cNvSpPr txBox="1"/>
          <p:nvPr/>
        </p:nvSpPr>
        <p:spPr>
          <a:xfrm>
            <a:off x="869133" y="55226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008980-60ED-E24A-DAEF-D8B7074C95DD}"/>
              </a:ext>
            </a:extLst>
          </p:cNvPr>
          <p:cNvSpPr/>
          <p:nvPr/>
        </p:nvSpPr>
        <p:spPr>
          <a:xfrm>
            <a:off x="761731" y="2145963"/>
            <a:ext cx="1113576" cy="5160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CAD655-20A3-19D0-742D-47E38DC0F561}"/>
              </a:ext>
            </a:extLst>
          </p:cNvPr>
          <p:cNvSpPr/>
          <p:nvPr/>
        </p:nvSpPr>
        <p:spPr>
          <a:xfrm>
            <a:off x="3042837" y="1137035"/>
            <a:ext cx="1673541" cy="304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fsm</a:t>
            </a:r>
            <a:endParaRPr lang="en-US" altLang="zh-TW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388C66-A859-6CDD-B48F-C2E6F8DF8407}"/>
              </a:ext>
            </a:extLst>
          </p:cNvPr>
          <p:cNvSpPr/>
          <p:nvPr/>
        </p:nvSpPr>
        <p:spPr>
          <a:xfrm>
            <a:off x="6211152" y="1137034"/>
            <a:ext cx="1673541" cy="3049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Picture</a:t>
            </a:r>
          </a:p>
          <a:p>
            <a:pPr algn="ctr"/>
            <a:r>
              <a:rPr lang="en-US" altLang="zh-TW" dirty="0"/>
              <a:t>maker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F43C22-D9F0-58BD-0B79-ED1E78B99EF9}"/>
              </a:ext>
            </a:extLst>
          </p:cNvPr>
          <p:cNvSpPr/>
          <p:nvPr/>
        </p:nvSpPr>
        <p:spPr>
          <a:xfrm>
            <a:off x="9649326" y="1137035"/>
            <a:ext cx="1499937" cy="755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hsync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820909-7876-BF18-6E49-536E0A424990}"/>
              </a:ext>
            </a:extLst>
          </p:cNvPr>
          <p:cNvSpPr/>
          <p:nvPr/>
        </p:nvSpPr>
        <p:spPr>
          <a:xfrm>
            <a:off x="9649325" y="2403987"/>
            <a:ext cx="1499937" cy="755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vsync</a:t>
            </a: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02C899-578B-B0DB-C25A-CBAD3F57BA78}"/>
              </a:ext>
            </a:extLst>
          </p:cNvPr>
          <p:cNvSpPr/>
          <p:nvPr/>
        </p:nvSpPr>
        <p:spPr>
          <a:xfrm>
            <a:off x="9655676" y="4227485"/>
            <a:ext cx="1499937" cy="75593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out pixel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AA7C08-E2C6-FD81-BAC5-BD2335146107}"/>
              </a:ext>
            </a:extLst>
          </p:cNvPr>
          <p:cNvCxnSpPr>
            <a:stCxn id="5" idx="3"/>
          </p:cNvCxnSpPr>
          <p:nvPr/>
        </p:nvCxnSpPr>
        <p:spPr>
          <a:xfrm>
            <a:off x="1875307" y="2403987"/>
            <a:ext cx="1167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57F6B0FB-940D-7E0F-C3DF-106E430538C0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7139451" y="-2122808"/>
            <a:ext cx="12700" cy="6519687"/>
          </a:xfrm>
          <a:prstGeom prst="bentConnector3">
            <a:avLst>
              <a:gd name="adj1" fmla="val 52930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D4460A4F-340E-1E47-2A32-DE1C226793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87991" y="1020620"/>
            <a:ext cx="2293067" cy="12296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691166F-77C4-6874-5494-5464E8518B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716378" y="2662011"/>
            <a:ext cx="14947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E51C6E45-271C-745A-413A-E03A37EC3F9A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8103341" y="3131569"/>
            <a:ext cx="489690" cy="26005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18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326996D-8295-5DB1-56D6-92416F5F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15" y="1236220"/>
            <a:ext cx="4848902" cy="273405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651E22F-F380-ED0F-2B0C-49D5B8465980}"/>
              </a:ext>
            </a:extLst>
          </p:cNvPr>
          <p:cNvSpPr txBox="1"/>
          <p:nvPr/>
        </p:nvSpPr>
        <p:spPr>
          <a:xfrm>
            <a:off x="5495176" y="934910"/>
            <a:ext cx="66968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VGA </a:t>
            </a:r>
            <a:r>
              <a:rPr lang="zh-TW" altLang="en-US" dirty="0"/>
              <a:t>顯示的解析度是 </a:t>
            </a:r>
            <a:r>
              <a:rPr lang="en-US" altLang="zh-TW" dirty="0"/>
              <a:t>640x480</a:t>
            </a:r>
            <a:r>
              <a:rPr lang="zh-TW" altLang="en-US" dirty="0"/>
              <a:t>，其中：</a:t>
            </a:r>
          </a:p>
          <a:p>
            <a:r>
              <a:rPr lang="zh-TW" altLang="en-US" dirty="0"/>
              <a:t>顯示區域的寬度是 </a:t>
            </a:r>
            <a:r>
              <a:rPr lang="en-US" altLang="zh-TW" dirty="0"/>
              <a:t>640 </a:t>
            </a:r>
            <a:r>
              <a:rPr lang="zh-TW" altLang="en-US" dirty="0"/>
              <a:t>像素。</a:t>
            </a:r>
          </a:p>
          <a:p>
            <a:r>
              <a:rPr lang="zh-TW" altLang="en-US" dirty="0"/>
              <a:t>水平同步信號包括同步脈寬、後座標、顯示區域、前座標等。</a:t>
            </a:r>
          </a:p>
          <a:p>
            <a:r>
              <a:rPr lang="zh-TW" altLang="en-US" dirty="0"/>
              <a:t>水平同步週期的計算：</a:t>
            </a:r>
          </a:p>
          <a:p>
            <a:endParaRPr lang="en-US" altLang="zh-TW" dirty="0"/>
          </a:p>
          <a:p>
            <a:r>
              <a:rPr lang="zh-TW" altLang="en-US" dirty="0"/>
              <a:t>顯示區域的寬度為 </a:t>
            </a:r>
            <a:r>
              <a:rPr lang="en-US" altLang="zh-TW" dirty="0"/>
              <a:t>640 </a:t>
            </a:r>
            <a:r>
              <a:rPr lang="zh-TW" altLang="en-US" dirty="0"/>
              <a:t>像素。</a:t>
            </a:r>
          </a:p>
          <a:p>
            <a:r>
              <a:rPr lang="zh-TW" altLang="en-US" dirty="0"/>
              <a:t>水平同步信號</a:t>
            </a:r>
            <a:r>
              <a:rPr lang="en-US" altLang="zh-TW" dirty="0"/>
              <a:t>(</a:t>
            </a:r>
            <a:r>
              <a:rPr lang="en-US" altLang="zh-TW" dirty="0" err="1"/>
              <a:t>hsync</a:t>
            </a:r>
            <a:r>
              <a:rPr lang="en-US" altLang="zh-TW" dirty="0"/>
              <a:t>)</a:t>
            </a:r>
            <a:r>
              <a:rPr lang="zh-TW" altLang="en-US" dirty="0"/>
              <a:t>需要有額外的周期來實現同步，這些周期包括同步脈寬、後座標和前座標。</a:t>
            </a:r>
          </a:p>
          <a:p>
            <a:r>
              <a:rPr lang="zh-TW" altLang="en-US" dirty="0"/>
              <a:t>水平同步脈寬通常為 </a:t>
            </a:r>
            <a:r>
              <a:rPr lang="en-US" altLang="zh-TW" dirty="0"/>
              <a:t>96 </a:t>
            </a:r>
            <a:r>
              <a:rPr lang="zh-TW" altLang="en-US" dirty="0"/>
              <a:t>像素。</a:t>
            </a:r>
          </a:p>
          <a:p>
            <a:r>
              <a:rPr lang="zh-TW" altLang="en-US" dirty="0"/>
              <a:t>水平後座標通常為 </a:t>
            </a:r>
            <a:r>
              <a:rPr lang="en-US" altLang="zh-TW" dirty="0"/>
              <a:t>48 </a:t>
            </a:r>
            <a:r>
              <a:rPr lang="zh-TW" altLang="en-US" dirty="0"/>
              <a:t>像素。</a:t>
            </a:r>
          </a:p>
          <a:p>
            <a:r>
              <a:rPr lang="zh-TW" altLang="en-US" dirty="0"/>
              <a:t>水平前座標通常為 </a:t>
            </a:r>
            <a:r>
              <a:rPr lang="en-US" altLang="zh-TW" dirty="0"/>
              <a:t>16 </a:t>
            </a:r>
            <a:r>
              <a:rPr lang="zh-TW" altLang="en-US" dirty="0"/>
              <a:t>像素。</a:t>
            </a:r>
          </a:p>
          <a:p>
            <a:r>
              <a:rPr lang="zh-TW" altLang="en-US" dirty="0"/>
              <a:t>計算水平計數器的最大值：</a:t>
            </a:r>
          </a:p>
          <a:p>
            <a:endParaRPr lang="zh-TW" altLang="en-US" dirty="0"/>
          </a:p>
          <a:p>
            <a:r>
              <a:rPr lang="zh-TW" altLang="en-US" dirty="0"/>
              <a:t>水平同步週期的總長度 </a:t>
            </a:r>
            <a:r>
              <a:rPr lang="en-US" altLang="zh-TW" dirty="0"/>
              <a:t>= </a:t>
            </a:r>
            <a:r>
              <a:rPr lang="zh-TW" altLang="en-US" dirty="0"/>
              <a:t>水平同步脈寬 </a:t>
            </a:r>
            <a:r>
              <a:rPr lang="en-US" altLang="zh-TW" dirty="0"/>
              <a:t>+ </a:t>
            </a:r>
            <a:r>
              <a:rPr lang="zh-TW" altLang="en-US" dirty="0"/>
              <a:t>水平後座標 </a:t>
            </a:r>
            <a:r>
              <a:rPr lang="en-US" altLang="zh-TW" dirty="0"/>
              <a:t>+ </a:t>
            </a:r>
            <a:r>
              <a:rPr lang="zh-TW" altLang="en-US" dirty="0"/>
              <a:t>顯示區域 </a:t>
            </a:r>
            <a:r>
              <a:rPr lang="en-US" altLang="zh-TW" dirty="0"/>
              <a:t>+ </a:t>
            </a:r>
            <a:r>
              <a:rPr lang="zh-TW" altLang="en-US" dirty="0"/>
              <a:t>水平前座標。</a:t>
            </a:r>
          </a:p>
          <a:p>
            <a:r>
              <a:rPr lang="zh-TW" altLang="en-US" dirty="0"/>
              <a:t>換算後：</a:t>
            </a:r>
          </a:p>
          <a:p>
            <a:r>
              <a:rPr lang="en-US" altLang="zh-TW" dirty="0"/>
              <a:t>H_SYNC_CYCLES+H_BACK_PORCH+H_ACTIVE_VIDEO+H_FRONT_PORCH=96+48+640+16=800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00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4A8C1BD-ACC6-DEF9-7CF2-3C965FBC2112}"/>
              </a:ext>
            </a:extLst>
          </p:cNvPr>
          <p:cNvSpPr txBox="1"/>
          <p:nvPr/>
        </p:nvSpPr>
        <p:spPr>
          <a:xfrm>
            <a:off x="5719528" y="891921"/>
            <a:ext cx="6097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垂直同步信號（</a:t>
            </a:r>
            <a:r>
              <a:rPr lang="en-US" altLang="zh-TW" dirty="0" err="1">
                <a:latin typeface="+mj-ea"/>
                <a:ea typeface="+mj-ea"/>
              </a:rPr>
              <a:t>vsync</a:t>
            </a:r>
            <a:r>
              <a:rPr lang="zh-TW" altLang="en-US" dirty="0">
                <a:latin typeface="+mj-ea"/>
                <a:ea typeface="+mj-ea"/>
              </a:rPr>
              <a:t>）包括同步脈寬、後座標、顯示區域、前座標等部分。</a:t>
            </a:r>
          </a:p>
          <a:p>
            <a:r>
              <a:rPr lang="zh-TW" altLang="en-US" dirty="0">
                <a:latin typeface="+mj-ea"/>
                <a:ea typeface="+mj-ea"/>
              </a:rPr>
              <a:t>以 </a:t>
            </a:r>
            <a:r>
              <a:rPr lang="en-US" altLang="zh-TW" dirty="0">
                <a:latin typeface="+mj-ea"/>
                <a:ea typeface="+mj-ea"/>
              </a:rPr>
              <a:t>640x480 </a:t>
            </a:r>
            <a:r>
              <a:rPr lang="zh-TW" altLang="en-US" dirty="0">
                <a:latin typeface="+mj-ea"/>
                <a:ea typeface="+mj-ea"/>
              </a:rPr>
              <a:t>的解析度為例：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顯示區域的高度是 </a:t>
            </a:r>
            <a:r>
              <a:rPr lang="en-US" altLang="zh-TW" dirty="0">
                <a:latin typeface="+mj-ea"/>
                <a:ea typeface="+mj-ea"/>
              </a:rPr>
              <a:t>480 </a:t>
            </a:r>
            <a:r>
              <a:rPr lang="zh-TW" altLang="en-US" dirty="0">
                <a:latin typeface="+mj-ea"/>
                <a:ea typeface="+mj-ea"/>
              </a:rPr>
              <a:t>像素。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水平同步脈寬（通常為 </a:t>
            </a:r>
            <a:r>
              <a:rPr lang="en-US" altLang="zh-TW" dirty="0">
                <a:latin typeface="+mj-ea"/>
                <a:ea typeface="+mj-ea"/>
              </a:rPr>
              <a:t>2 </a:t>
            </a:r>
            <a:r>
              <a:rPr lang="zh-TW" altLang="en-US" dirty="0">
                <a:latin typeface="+mj-ea"/>
                <a:ea typeface="+mj-ea"/>
              </a:rPr>
              <a:t>像素）。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水平前後座標總和也是一定的，例如 </a:t>
            </a:r>
            <a:r>
              <a:rPr lang="en-US" altLang="zh-TW" dirty="0">
                <a:latin typeface="+mj-ea"/>
                <a:ea typeface="+mj-ea"/>
              </a:rPr>
              <a:t>48</a:t>
            </a:r>
            <a:r>
              <a:rPr lang="zh-TW" altLang="en-US" dirty="0">
                <a:latin typeface="+mj-ea"/>
                <a:ea typeface="+mj-ea"/>
              </a:rPr>
              <a:t>（後座標） </a:t>
            </a:r>
            <a:r>
              <a:rPr lang="en-US" altLang="zh-TW" dirty="0">
                <a:latin typeface="+mj-ea"/>
                <a:ea typeface="+mj-ea"/>
              </a:rPr>
              <a:t>+ 16</a:t>
            </a:r>
            <a:r>
              <a:rPr lang="zh-TW" altLang="en-US" dirty="0">
                <a:latin typeface="+mj-ea"/>
                <a:ea typeface="+mj-ea"/>
              </a:rPr>
              <a:t>（前座標） </a:t>
            </a:r>
            <a:r>
              <a:rPr lang="en-US" altLang="zh-TW" dirty="0">
                <a:latin typeface="+mj-ea"/>
                <a:ea typeface="+mj-ea"/>
              </a:rPr>
              <a:t>= 64</a:t>
            </a:r>
          </a:p>
          <a:p>
            <a:pPr lvl="1"/>
            <a:r>
              <a:rPr lang="en-US" altLang="zh-TW" dirty="0"/>
              <a:t>VS​YNC_CYCLES+VB​ACK_PORCH+VA​CTIVE_VIDEO+VF​RONT_PORCH=2+33+480+10=525</a:t>
            </a:r>
          </a:p>
          <a:p>
            <a:pPr lvl="1"/>
            <a:r>
              <a:rPr lang="zh-TW" altLang="en-US" dirty="0"/>
              <a:t>跟上面的</a:t>
            </a:r>
            <a:r>
              <a:rPr lang="en-US" altLang="zh-TW" dirty="0" err="1"/>
              <a:t>hsync</a:t>
            </a:r>
            <a:r>
              <a:rPr lang="zh-TW" altLang="en-US" dirty="0"/>
              <a:t>一樣都會減</a:t>
            </a:r>
            <a:r>
              <a:rPr lang="en-US" altLang="zh-TW" dirty="0"/>
              <a:t>1</a:t>
            </a:r>
            <a:r>
              <a:rPr lang="zh-TW" altLang="en-US" dirty="0"/>
              <a:t>所以是</a:t>
            </a:r>
            <a:r>
              <a:rPr lang="en-US" altLang="zh-TW" dirty="0"/>
              <a:t>524</a:t>
            </a:r>
            <a:endParaRPr lang="zh-TW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ea"/>
              <a:ea typeface="+mj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E007D5-C811-9F1D-1FF7-EA6A0806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20" y="1054883"/>
            <a:ext cx="484890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6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887C8E-27C4-D028-7935-9E7B50AA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83" y="845336"/>
            <a:ext cx="4572638" cy="451548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7D5D3AF-B458-A3C2-81E0-4A2F30BC4092}"/>
              </a:ext>
            </a:extLst>
          </p:cNvPr>
          <p:cNvSpPr txBox="1"/>
          <p:nvPr/>
        </p:nvSpPr>
        <p:spPr>
          <a:xfrm>
            <a:off x="6307494" y="966301"/>
            <a:ext cx="5342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像素時鐘檢測 </a:t>
            </a:r>
            <a:r>
              <a:rPr lang="en-US" altLang="zh-TW" dirty="0"/>
              <a:t>(</a:t>
            </a:r>
            <a:r>
              <a:rPr lang="en-US" altLang="zh-TW" dirty="0" err="1"/>
              <a:t>rising_edge</a:t>
            </a:r>
            <a:r>
              <a:rPr lang="en-US" altLang="zh-TW" dirty="0"/>
              <a:t>(</a:t>
            </a:r>
            <a:r>
              <a:rPr lang="en-US" altLang="zh-TW" dirty="0" err="1"/>
              <a:t>fclk</a:t>
            </a:r>
            <a:r>
              <a:rPr lang="en-US" altLang="zh-TW" dirty="0"/>
              <a:t>)):</a:t>
            </a:r>
          </a:p>
          <a:p>
            <a:r>
              <a:rPr lang="zh-TW" altLang="en-US" dirty="0"/>
              <a:t>當 </a:t>
            </a:r>
            <a:r>
              <a:rPr lang="en-US" altLang="zh-TW" dirty="0" err="1"/>
              <a:t>fclk</a:t>
            </a:r>
            <a:r>
              <a:rPr lang="en-US" altLang="zh-TW" dirty="0"/>
              <a:t> </a:t>
            </a:r>
            <a:r>
              <a:rPr lang="zh-TW" altLang="en-US" dirty="0"/>
              <a:t>的上升沿觸發時，表示一個新的像素時鐘週期已經開始。水平計數器邏輯 </a:t>
            </a:r>
            <a:r>
              <a:rPr lang="en-US" altLang="zh-TW" dirty="0"/>
              <a:t>(</a:t>
            </a:r>
            <a:r>
              <a:rPr lang="en-US" altLang="zh-TW" dirty="0" err="1"/>
              <a:t>h_count</a:t>
            </a:r>
            <a:r>
              <a:rPr lang="en-US" altLang="zh-TW" dirty="0"/>
              <a:t>):</a:t>
            </a:r>
          </a:p>
          <a:p>
            <a:r>
              <a:rPr lang="zh-TW" altLang="en-US" dirty="0"/>
              <a:t>如果 </a:t>
            </a:r>
            <a:r>
              <a:rPr lang="en-US" altLang="zh-TW" dirty="0" err="1"/>
              <a:t>h_count</a:t>
            </a:r>
            <a:r>
              <a:rPr lang="en-US" altLang="zh-TW" dirty="0"/>
              <a:t> </a:t>
            </a:r>
            <a:r>
              <a:rPr lang="zh-TW" altLang="en-US" dirty="0"/>
              <a:t>已經到達 </a:t>
            </a:r>
            <a:r>
              <a:rPr lang="en-US" altLang="zh-TW" dirty="0"/>
              <a:t>799</a:t>
            </a:r>
            <a:r>
              <a:rPr lang="zh-TW" altLang="en-US" dirty="0"/>
              <a:t>（即最右邊的像素），則重置 </a:t>
            </a:r>
            <a:r>
              <a:rPr lang="en-US" altLang="zh-TW" dirty="0" err="1"/>
              <a:t>h_count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0</a:t>
            </a:r>
            <a:r>
              <a:rPr lang="zh-TW" altLang="en-US" dirty="0"/>
              <a:t>，同時增大 </a:t>
            </a:r>
            <a:r>
              <a:rPr lang="en-US" altLang="zh-TW" dirty="0" err="1"/>
              <a:t>v_count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如果 </a:t>
            </a:r>
            <a:r>
              <a:rPr lang="en-US" altLang="zh-TW" dirty="0" err="1"/>
              <a:t>v_count</a:t>
            </a:r>
            <a:r>
              <a:rPr lang="en-US" altLang="zh-TW" dirty="0"/>
              <a:t> </a:t>
            </a:r>
            <a:r>
              <a:rPr lang="zh-TW" altLang="en-US" dirty="0"/>
              <a:t>也達到了 </a:t>
            </a:r>
            <a:r>
              <a:rPr lang="en-US" altLang="zh-TW" dirty="0"/>
              <a:t>524</a:t>
            </a:r>
            <a:r>
              <a:rPr lang="zh-TW" altLang="en-US" dirty="0"/>
              <a:t>（即最下方的像素），則將 </a:t>
            </a:r>
            <a:r>
              <a:rPr lang="en-US" altLang="zh-TW" dirty="0" err="1"/>
              <a:t>v_count</a:t>
            </a:r>
            <a:r>
              <a:rPr lang="en-US" altLang="zh-TW" dirty="0"/>
              <a:t> </a:t>
            </a:r>
            <a:r>
              <a:rPr lang="zh-TW" altLang="en-US" dirty="0"/>
              <a:t>也重置為 </a:t>
            </a:r>
            <a:r>
              <a:rPr lang="en-US" altLang="zh-TW" dirty="0"/>
              <a:t>0</a:t>
            </a:r>
            <a:r>
              <a:rPr lang="zh-TW" altLang="en-US" dirty="0"/>
              <a:t>，表示下一個畫面的開始。</a:t>
            </a:r>
          </a:p>
          <a:p>
            <a:r>
              <a:rPr lang="zh-TW" altLang="en-US" dirty="0"/>
              <a:t>否則，繼續增加 </a:t>
            </a:r>
            <a:r>
              <a:rPr lang="en-US" altLang="zh-TW" dirty="0" err="1"/>
              <a:t>v_count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9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BBA9749-1850-EAEF-49BB-5E4A14E8A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" y="466311"/>
            <a:ext cx="7568819" cy="59253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F91EFE2-9C0E-1ECD-DF2C-4A8818741673}"/>
              </a:ext>
            </a:extLst>
          </p:cNvPr>
          <p:cNvSpPr txBox="1"/>
          <p:nvPr/>
        </p:nvSpPr>
        <p:spPr>
          <a:xfrm>
            <a:off x="8057584" y="1628775"/>
            <a:ext cx="3277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這個就是我架構圖裡畫的</a:t>
            </a:r>
            <a:endParaRPr lang="en-US" altLang="zh-TW" dirty="0"/>
          </a:p>
          <a:p>
            <a:r>
              <a:rPr lang="zh-TW" altLang="en-US" dirty="0"/>
              <a:t>      </a:t>
            </a:r>
            <a:r>
              <a:rPr lang="en-US" altLang="zh-TW" dirty="0" err="1"/>
              <a:t>Picturemaker</a:t>
            </a:r>
            <a:r>
              <a:rPr lang="zh-TW" altLang="en-US" dirty="0"/>
              <a:t>，最下面的</a:t>
            </a:r>
            <a:endParaRPr lang="en-US" altLang="zh-TW" dirty="0"/>
          </a:p>
          <a:p>
            <a:r>
              <a:rPr lang="zh-TW" altLang="en-US" dirty="0"/>
              <a:t>       紅色為什麼要剪掉</a:t>
            </a:r>
            <a:r>
              <a:rPr lang="en-US" altLang="zh-TW" dirty="0"/>
              <a:t>96</a:t>
            </a:r>
            <a:r>
              <a:rPr lang="zh-TW" altLang="en-US" dirty="0"/>
              <a:t>及</a:t>
            </a:r>
            <a:r>
              <a:rPr lang="en-US" altLang="zh-TW" dirty="0"/>
              <a:t>1</a:t>
            </a:r>
            <a:r>
              <a:rPr lang="zh-TW" altLang="en-US" dirty="0"/>
              <a:t>因</a:t>
            </a:r>
            <a:endParaRPr lang="en-US" altLang="zh-TW" dirty="0"/>
          </a:p>
          <a:p>
            <a:r>
              <a:rPr lang="zh-TW" altLang="en-US" dirty="0"/>
              <a:t>      為顯示器上的前置時間，及 </a:t>
            </a:r>
            <a:endParaRPr lang="en-US" altLang="zh-TW" dirty="0"/>
          </a:p>
          <a:p>
            <a:r>
              <a:rPr lang="zh-TW" altLang="en-US" dirty="0"/>
              <a:t>      同步時間，成品圖上的紅色</a:t>
            </a:r>
            <a:endParaRPr lang="en-US" altLang="zh-TW" dirty="0"/>
          </a:p>
          <a:p>
            <a:r>
              <a:rPr lang="zh-TW" altLang="en-US" dirty="0"/>
              <a:t>      很小因為只會顯示</a:t>
            </a:r>
            <a:r>
              <a:rPr lang="en-US" altLang="zh-TW" dirty="0"/>
              <a:t>1/4</a:t>
            </a:r>
            <a:r>
              <a:rPr lang="zh-TW" altLang="en-US" dirty="0"/>
              <a:t>個，</a:t>
            </a:r>
            <a:endParaRPr lang="en-US" altLang="zh-TW" dirty="0"/>
          </a:p>
          <a:p>
            <a:r>
              <a:rPr lang="zh-TW" altLang="en-US" dirty="0"/>
              <a:t>      因為我設計在螢幕最左上角。</a:t>
            </a:r>
            <a:endParaRPr lang="en-US" altLang="zh-TW" dirty="0"/>
          </a:p>
          <a:p>
            <a:r>
              <a:rPr lang="zh-TW" altLang="en-US" dirty="0"/>
              <a:t>      類似我下面畫的圖。</a:t>
            </a:r>
            <a:endParaRPr lang="en-US" altLang="zh-TW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57B534-A8AD-F672-9BCA-B9A14FD0DA68}"/>
              </a:ext>
            </a:extLst>
          </p:cNvPr>
          <p:cNvSpPr/>
          <p:nvPr/>
        </p:nvSpPr>
        <p:spPr>
          <a:xfrm>
            <a:off x="8464990" y="4825497"/>
            <a:ext cx="1756372" cy="11950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705CDCB-4C02-B0BD-1CB8-5A425CC1762C}"/>
              </a:ext>
            </a:extLst>
          </p:cNvPr>
          <p:cNvSpPr/>
          <p:nvPr/>
        </p:nvSpPr>
        <p:spPr>
          <a:xfrm>
            <a:off x="8248178" y="4555114"/>
            <a:ext cx="434095" cy="470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87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DFE6F-FEEE-0432-D970-1A19B579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成品圖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83ADA3-A74A-9C77-097F-2302DE77A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841" y="1027906"/>
            <a:ext cx="7045582" cy="528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9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459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Fpga專題實習vga</vt:lpstr>
      <vt:lpstr>PowerPoint 簡報</vt:lpstr>
      <vt:lpstr>PowerPoint 簡報</vt:lpstr>
      <vt:lpstr>PowerPoint 簡報</vt:lpstr>
      <vt:lpstr>PowerPoint 簡報</vt:lpstr>
      <vt:lpstr>PowerPoint 簡報</vt:lpstr>
      <vt:lpstr>成品圖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C111112164</dc:creator>
  <cp:lastModifiedBy>C111112164</cp:lastModifiedBy>
  <cp:revision>2</cp:revision>
  <dcterms:created xsi:type="dcterms:W3CDTF">2025-01-03T08:48:32Z</dcterms:created>
  <dcterms:modified xsi:type="dcterms:W3CDTF">2025-01-03T11:59:31Z</dcterms:modified>
</cp:coreProperties>
</file>