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4DD0CC-0E3F-197D-2FE3-714B49390B8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613B047-DF9E-377E-AB40-6C5F7B4C8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D9EC614-87BE-B17E-3243-F8476A2A91E5}"/>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0B069D97-FAB3-5A39-DF17-6555D47568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FD7A4F-8525-C014-6DBA-58497B6FF1DB}"/>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94966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297FF8-D01C-F39C-7B1A-4421CDD6129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33C8162-F1B2-B03F-93ED-F2E603F4574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B22207-ABF3-13DE-6CDF-6F01F4BD4EE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81366305-5489-9631-F0F7-2BE53DF433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AA84B3-B310-1733-25A6-A23C6BC50436}"/>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1624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75FE905-AAE4-0327-8C48-E61C0A8673D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94A916-45F6-BAF7-2E49-31FEB22785E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9BD96A-E4C4-A08A-F20A-A03B5F90E07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CABC971A-EDAB-8557-5C50-036835D945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78F8CE-C8CE-D1A7-BB14-CE31FF8A2C34}"/>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49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8386C2-7279-CCF9-BC44-00BDB3E59A0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26306F-6047-528D-A4EA-AA0B7F46745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75CD5D-9909-362E-B511-D8DA7900132E}"/>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088B27FA-6A9A-0FCA-C6C2-5C89C457C1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45DBBA-A453-E333-88D4-1F1457CE75BC}"/>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80339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4560C5-C8D4-DC27-5A65-AE6BBFA7C89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200569C-B580-71BE-3596-55D91ED731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D179917-8AE6-331E-F9BB-37420DB6CE9C}"/>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A825288C-F08D-B301-2E9A-9CEA8C45AED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94047A-476A-6698-9B50-0D9854959B55}"/>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08150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FA4938-D1F7-4022-77E9-7B305B51B6C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20CBF3-4252-C8AF-F15D-54CBF929BC5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AC99776-5F3A-8F10-3CA8-E634138C747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ABF8614-038E-7322-59F0-C6C8F355C013}"/>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A63B0609-8539-1E80-69F2-372D39402C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0C48A9-07D2-AFEA-A620-D124BA92969F}"/>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0671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EE67A-0B8D-1621-9FC8-58FA99BAE00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C4814C-3EF6-5FC6-2729-10299497E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1A21043-C4D6-7E51-FA10-823EBD69DDD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F55034-AB99-27F4-6168-D8C4DAFB2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7E5BD1C-C3FB-BFEA-5049-DD174C4D335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F1E67E9-3273-3871-CFAE-E389BF32DCD1}"/>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8" name="頁尾版面配置區 7">
            <a:extLst>
              <a:ext uri="{FF2B5EF4-FFF2-40B4-BE49-F238E27FC236}">
                <a16:creationId xmlns:a16="http://schemas.microsoft.com/office/drawing/2014/main" id="{8BB8228A-FDF1-A057-C9DD-11B2764BBF2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CF4060B-5C64-45C5-9755-B94567C261B0}"/>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72812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EDD88-0A6E-223E-A057-BE925F06BD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298A29-D424-2845-A562-165FBC052EF4}"/>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4" name="頁尾版面配置區 3">
            <a:extLst>
              <a:ext uri="{FF2B5EF4-FFF2-40B4-BE49-F238E27FC236}">
                <a16:creationId xmlns:a16="http://schemas.microsoft.com/office/drawing/2014/main" id="{EE70E3AA-EB2C-7663-61C9-F0C5F212517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AE52C51-7A6D-160E-83B3-9438AA03A0B4}"/>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28761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FF6EE67-EFF5-D15A-1D7D-212B0F97FB2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3" name="頁尾版面配置區 2">
            <a:extLst>
              <a:ext uri="{FF2B5EF4-FFF2-40B4-BE49-F238E27FC236}">
                <a16:creationId xmlns:a16="http://schemas.microsoft.com/office/drawing/2014/main" id="{751970DE-F9CE-2936-DD37-CEB1AECCD91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C1EE22F-07E2-0E62-7C03-70EEAAEF903E}"/>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4156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76866D-8BF3-68C5-1A34-72978F5516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CEA341-9F68-E7D1-86F3-DF908A148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75F6DDC-B404-4FE9-4D82-2162F9287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5D4B78D-A2CC-AA6D-A054-0D12592FFFD6}"/>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DF3C5DB1-7F92-9C39-9A6B-A47FC4D94CA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009F42-4F75-1D44-90E6-9AF74373C112}"/>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56101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61083-578A-147F-4B67-023917DA25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8FF5631-2D41-752B-55BD-893983F73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446B340-ADA9-8C3E-8832-65F4E153B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E279FA-3AE4-3092-156D-8AD72DFE369F}"/>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1175E639-0AD2-69F6-8580-4EB3869D7C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9503101-A378-B488-879C-D9E71DA5FFD3}"/>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8907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2CCDB16-ACD4-E56A-EEE4-3CC16FEA2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606AD6F-C603-8D01-563F-9991748C7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2D889D-C277-DADE-0124-2EE4040D3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7729E17D-26AF-2804-86C9-810C654EF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4991DCA-D970-96A8-8879-E461F6B18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174179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A43EBD-21B2-921A-8C26-F24B733D77C7}"/>
              </a:ext>
            </a:extLst>
          </p:cNvPr>
          <p:cNvSpPr>
            <a:spLocks noGrp="1"/>
          </p:cNvSpPr>
          <p:nvPr>
            <p:ph type="ctrTitle"/>
          </p:nvPr>
        </p:nvSpPr>
        <p:spPr>
          <a:xfrm>
            <a:off x="2981609" y="977775"/>
            <a:ext cx="5854574" cy="1158844"/>
          </a:xfrm>
        </p:spPr>
        <p:txBody>
          <a:bodyPr>
            <a:normAutofit fontScale="90000"/>
          </a:bodyPr>
          <a:lstStyle/>
          <a:p>
            <a:r>
              <a:rPr lang="en-US" altLang="zh-TW" sz="3100" kern="100" dirty="0">
                <a:effectLst/>
                <a:latin typeface="Aptos" panose="020B0004020202020204" pitchFamily="34" charset="0"/>
                <a:ea typeface="新細明體" panose="02020500000000000000" pitchFamily="18" charset="-120"/>
                <a:cs typeface="Times New Roman" panose="02020603050405020304" pitchFamily="18" charset="0"/>
              </a:rPr>
              <a:t>FPGA</a:t>
            </a:r>
            <a:r>
              <a:rPr lang="zh-TW" altLang="zh-TW" sz="3100" kern="100" dirty="0">
                <a:effectLst/>
                <a:latin typeface="Aptos" panose="020B0004020202020204" pitchFamily="34" charset="0"/>
                <a:ea typeface="新細明體" panose="02020500000000000000" pitchFamily="18" charset="-120"/>
                <a:cs typeface="Times New Roman" panose="02020603050405020304" pitchFamily="18" charset="0"/>
              </a:rPr>
              <a:t>專題實習</a:t>
            </a:r>
            <a:r>
              <a:rPr lang="en-US" altLang="zh-TW" sz="3100" kern="100" dirty="0">
                <a:effectLst/>
                <a:latin typeface="Aptos" panose="020B0004020202020204" pitchFamily="34" charset="0"/>
                <a:ea typeface="新細明體" panose="02020500000000000000" pitchFamily="18" charset="-120"/>
                <a:cs typeface="Times New Roman" panose="02020603050405020304" pitchFamily="18" charset="0"/>
              </a:rPr>
              <a:t>Two _counter</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3" name="副標題 2">
            <a:extLst>
              <a:ext uri="{FF2B5EF4-FFF2-40B4-BE49-F238E27FC236}">
                <a16:creationId xmlns:a16="http://schemas.microsoft.com/office/drawing/2014/main" id="{75232776-60F3-D885-6C44-D49DAE5B8F9C}"/>
              </a:ext>
            </a:extLst>
          </p:cNvPr>
          <p:cNvSpPr>
            <a:spLocks noGrp="1"/>
          </p:cNvSpPr>
          <p:nvPr>
            <p:ph type="subTitle" idx="1"/>
          </p:nvPr>
        </p:nvSpPr>
        <p:spPr>
          <a:xfrm>
            <a:off x="8637004" y="5993393"/>
            <a:ext cx="3271319" cy="531891"/>
          </a:xfrm>
        </p:spPr>
        <p:txBody>
          <a:bodyPr/>
          <a:lstStyle/>
          <a:p>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C111112164</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陳昱辰</a:t>
            </a:r>
          </a:p>
          <a:p>
            <a:endParaRPr lang="zh-TW" altLang="en-US" dirty="0"/>
          </a:p>
        </p:txBody>
      </p:sp>
      <p:pic>
        <p:nvPicPr>
          <p:cNvPr id="5" name="圖片 4">
            <a:extLst>
              <a:ext uri="{FF2B5EF4-FFF2-40B4-BE49-F238E27FC236}">
                <a16:creationId xmlns:a16="http://schemas.microsoft.com/office/drawing/2014/main" id="{1DE7DB50-F676-997C-2AE6-B03600D7B1C5}"/>
              </a:ext>
            </a:extLst>
          </p:cNvPr>
          <p:cNvPicPr>
            <a:picLocks noChangeAspect="1"/>
          </p:cNvPicPr>
          <p:nvPr/>
        </p:nvPicPr>
        <p:blipFill>
          <a:blip r:embed="rId2"/>
          <a:stretch>
            <a:fillRect/>
          </a:stretch>
        </p:blipFill>
        <p:spPr>
          <a:xfrm>
            <a:off x="1687905" y="1557197"/>
            <a:ext cx="8816190" cy="4418855"/>
          </a:xfrm>
          <a:prstGeom prst="rect">
            <a:avLst/>
          </a:prstGeom>
        </p:spPr>
      </p:pic>
    </p:spTree>
    <p:extLst>
      <p:ext uri="{BB962C8B-B14F-4D97-AF65-F5344CB8AC3E}">
        <p14:creationId xmlns:p14="http://schemas.microsoft.com/office/powerpoint/2010/main" val="409154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341F325-7E49-4170-3330-96FE4C25A9AE}"/>
              </a:ext>
            </a:extLst>
          </p:cNvPr>
          <p:cNvSpPr txBox="1"/>
          <p:nvPr/>
        </p:nvSpPr>
        <p:spPr>
          <a:xfrm>
            <a:off x="4385357" y="579459"/>
            <a:ext cx="2646878" cy="461665"/>
          </a:xfrm>
          <a:prstGeom prst="rect">
            <a:avLst/>
          </a:prstGeom>
          <a:noFill/>
        </p:spPr>
        <p:txBody>
          <a:bodyPr wrap="none" rtlCol="0">
            <a:spAutoFit/>
          </a:bodyPr>
          <a:lstStyle/>
          <a:p>
            <a:r>
              <a:rPr lang="zh-TW" altLang="en-US" sz="2400" dirty="0"/>
              <a:t>記數器設計架構圖</a:t>
            </a:r>
          </a:p>
        </p:txBody>
      </p:sp>
      <p:sp>
        <p:nvSpPr>
          <p:cNvPr id="5" name="文字方塊 4">
            <a:extLst>
              <a:ext uri="{FF2B5EF4-FFF2-40B4-BE49-F238E27FC236}">
                <a16:creationId xmlns:a16="http://schemas.microsoft.com/office/drawing/2014/main" id="{B472249F-8A70-5AD2-9E3E-E06AF18AF3B7}"/>
              </a:ext>
            </a:extLst>
          </p:cNvPr>
          <p:cNvSpPr txBox="1"/>
          <p:nvPr/>
        </p:nvSpPr>
        <p:spPr>
          <a:xfrm>
            <a:off x="9832178" y="1422299"/>
            <a:ext cx="1000595" cy="369332"/>
          </a:xfrm>
          <a:prstGeom prst="rect">
            <a:avLst/>
          </a:prstGeom>
          <a:noFill/>
          <a:ln>
            <a:solidFill>
              <a:schemeClr val="tx1"/>
            </a:solidFill>
          </a:ln>
        </p:spPr>
        <p:txBody>
          <a:bodyPr wrap="none" rtlCol="0">
            <a:spAutoFit/>
          </a:bodyPr>
          <a:lstStyle/>
          <a:p>
            <a:r>
              <a:rPr lang="zh-TW" altLang="en-US" dirty="0"/>
              <a:t>記數器</a:t>
            </a:r>
            <a:r>
              <a:rPr lang="en-US" altLang="zh-TW" dirty="0"/>
              <a:t>2</a:t>
            </a:r>
            <a:endParaRPr lang="zh-TW" altLang="en-US" dirty="0"/>
          </a:p>
        </p:txBody>
      </p:sp>
      <p:sp>
        <p:nvSpPr>
          <p:cNvPr id="6" name="文字方塊 5">
            <a:extLst>
              <a:ext uri="{FF2B5EF4-FFF2-40B4-BE49-F238E27FC236}">
                <a16:creationId xmlns:a16="http://schemas.microsoft.com/office/drawing/2014/main" id="{64858E4E-8374-CCCB-0E1F-1F97C333F962}"/>
              </a:ext>
            </a:extLst>
          </p:cNvPr>
          <p:cNvSpPr txBox="1"/>
          <p:nvPr/>
        </p:nvSpPr>
        <p:spPr>
          <a:xfrm>
            <a:off x="5018807" y="1422299"/>
            <a:ext cx="1000595" cy="369332"/>
          </a:xfrm>
          <a:prstGeom prst="rect">
            <a:avLst/>
          </a:prstGeom>
          <a:noFill/>
          <a:ln>
            <a:solidFill>
              <a:schemeClr val="tx1"/>
            </a:solidFill>
          </a:ln>
        </p:spPr>
        <p:txBody>
          <a:bodyPr wrap="square" rtlCol="0">
            <a:spAutoFit/>
          </a:bodyPr>
          <a:lstStyle/>
          <a:p>
            <a:r>
              <a:rPr lang="zh-TW" altLang="en-US" dirty="0"/>
              <a:t>記數器</a:t>
            </a:r>
            <a:r>
              <a:rPr lang="en-US" altLang="zh-TW" dirty="0"/>
              <a:t>1</a:t>
            </a:r>
            <a:endParaRPr lang="zh-TW" altLang="en-US" dirty="0"/>
          </a:p>
        </p:txBody>
      </p:sp>
      <p:sp>
        <p:nvSpPr>
          <p:cNvPr id="7" name="文字方塊 6">
            <a:extLst>
              <a:ext uri="{FF2B5EF4-FFF2-40B4-BE49-F238E27FC236}">
                <a16:creationId xmlns:a16="http://schemas.microsoft.com/office/drawing/2014/main" id="{C4AEBC91-3073-641A-55F7-731DB2462391}"/>
              </a:ext>
            </a:extLst>
          </p:cNvPr>
          <p:cNvSpPr txBox="1"/>
          <p:nvPr/>
        </p:nvSpPr>
        <p:spPr>
          <a:xfrm>
            <a:off x="616968" y="1620391"/>
            <a:ext cx="638317" cy="369332"/>
          </a:xfrm>
          <a:prstGeom prst="rect">
            <a:avLst/>
          </a:prstGeom>
          <a:noFill/>
          <a:ln>
            <a:solidFill>
              <a:schemeClr val="tx1"/>
            </a:solidFill>
          </a:ln>
        </p:spPr>
        <p:txBody>
          <a:bodyPr wrap="square" rtlCol="0">
            <a:spAutoFit/>
          </a:bodyPr>
          <a:lstStyle/>
          <a:p>
            <a:r>
              <a:rPr lang="en-US" altLang="zh-TW" dirty="0" err="1"/>
              <a:t>i_rst</a:t>
            </a:r>
            <a:endParaRPr lang="zh-TW" altLang="en-US" dirty="0"/>
          </a:p>
        </p:txBody>
      </p:sp>
      <p:cxnSp>
        <p:nvCxnSpPr>
          <p:cNvPr id="9" name="直線單箭頭接點 8">
            <a:extLst>
              <a:ext uri="{FF2B5EF4-FFF2-40B4-BE49-F238E27FC236}">
                <a16:creationId xmlns:a16="http://schemas.microsoft.com/office/drawing/2014/main" id="{E0E87D44-06EA-D7A9-813E-F47AF89F5A55}"/>
              </a:ext>
            </a:extLst>
          </p:cNvPr>
          <p:cNvCxnSpPr>
            <a:cxnSpLocks/>
            <a:stCxn id="7" idx="3"/>
            <a:endCxn id="6" idx="2"/>
          </p:cNvCxnSpPr>
          <p:nvPr/>
        </p:nvCxnSpPr>
        <p:spPr>
          <a:xfrm flipV="1">
            <a:off x="1255285" y="1791631"/>
            <a:ext cx="4263820" cy="13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單箭頭接點 10">
            <a:extLst>
              <a:ext uri="{FF2B5EF4-FFF2-40B4-BE49-F238E27FC236}">
                <a16:creationId xmlns:a16="http://schemas.microsoft.com/office/drawing/2014/main" id="{19A28C02-C730-6C4C-DE56-D063836E4B4C}"/>
              </a:ext>
            </a:extLst>
          </p:cNvPr>
          <p:cNvCxnSpPr>
            <a:cxnSpLocks/>
            <a:stCxn id="7" idx="3"/>
            <a:endCxn id="5" idx="2"/>
          </p:cNvCxnSpPr>
          <p:nvPr/>
        </p:nvCxnSpPr>
        <p:spPr>
          <a:xfrm flipV="1">
            <a:off x="1255285" y="1791631"/>
            <a:ext cx="9077191" cy="13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文字方塊 17">
            <a:extLst>
              <a:ext uri="{FF2B5EF4-FFF2-40B4-BE49-F238E27FC236}">
                <a16:creationId xmlns:a16="http://schemas.microsoft.com/office/drawing/2014/main" id="{B20AC4B3-88FE-2E49-2F67-302EF2E77516}"/>
              </a:ext>
            </a:extLst>
          </p:cNvPr>
          <p:cNvSpPr txBox="1"/>
          <p:nvPr/>
        </p:nvSpPr>
        <p:spPr>
          <a:xfrm>
            <a:off x="501337" y="3091943"/>
            <a:ext cx="638316" cy="369332"/>
          </a:xfrm>
          <a:prstGeom prst="rect">
            <a:avLst/>
          </a:prstGeom>
          <a:noFill/>
          <a:ln>
            <a:solidFill>
              <a:schemeClr val="tx1"/>
            </a:solidFill>
          </a:ln>
        </p:spPr>
        <p:txBody>
          <a:bodyPr wrap="none" rtlCol="0">
            <a:spAutoFit/>
          </a:bodyPr>
          <a:lstStyle/>
          <a:p>
            <a:r>
              <a:rPr lang="en-US" altLang="zh-TW" dirty="0" err="1"/>
              <a:t>i_clk</a:t>
            </a:r>
            <a:endParaRPr lang="zh-TW" altLang="en-US" dirty="0"/>
          </a:p>
        </p:txBody>
      </p:sp>
      <p:sp>
        <p:nvSpPr>
          <p:cNvPr id="21" name="文字方塊 20">
            <a:extLst>
              <a:ext uri="{FF2B5EF4-FFF2-40B4-BE49-F238E27FC236}">
                <a16:creationId xmlns:a16="http://schemas.microsoft.com/office/drawing/2014/main" id="{EA9002DF-0C7F-CF42-5CB7-0E5BBA784822}"/>
              </a:ext>
            </a:extLst>
          </p:cNvPr>
          <p:cNvSpPr txBox="1"/>
          <p:nvPr/>
        </p:nvSpPr>
        <p:spPr>
          <a:xfrm>
            <a:off x="409721" y="4713075"/>
            <a:ext cx="706347" cy="369332"/>
          </a:xfrm>
          <a:prstGeom prst="rect">
            <a:avLst/>
          </a:prstGeom>
          <a:noFill/>
          <a:ln>
            <a:solidFill>
              <a:schemeClr val="tx1"/>
            </a:solidFill>
          </a:ln>
        </p:spPr>
        <p:txBody>
          <a:bodyPr wrap="none" rtlCol="0">
            <a:spAutoFit/>
          </a:bodyPr>
          <a:lstStyle/>
          <a:p>
            <a:r>
              <a:rPr lang="en-US" altLang="zh-TW" dirty="0"/>
              <a:t>State</a:t>
            </a:r>
            <a:endParaRPr lang="zh-TW" altLang="en-US" dirty="0"/>
          </a:p>
        </p:txBody>
      </p:sp>
      <p:cxnSp>
        <p:nvCxnSpPr>
          <p:cNvPr id="34" name="直線單箭頭接點 33">
            <a:extLst>
              <a:ext uri="{FF2B5EF4-FFF2-40B4-BE49-F238E27FC236}">
                <a16:creationId xmlns:a16="http://schemas.microsoft.com/office/drawing/2014/main" id="{CDD71920-3898-E657-190D-2D44F4FF6283}"/>
              </a:ext>
            </a:extLst>
          </p:cNvPr>
          <p:cNvCxnSpPr>
            <a:stCxn id="18" idx="3"/>
            <a:endCxn id="6" idx="1"/>
          </p:cNvCxnSpPr>
          <p:nvPr/>
        </p:nvCxnSpPr>
        <p:spPr>
          <a:xfrm flipV="1">
            <a:off x="1139653" y="1606965"/>
            <a:ext cx="3879154" cy="1669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直線單箭頭接點 37">
            <a:extLst>
              <a:ext uri="{FF2B5EF4-FFF2-40B4-BE49-F238E27FC236}">
                <a16:creationId xmlns:a16="http://schemas.microsoft.com/office/drawing/2014/main" id="{57DEFBF9-7883-1826-FC44-A3E28CC19381}"/>
              </a:ext>
            </a:extLst>
          </p:cNvPr>
          <p:cNvCxnSpPr>
            <a:cxnSpLocks/>
            <a:stCxn id="18" idx="3"/>
            <a:endCxn id="5" idx="1"/>
          </p:cNvCxnSpPr>
          <p:nvPr/>
        </p:nvCxnSpPr>
        <p:spPr>
          <a:xfrm flipV="1">
            <a:off x="1139653" y="1606965"/>
            <a:ext cx="8692525" cy="1669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文字方塊 52">
            <a:extLst>
              <a:ext uri="{FF2B5EF4-FFF2-40B4-BE49-F238E27FC236}">
                <a16:creationId xmlns:a16="http://schemas.microsoft.com/office/drawing/2014/main" id="{35C40111-8C5F-70A6-C1E8-1CC9CE44CAA1}"/>
              </a:ext>
            </a:extLst>
          </p:cNvPr>
          <p:cNvSpPr txBox="1"/>
          <p:nvPr/>
        </p:nvSpPr>
        <p:spPr>
          <a:xfrm>
            <a:off x="4860686" y="5779875"/>
            <a:ext cx="1316835" cy="369332"/>
          </a:xfrm>
          <a:prstGeom prst="rect">
            <a:avLst/>
          </a:prstGeom>
          <a:noFill/>
          <a:ln>
            <a:solidFill>
              <a:schemeClr val="tx1"/>
            </a:solidFill>
          </a:ln>
        </p:spPr>
        <p:txBody>
          <a:bodyPr wrap="none" rtlCol="0">
            <a:spAutoFit/>
          </a:bodyPr>
          <a:lstStyle/>
          <a:p>
            <a:r>
              <a:rPr lang="en-US" altLang="zh-TW" dirty="0"/>
              <a:t>o_counter1</a:t>
            </a:r>
            <a:endParaRPr lang="zh-TW" altLang="en-US" dirty="0"/>
          </a:p>
        </p:txBody>
      </p:sp>
      <p:sp>
        <p:nvSpPr>
          <p:cNvPr id="54" name="文字方塊 53">
            <a:extLst>
              <a:ext uri="{FF2B5EF4-FFF2-40B4-BE49-F238E27FC236}">
                <a16:creationId xmlns:a16="http://schemas.microsoft.com/office/drawing/2014/main" id="{0688AC84-119B-9979-5AB3-697A808E244E}"/>
              </a:ext>
            </a:extLst>
          </p:cNvPr>
          <p:cNvSpPr txBox="1"/>
          <p:nvPr/>
        </p:nvSpPr>
        <p:spPr>
          <a:xfrm>
            <a:off x="9298649" y="5778958"/>
            <a:ext cx="1316835" cy="369332"/>
          </a:xfrm>
          <a:prstGeom prst="rect">
            <a:avLst/>
          </a:prstGeom>
          <a:noFill/>
          <a:ln>
            <a:solidFill>
              <a:schemeClr val="tx1"/>
            </a:solidFill>
          </a:ln>
        </p:spPr>
        <p:txBody>
          <a:bodyPr wrap="none" rtlCol="0">
            <a:spAutoFit/>
          </a:bodyPr>
          <a:lstStyle/>
          <a:p>
            <a:r>
              <a:rPr lang="en-US" altLang="zh-TW" dirty="0"/>
              <a:t>o_counter2</a:t>
            </a:r>
            <a:endParaRPr lang="zh-TW" altLang="en-US" dirty="0"/>
          </a:p>
        </p:txBody>
      </p:sp>
      <p:cxnSp>
        <p:nvCxnSpPr>
          <p:cNvPr id="56" name="直線單箭頭接點 55">
            <a:extLst>
              <a:ext uri="{FF2B5EF4-FFF2-40B4-BE49-F238E27FC236}">
                <a16:creationId xmlns:a16="http://schemas.microsoft.com/office/drawing/2014/main" id="{497485D3-DD89-F0D6-A6FC-5CEFA0308191}"/>
              </a:ext>
            </a:extLst>
          </p:cNvPr>
          <p:cNvCxnSpPr>
            <a:cxnSpLocks/>
            <a:stCxn id="6" idx="3"/>
          </p:cNvCxnSpPr>
          <p:nvPr/>
        </p:nvCxnSpPr>
        <p:spPr>
          <a:xfrm flipH="1">
            <a:off x="5712150" y="1606965"/>
            <a:ext cx="307252" cy="418633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7" name="直線單箭頭接點 56">
            <a:extLst>
              <a:ext uri="{FF2B5EF4-FFF2-40B4-BE49-F238E27FC236}">
                <a16:creationId xmlns:a16="http://schemas.microsoft.com/office/drawing/2014/main" id="{1C918FD8-694A-A565-8366-484C134884D2}"/>
              </a:ext>
            </a:extLst>
          </p:cNvPr>
          <p:cNvCxnSpPr/>
          <p:nvPr/>
        </p:nvCxnSpPr>
        <p:spPr>
          <a:xfrm flipH="1">
            <a:off x="9982900" y="1620391"/>
            <a:ext cx="849873" cy="417291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6" name="直線單箭頭接點 65">
            <a:extLst>
              <a:ext uri="{FF2B5EF4-FFF2-40B4-BE49-F238E27FC236}">
                <a16:creationId xmlns:a16="http://schemas.microsoft.com/office/drawing/2014/main" id="{934C1A8C-1432-9279-5DE2-D633CC752770}"/>
              </a:ext>
            </a:extLst>
          </p:cNvPr>
          <p:cNvCxnSpPr>
            <a:cxnSpLocks/>
            <a:stCxn id="5" idx="2"/>
            <a:endCxn id="21" idx="3"/>
          </p:cNvCxnSpPr>
          <p:nvPr/>
        </p:nvCxnSpPr>
        <p:spPr>
          <a:xfrm flipH="1">
            <a:off x="1116068" y="1791631"/>
            <a:ext cx="9216408" cy="310611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9" name="直線單箭頭接點 68">
            <a:extLst>
              <a:ext uri="{FF2B5EF4-FFF2-40B4-BE49-F238E27FC236}">
                <a16:creationId xmlns:a16="http://schemas.microsoft.com/office/drawing/2014/main" id="{51E5DA90-1524-4E63-1E64-8E6EBBF24386}"/>
              </a:ext>
            </a:extLst>
          </p:cNvPr>
          <p:cNvCxnSpPr>
            <a:cxnSpLocks/>
            <a:endCxn id="21" idx="3"/>
          </p:cNvCxnSpPr>
          <p:nvPr/>
        </p:nvCxnSpPr>
        <p:spPr>
          <a:xfrm flipH="1">
            <a:off x="1116068" y="1791631"/>
            <a:ext cx="4346532" cy="310611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5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1D14464-6BC7-ED78-97AE-9EE0473867A0}"/>
              </a:ext>
            </a:extLst>
          </p:cNvPr>
          <p:cNvSpPr txBox="1"/>
          <p:nvPr/>
        </p:nvSpPr>
        <p:spPr>
          <a:xfrm>
            <a:off x="658640" y="847429"/>
            <a:ext cx="3849986" cy="369332"/>
          </a:xfrm>
          <a:prstGeom prst="rect">
            <a:avLst/>
          </a:prstGeom>
          <a:noFill/>
          <a:ln>
            <a:solidFill>
              <a:srgbClr val="0070C0"/>
            </a:solidFill>
          </a:ln>
        </p:spPr>
        <p:txBody>
          <a:bodyPr wrap="square">
            <a:spAutoFit/>
          </a:bodyPr>
          <a:lstStyle/>
          <a:p>
            <a:r>
              <a:rPr lang="en-US" altLang="zh-TW" dirty="0" err="1"/>
              <a:t>i_rst</a:t>
            </a:r>
            <a:r>
              <a:rPr lang="en-US" altLang="zh-TW" dirty="0"/>
              <a:t>:</a:t>
            </a:r>
            <a:r>
              <a:rPr lang="zh-TW" altLang="en-US" dirty="0"/>
              <a:t>讓記數器值設定為一開始的值</a:t>
            </a:r>
          </a:p>
        </p:txBody>
      </p:sp>
      <p:sp>
        <p:nvSpPr>
          <p:cNvPr id="7" name="文字方塊 6">
            <a:extLst>
              <a:ext uri="{FF2B5EF4-FFF2-40B4-BE49-F238E27FC236}">
                <a16:creationId xmlns:a16="http://schemas.microsoft.com/office/drawing/2014/main" id="{68A27E08-8909-548F-0FBE-128D8A5EF5C2}"/>
              </a:ext>
            </a:extLst>
          </p:cNvPr>
          <p:cNvSpPr txBox="1"/>
          <p:nvPr/>
        </p:nvSpPr>
        <p:spPr>
          <a:xfrm>
            <a:off x="658640" y="1960259"/>
            <a:ext cx="3012363" cy="369332"/>
          </a:xfrm>
          <a:prstGeom prst="rect">
            <a:avLst/>
          </a:prstGeom>
          <a:noFill/>
          <a:ln>
            <a:solidFill>
              <a:schemeClr val="accent2">
                <a:lumMod val="60000"/>
                <a:lumOff val="40000"/>
              </a:schemeClr>
            </a:solidFill>
          </a:ln>
        </p:spPr>
        <p:txBody>
          <a:bodyPr wrap="none" rtlCol="0">
            <a:spAutoFit/>
          </a:bodyPr>
          <a:lstStyle/>
          <a:p>
            <a:r>
              <a:rPr lang="en-US" altLang="zh-TW" dirty="0" err="1"/>
              <a:t>i_clk</a:t>
            </a:r>
            <a:r>
              <a:rPr lang="en-US" altLang="zh-TW" dirty="0"/>
              <a:t>:</a:t>
            </a:r>
            <a:r>
              <a:rPr lang="zh-TW" altLang="en-US" dirty="0"/>
              <a:t>產生一個時脈控制時間</a:t>
            </a:r>
          </a:p>
        </p:txBody>
      </p:sp>
      <p:sp>
        <p:nvSpPr>
          <p:cNvPr id="8" name="文字方塊 7">
            <a:extLst>
              <a:ext uri="{FF2B5EF4-FFF2-40B4-BE49-F238E27FC236}">
                <a16:creationId xmlns:a16="http://schemas.microsoft.com/office/drawing/2014/main" id="{B97D448E-0D7C-F3D5-5D26-B3BB2AC6E86E}"/>
              </a:ext>
            </a:extLst>
          </p:cNvPr>
          <p:cNvSpPr txBox="1"/>
          <p:nvPr/>
        </p:nvSpPr>
        <p:spPr>
          <a:xfrm>
            <a:off x="660104" y="3096957"/>
            <a:ext cx="5435896" cy="1200329"/>
          </a:xfrm>
          <a:prstGeom prst="rect">
            <a:avLst/>
          </a:prstGeom>
          <a:noFill/>
          <a:ln>
            <a:solidFill>
              <a:srgbClr val="FF0000"/>
            </a:solidFill>
          </a:ln>
        </p:spPr>
        <p:txBody>
          <a:bodyPr wrap="square" rtlCol="0">
            <a:spAutoFit/>
          </a:bodyPr>
          <a:lstStyle/>
          <a:p>
            <a:r>
              <a:rPr lang="en-US" altLang="zh-TW" dirty="0"/>
              <a:t>State:</a:t>
            </a:r>
            <a:r>
              <a:rPr lang="zh-TW" altLang="en-US" dirty="0"/>
              <a:t>記數器現在狀態根據記數器的值來判斷是否要換另外一個記數器計算，所以會跟兩個記數器是雙向的關係，如果一個記數器達成設定的條件，</a:t>
            </a:r>
            <a:r>
              <a:rPr lang="en-US" altLang="zh-TW" dirty="0"/>
              <a:t>state</a:t>
            </a:r>
            <a:r>
              <a:rPr lang="zh-TW" altLang="en-US" dirty="0"/>
              <a:t>就換轉態</a:t>
            </a:r>
          </a:p>
        </p:txBody>
      </p:sp>
      <p:sp>
        <p:nvSpPr>
          <p:cNvPr id="9" name="文字方塊 8">
            <a:extLst>
              <a:ext uri="{FF2B5EF4-FFF2-40B4-BE49-F238E27FC236}">
                <a16:creationId xmlns:a16="http://schemas.microsoft.com/office/drawing/2014/main" id="{DD016B26-BF5A-BAE0-D1F5-78BA27A22684}"/>
              </a:ext>
            </a:extLst>
          </p:cNvPr>
          <p:cNvSpPr txBox="1"/>
          <p:nvPr/>
        </p:nvSpPr>
        <p:spPr>
          <a:xfrm>
            <a:off x="658640" y="5064652"/>
            <a:ext cx="3814314" cy="369332"/>
          </a:xfrm>
          <a:prstGeom prst="rect">
            <a:avLst/>
          </a:prstGeom>
          <a:noFill/>
          <a:ln>
            <a:solidFill>
              <a:schemeClr val="tx1"/>
            </a:solidFill>
          </a:ln>
        </p:spPr>
        <p:txBody>
          <a:bodyPr wrap="none" rtlCol="0">
            <a:spAutoFit/>
          </a:bodyPr>
          <a:lstStyle/>
          <a:p>
            <a:r>
              <a:rPr lang="en-US" altLang="zh-TW" dirty="0"/>
              <a:t>o_counter1:</a:t>
            </a:r>
            <a:r>
              <a:rPr lang="zh-TW" altLang="en-US" dirty="0"/>
              <a:t>把計數器</a:t>
            </a:r>
            <a:r>
              <a:rPr lang="en-US" altLang="zh-TW" dirty="0"/>
              <a:t>1</a:t>
            </a:r>
            <a:r>
              <a:rPr lang="zh-TW" altLang="en-US" dirty="0"/>
              <a:t>的值傳輸出來</a:t>
            </a:r>
          </a:p>
        </p:txBody>
      </p:sp>
      <p:sp>
        <p:nvSpPr>
          <p:cNvPr id="10" name="文字方塊 9">
            <a:extLst>
              <a:ext uri="{FF2B5EF4-FFF2-40B4-BE49-F238E27FC236}">
                <a16:creationId xmlns:a16="http://schemas.microsoft.com/office/drawing/2014/main" id="{ADEF098F-98B3-EFA8-98B2-13D21B56DC55}"/>
              </a:ext>
            </a:extLst>
          </p:cNvPr>
          <p:cNvSpPr txBox="1"/>
          <p:nvPr/>
        </p:nvSpPr>
        <p:spPr>
          <a:xfrm>
            <a:off x="658640" y="5869307"/>
            <a:ext cx="3860800" cy="369332"/>
          </a:xfrm>
          <a:prstGeom prst="rect">
            <a:avLst/>
          </a:prstGeom>
          <a:noFill/>
          <a:ln>
            <a:solidFill>
              <a:schemeClr val="tx1"/>
            </a:solidFill>
          </a:ln>
        </p:spPr>
        <p:txBody>
          <a:bodyPr wrap="none" rtlCol="0">
            <a:spAutoFit/>
          </a:bodyPr>
          <a:lstStyle/>
          <a:p>
            <a:r>
              <a:rPr lang="en-US" altLang="zh-TW" dirty="0"/>
              <a:t>o_counter2 :</a:t>
            </a:r>
            <a:r>
              <a:rPr lang="zh-TW" altLang="en-US" dirty="0"/>
              <a:t>把計數器</a:t>
            </a:r>
            <a:r>
              <a:rPr lang="en-US" altLang="zh-TW" dirty="0"/>
              <a:t>2</a:t>
            </a:r>
            <a:r>
              <a:rPr lang="zh-TW" altLang="en-US" dirty="0"/>
              <a:t>的值傳輸出來</a:t>
            </a:r>
          </a:p>
        </p:txBody>
      </p:sp>
    </p:spTree>
    <p:extLst>
      <p:ext uri="{BB962C8B-B14F-4D97-AF65-F5344CB8AC3E}">
        <p14:creationId xmlns:p14="http://schemas.microsoft.com/office/powerpoint/2010/main" val="359199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D1F5C4D4-7FE1-5421-50E0-D01D6F850E3A}"/>
              </a:ext>
            </a:extLst>
          </p:cNvPr>
          <p:cNvSpPr txBox="1">
            <a:spLocks/>
          </p:cNvSpPr>
          <p:nvPr/>
        </p:nvSpPr>
        <p:spPr>
          <a:xfrm>
            <a:off x="727296" y="660904"/>
            <a:ext cx="5854574" cy="115884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3100" kern="100" dirty="0">
                <a:latin typeface="Aptos" panose="020B0004020202020204" pitchFamily="34" charset="0"/>
                <a:ea typeface="新細明體" panose="02020500000000000000" pitchFamily="18" charset="-120"/>
                <a:cs typeface="Times New Roman" panose="02020603050405020304" pitchFamily="18" charset="0"/>
              </a:rPr>
              <a:t>波形圖</a:t>
            </a:r>
            <a:br>
              <a:rPr lang="zh-TW" altLang="zh-TW" sz="1800" kern="100" dirty="0">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pic>
        <p:nvPicPr>
          <p:cNvPr id="6" name="圖片 5">
            <a:extLst>
              <a:ext uri="{FF2B5EF4-FFF2-40B4-BE49-F238E27FC236}">
                <a16:creationId xmlns:a16="http://schemas.microsoft.com/office/drawing/2014/main" id="{24D5A965-F5C6-A165-FB9E-3EE410824918}"/>
              </a:ext>
            </a:extLst>
          </p:cNvPr>
          <p:cNvPicPr>
            <a:picLocks noChangeAspect="1"/>
          </p:cNvPicPr>
          <p:nvPr/>
        </p:nvPicPr>
        <p:blipFill>
          <a:blip r:embed="rId2"/>
          <a:stretch>
            <a:fillRect/>
          </a:stretch>
        </p:blipFill>
        <p:spPr>
          <a:xfrm>
            <a:off x="1597889" y="1354932"/>
            <a:ext cx="8608291" cy="4842164"/>
          </a:xfrm>
          <a:prstGeom prst="rect">
            <a:avLst/>
          </a:prstGeom>
        </p:spPr>
      </p:pic>
    </p:spTree>
    <p:extLst>
      <p:ext uri="{BB962C8B-B14F-4D97-AF65-F5344CB8AC3E}">
        <p14:creationId xmlns:p14="http://schemas.microsoft.com/office/powerpoint/2010/main" val="32518875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141</Words>
  <Application>Microsoft Office PowerPoint</Application>
  <PresentationFormat>寬螢幕</PresentationFormat>
  <Paragraphs>16</Paragraphs>
  <Slides>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vt:i4>
      </vt:variant>
    </vt:vector>
  </HeadingPairs>
  <TitlesOfParts>
    <vt:vector size="8" baseType="lpstr">
      <vt:lpstr>Aptos</vt:lpstr>
      <vt:lpstr>Aptos Display</vt:lpstr>
      <vt:lpstr>Arial</vt:lpstr>
      <vt:lpstr>Office 佈景主題</vt:lpstr>
      <vt:lpstr>FPGA專題實習Two _counter </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昱辰 陳</dc:creator>
  <cp:lastModifiedBy>昱辰 陳</cp:lastModifiedBy>
  <cp:revision>2</cp:revision>
  <dcterms:created xsi:type="dcterms:W3CDTF">2024-09-30T11:40:19Z</dcterms:created>
  <dcterms:modified xsi:type="dcterms:W3CDTF">2024-09-30T13:36:18Z</dcterms:modified>
</cp:coreProperties>
</file>