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4" r:id="rId5"/>
    <p:sldId id="265" r:id="rId6"/>
    <p:sldId id="261" r:id="rId7"/>
    <p:sldId id="266" r:id="rId8"/>
    <p:sldId id="267" r:id="rId9"/>
    <p:sldId id="260" r:id="rId10"/>
    <p:sldId id="259" r:id="rId11"/>
    <p:sldId id="263" r:id="rId12"/>
    <p:sldId id="257" r:id="rId13"/>
    <p:sldId id="258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161"/>
    <a:srgbClr val="FFFFFF"/>
    <a:srgbClr val="00AEEF"/>
    <a:srgbClr val="585657"/>
    <a:srgbClr val="595758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9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6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64.xml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6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jpe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0" y="1561465"/>
            <a:ext cx="9243060" cy="5332095"/>
            <a:chOff x="0" y="2900"/>
            <a:chExt cx="15159" cy="9523"/>
          </a:xfrm>
        </p:grpSpPr>
        <p:sp>
          <p:nvSpPr>
            <p:cNvPr id="2" name="矩形 1"/>
            <p:cNvSpPr/>
            <p:nvPr/>
          </p:nvSpPr>
          <p:spPr>
            <a:xfrm>
              <a:off x="0" y="2900"/>
              <a:ext cx="15159" cy="9523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720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3"/>
                </p:ext>
              </p:extLst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>
              <a:off x="359" y="3334"/>
              <a:ext cx="14441" cy="8654"/>
            </a:xfrm>
            <a:prstGeom prst="rect">
              <a:avLst/>
            </a:prstGeom>
          </p:spPr>
        </p:pic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281305" y="204470"/>
            <a:ext cx="6045200" cy="1208523"/>
            <a:chOff x="180" y="441"/>
            <a:chExt cx="6885" cy="1376"/>
          </a:xfrm>
        </p:grpSpPr>
        <p:pic>
          <p:nvPicPr>
            <p:cNvPr id="29" name="图片 28" descr="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" y="441"/>
              <a:ext cx="4253" cy="291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80" y="732"/>
              <a:ext cx="6885" cy="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i="1">
                  <a:solidFill>
                    <a:schemeClr val="accent1"/>
                  </a:solidFill>
                </a:rPr>
                <a:t>青岛大学</a:t>
              </a:r>
              <a:r>
                <a:rPr lang="zh-CN" altLang="en-US" sz="2400" b="1" i="1">
                  <a:solidFill>
                    <a:srgbClr val="646161"/>
                  </a:solidFill>
                </a:rPr>
                <a:t>未来研究院</a:t>
              </a:r>
              <a:endParaRPr lang="zh-CN" altLang="en-US" sz="2400" b="1" i="1">
                <a:solidFill>
                  <a:schemeClr val="accent1"/>
                </a:solidFill>
              </a:endParaRPr>
            </a:p>
            <a:p>
              <a:r>
                <a:rPr lang="zh-CN" altLang="en-US" sz="2400" b="1" i="1">
                  <a:solidFill>
                    <a:schemeClr val="accent1"/>
                  </a:solidFill>
                </a:rPr>
                <a:t>未来</a:t>
              </a:r>
              <a:r>
                <a:rPr lang="zh-CN" altLang="en-US" sz="2400" b="1" i="1">
                  <a:solidFill>
                    <a:srgbClr val="00AEEF"/>
                  </a:solidFill>
                </a:rPr>
                <a:t>战</a:t>
              </a:r>
              <a:r>
                <a:rPr lang="zh-CN" altLang="en-US" sz="2400" b="1" i="1">
                  <a:solidFill>
                    <a:schemeClr val="accent1"/>
                  </a:solidFill>
                </a:rPr>
                <a:t>队</a:t>
              </a:r>
              <a:r>
                <a:rPr lang="en-US" altLang="zh-CN" sz="2400" b="1" i="1">
                  <a:solidFill>
                    <a:schemeClr val="accent1"/>
                  </a:solidFill>
                </a:rPr>
                <a:t> </a:t>
              </a:r>
              <a:r>
                <a: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明黑（非商用）常规体" charset="-122"/>
                  <a:ea typeface="造字工房明黑（非商用）常规体" charset="-122"/>
                  <a:sym typeface="+mn-ea"/>
                </a:rPr>
                <a:t>算法组</a:t>
              </a:r>
              <a:endParaRPr lang="zh-CN" altLang="en-US" sz="32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明黑（非商用）常规体" charset="-122"/>
                <a:ea typeface="造字工房明黑（非商用）常规体" charset="-122"/>
                <a:sym typeface="+mn-ea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9253855" y="459740"/>
            <a:ext cx="2877820" cy="2209165"/>
            <a:chOff x="15344" y="358"/>
            <a:chExt cx="3636" cy="2789"/>
          </a:xfrm>
          <a:effectLst/>
        </p:grpSpPr>
        <p:pic>
          <p:nvPicPr>
            <p:cNvPr id="12" name="图片 11" descr="未来战队 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t="17412" b="7632"/>
            <a:stretch>
              <a:fillRect/>
            </a:stretch>
          </p:blipFill>
          <p:spPr>
            <a:xfrm>
              <a:off x="15649" y="358"/>
              <a:ext cx="3331" cy="2497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41000"/>
                </a:prstClr>
              </a:innerShdw>
              <a:reflection blurRad="6350" stA="50000" endA="300" endPos="90000" dist="1054100" dir="5400000" sy="-100000" algn="bl" rotWithShape="0"/>
            </a:effectLst>
            <a:scene3d>
              <a:camera prst="isometricLeftDown">
                <a:rot lat="2400000" lon="1200000" rev="0"/>
              </a:camera>
              <a:lightRig rig="threePt" dir="t"/>
            </a:scene3d>
          </p:spPr>
        </p:pic>
        <p:pic>
          <p:nvPicPr>
            <p:cNvPr id="32" name="图片 31" descr="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44" y="2302"/>
              <a:ext cx="3636" cy="845"/>
            </a:xfrm>
            <a:prstGeom prst="rect">
              <a:avLst/>
            </a:prstGeom>
            <a:noFill/>
            <a:effectLst>
              <a:reflection blurRad="6350" stA="80000" endA="300" dir="5400000" sy="-100000" algn="bl" rotWithShape="0"/>
            </a:effectLst>
            <a:scene3d>
              <a:camera prst="orthographicFront">
                <a:rot lat="2400000" lon="1200000" rev="0"/>
              </a:camera>
              <a:lightRig rig="threePt" dir="t"/>
            </a:scene3d>
          </p:spPr>
        </p:pic>
      </p:grpSp>
      <p:sp>
        <p:nvSpPr>
          <p:cNvPr id="36" name="文本框 35"/>
          <p:cNvSpPr txBox="1"/>
          <p:nvPr/>
        </p:nvSpPr>
        <p:spPr>
          <a:xfrm>
            <a:off x="1739265" y="3350260"/>
            <a:ext cx="5764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自瞄</a:t>
            </a:r>
            <a:r>
              <a:rPr lang="en-US" altLang="zh-CN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   &amp; </a:t>
            </a:r>
            <a:endParaRPr lang="zh-CN" altLang="en-US" sz="5400" b="1" i="1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  <a:cs typeface="造字工房明黑（非商用）常规体" charset="-122"/>
            </a:endParaRPr>
          </a:p>
          <a:p>
            <a:r>
              <a:rPr lang="en-US" altLang="zh-CN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qdu-rm-ai </a:t>
            </a:r>
            <a:r>
              <a:rPr lang="zh-CN" altLang="en-US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讲解</a:t>
            </a:r>
            <a:endParaRPr lang="zh-CN" altLang="en-US" sz="5400" b="1" i="1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  <a:cs typeface="造字工房明黑（非商用）常规体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video fullScrn="0">
              <p:cMediaNode vol="0" mute="1" showWhenStopped="0">
                <p:cTn id="2" repeatCount="indefinite" fill="remove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2019总决赛-170"/>
          <p:cNvPicPr>
            <a:picLocks noChangeAspect="1"/>
          </p:cNvPicPr>
          <p:nvPr/>
        </p:nvPicPr>
        <p:blipFill>
          <a:blip r:embed="rId1"/>
          <a:srcRect l="29963" t="139"/>
          <a:stretch>
            <a:fillRect/>
          </a:stretch>
        </p:blipFill>
        <p:spPr>
          <a:xfrm>
            <a:off x="0" y="8890"/>
            <a:ext cx="7163435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65" y="2442210"/>
            <a:ext cx="1710690" cy="1454785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自瞄讲解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自瞄流程图"/>
          <p:cNvPicPr>
            <a:picLocks noChangeAspect="1"/>
          </p:cNvPicPr>
          <p:nvPr/>
        </p:nvPicPr>
        <p:blipFill>
          <a:blip r:embed="rId1"/>
          <a:srcRect b="2380"/>
          <a:stretch>
            <a:fillRect/>
          </a:stretch>
        </p:blipFill>
        <p:spPr>
          <a:xfrm>
            <a:off x="1395730" y="0"/>
            <a:ext cx="8285480" cy="6858635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" name="图片 23" descr="logo.4695cb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5" name="直角三角形 2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简单版自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0" y="1008380"/>
            <a:ext cx="4001135" cy="467360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" name="图片 23" descr="logo.4695cb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5" name="直角三角形 2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4820" y="2346325"/>
            <a:ext cx="6181725" cy="2568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感谢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  <a:p>
            <a:pPr fontAlgn="ctr">
              <a:lnSpc>
                <a:spcPct val="40000"/>
              </a:lnSpc>
            </a:pPr>
            <a:r>
              <a:rPr lang="en-US" altLang="zh-CN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			</a:t>
            </a:r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聆听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2355850" y="1307465"/>
            <a:ext cx="908050" cy="3663315"/>
            <a:chOff x="3710" y="2059"/>
            <a:chExt cx="1430" cy="5769"/>
          </a:xfrm>
        </p:grpSpPr>
        <p:sp>
          <p:nvSpPr>
            <p:cNvPr id="16" name="椭圆 15"/>
            <p:cNvSpPr/>
            <p:nvPr/>
          </p:nvSpPr>
          <p:spPr>
            <a:xfrm>
              <a:off x="3750" y="2059"/>
              <a:ext cx="1350" cy="1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饼形 16"/>
            <p:cNvSpPr/>
            <p:nvPr/>
          </p:nvSpPr>
          <p:spPr>
            <a:xfrm>
              <a:off x="3817" y="2127"/>
              <a:ext cx="1215" cy="1215"/>
            </a:xfrm>
            <a:prstGeom prst="pie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5" y="2226"/>
              <a:ext cx="6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rPr>
                <a:t>1</a:t>
              </a:r>
              <a:endParaRPr lang="en-US" altLang="zh-CN" sz="360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10" y="3744"/>
              <a:ext cx="1430" cy="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900" y="3969"/>
              <a:ext cx="1048" cy="3480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rot="8100000">
              <a:off x="4054" y="7087"/>
              <a:ext cx="741" cy="7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59325" y="1307465"/>
            <a:ext cx="908050" cy="3663315"/>
            <a:chOff x="3710" y="2059"/>
            <a:chExt cx="1430" cy="5769"/>
          </a:xfrm>
        </p:grpSpPr>
        <p:sp>
          <p:nvSpPr>
            <p:cNvPr id="27" name="椭圆 26"/>
            <p:cNvSpPr/>
            <p:nvPr/>
          </p:nvSpPr>
          <p:spPr>
            <a:xfrm>
              <a:off x="3750" y="2059"/>
              <a:ext cx="1350" cy="1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饼形 27"/>
            <p:cNvSpPr/>
            <p:nvPr/>
          </p:nvSpPr>
          <p:spPr>
            <a:xfrm>
              <a:off x="3817" y="2127"/>
              <a:ext cx="1215" cy="1215"/>
            </a:xfrm>
            <a:prstGeom prst="pie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011" y="2226"/>
              <a:ext cx="6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rPr>
                <a:t>2</a:t>
              </a:r>
              <a:endParaRPr lang="en-US" altLang="zh-CN" sz="360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10" y="3744"/>
              <a:ext cx="1430" cy="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900" y="3969"/>
              <a:ext cx="1048" cy="3480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rot="8100000">
              <a:off x="4054" y="7087"/>
              <a:ext cx="741" cy="7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82815" y="1307465"/>
            <a:ext cx="908050" cy="3663315"/>
            <a:chOff x="3710" y="2059"/>
            <a:chExt cx="1430" cy="5769"/>
          </a:xfrm>
        </p:grpSpPr>
        <p:sp>
          <p:nvSpPr>
            <p:cNvPr id="34" name="椭圆 33"/>
            <p:cNvSpPr/>
            <p:nvPr/>
          </p:nvSpPr>
          <p:spPr>
            <a:xfrm>
              <a:off x="3750" y="2059"/>
              <a:ext cx="1350" cy="1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饼形 34"/>
            <p:cNvSpPr/>
            <p:nvPr/>
          </p:nvSpPr>
          <p:spPr>
            <a:xfrm>
              <a:off x="3817" y="2127"/>
              <a:ext cx="1215" cy="1215"/>
            </a:xfrm>
            <a:prstGeom prst="pie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48" y="2226"/>
              <a:ext cx="6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rPr>
                <a:t>3</a:t>
              </a:r>
              <a:endParaRPr lang="en-US" altLang="zh-CN" sz="360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10" y="3744"/>
              <a:ext cx="1430" cy="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00" y="3969"/>
              <a:ext cx="1048" cy="3480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8100000">
              <a:off x="4054" y="7087"/>
              <a:ext cx="741" cy="7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969510" y="2679065"/>
            <a:ext cx="459740" cy="14763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代码架构讲解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06970" y="2679065"/>
            <a:ext cx="459740" cy="1447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50160" y="2669540"/>
            <a:ext cx="459740" cy="1543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会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议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要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求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2019总决赛-170"/>
          <p:cNvPicPr>
            <a:picLocks noChangeAspect="1"/>
          </p:cNvPicPr>
          <p:nvPr/>
        </p:nvPicPr>
        <p:blipFill>
          <a:blip r:embed="rId1"/>
          <a:srcRect l="29963" t="139"/>
          <a:stretch>
            <a:fillRect/>
          </a:stretch>
        </p:blipFill>
        <p:spPr>
          <a:xfrm>
            <a:off x="0" y="8890"/>
            <a:ext cx="7163435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会议要求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6430" y="1410970"/>
            <a:ext cx="7597140" cy="4759325"/>
          </a:xfrm>
        </p:spPr>
        <p:txBody>
          <a:bodyPr/>
          <a:p>
            <a:pPr marL="0" indent="0">
              <a:buNone/>
            </a:pPr>
            <a:r>
              <a:rPr lang="zh-CN" altLang="en-US" sz="3600"/>
              <a:t>点名记出勤率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Ones AI</a:t>
            </a:r>
            <a:r>
              <a:rPr lang="zh-CN" altLang="en-US" sz="3600"/>
              <a:t>笔记汇总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例会要求报告学习内容</a:t>
            </a:r>
            <a:endParaRPr lang="zh-CN" altLang="en-US" sz="3600"/>
          </a:p>
          <a:p>
            <a:pPr marL="0" indent="0">
              <a:buNone/>
            </a:pPr>
            <a:endParaRPr lang="zh-CN" altLang="en-US" sz="3600"/>
          </a:p>
        </p:txBody>
      </p:sp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" name="图片 23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5" name="直角三角形 2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2019总决赛-170"/>
          <p:cNvPicPr>
            <a:picLocks noChangeAspect="1"/>
          </p:cNvPicPr>
          <p:nvPr/>
        </p:nvPicPr>
        <p:blipFill>
          <a:blip r:embed="rId1"/>
          <a:srcRect l="29963" t="139"/>
          <a:stretch>
            <a:fillRect/>
          </a:stretch>
        </p:blipFill>
        <p:spPr>
          <a:xfrm>
            <a:off x="0" y="8890"/>
            <a:ext cx="7163435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代码架构讲解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核心思想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9710" y="1471295"/>
            <a:ext cx="7997825" cy="4759325"/>
          </a:xfrm>
        </p:spPr>
        <p:txBody>
          <a:bodyPr/>
          <a:p>
            <a:r>
              <a:rPr lang="zh-CN" altLang="en-US"/>
              <a:t>面向对象的思想</a:t>
            </a:r>
            <a:endParaRPr lang="zh-CN" altLang="en-US"/>
          </a:p>
          <a:p>
            <a:pPr lvl="1"/>
            <a:r>
              <a:rPr lang="zh-CN" altLang="en-US" sz="1600"/>
              <a:t>继承</a:t>
            </a:r>
            <a:endParaRPr lang="zh-CN" altLang="en-US" sz="1600"/>
          </a:p>
          <a:p>
            <a:pPr lvl="1"/>
            <a:r>
              <a:rPr lang="zh-CN" altLang="en-US" sz="1600"/>
              <a:t>组合</a:t>
            </a:r>
            <a:endParaRPr lang="zh-CN" altLang="en-US" sz="1600"/>
          </a:p>
          <a:p>
            <a:pPr lvl="1"/>
            <a:r>
              <a:rPr lang="zh-CN" altLang="en-US" sz="1600"/>
              <a:t>抽象</a:t>
            </a:r>
            <a:endParaRPr lang="zh-CN" altLang="en-US" sz="1600"/>
          </a:p>
          <a:p>
            <a:pPr lvl="1"/>
            <a:r>
              <a:rPr lang="zh-CN" altLang="en-US" sz="1600"/>
              <a:t>封装</a:t>
            </a:r>
            <a:endParaRPr lang="zh-CN" altLang="en-US"/>
          </a:p>
          <a:p>
            <a:r>
              <a:rPr lang="zh-CN" altLang="en-US"/>
              <a:t>高效运算处理</a:t>
            </a:r>
            <a:endParaRPr lang="zh-CN" altLang="en-US"/>
          </a:p>
          <a:p>
            <a:r>
              <a:rPr lang="zh-CN" altLang="en-US"/>
              <a:t>多线程（并行）处理</a:t>
            </a:r>
            <a:endParaRPr lang="zh-CN" altLang="en-US"/>
          </a:p>
          <a:p>
            <a:r>
              <a:rPr lang="zh-CN" altLang="en-US"/>
              <a:t>代码规范要求与说明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1" name="图片 20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4" name="直角三角形 2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5" name="图片 24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6" name="直角三角形 25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830" y="582930"/>
            <a:ext cx="9991725" cy="705485"/>
          </a:xfrm>
        </p:spPr>
        <p:txBody>
          <a:bodyPr/>
          <a:p>
            <a:r>
              <a:rPr lang="zh-CN" altLang="en-US"/>
              <a:t>代码规范要求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5430" y="1477645"/>
            <a:ext cx="10054590" cy="475932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头文件内写</a:t>
            </a:r>
            <a:r>
              <a:rPr lang="en-US" altLang="zh-CN"/>
              <a:t>#pragma once</a:t>
            </a:r>
            <a:r>
              <a:rPr lang="zh-CN" altLang="en-US"/>
              <a:t>保护</a:t>
            </a:r>
            <a:endParaRPr lang="zh-CN" altLang="en-US"/>
          </a:p>
          <a:p>
            <a:r>
              <a:rPr lang="en-US" altLang="zh-CN"/>
              <a:t>include &lt;&gt; </a:t>
            </a:r>
            <a:r>
              <a:rPr lang="zh-CN" altLang="en-US"/>
              <a:t>和</a:t>
            </a:r>
            <a:r>
              <a:rPr lang="en-US" altLang="zh-CN"/>
              <a:t> include “”</a:t>
            </a:r>
            <a:endParaRPr lang="en-US" altLang="zh-CN"/>
          </a:p>
          <a:p>
            <a:r>
              <a:rPr lang="en-US" altLang="zh-CN"/>
              <a:t>NO using namespace std or using namespace cv</a:t>
            </a:r>
            <a:endParaRPr lang="en-US" altLang="zh-CN"/>
          </a:p>
          <a:p>
            <a:r>
              <a:rPr lang="en-US" altLang="zh-CN"/>
              <a:t>const </a:t>
            </a:r>
            <a:r>
              <a:rPr lang="zh-CN" altLang="en-US"/>
              <a:t>保护</a:t>
            </a:r>
            <a:endParaRPr lang="zh-CN" altLang="en-US"/>
          </a:p>
          <a:p>
            <a:r>
              <a:rPr lang="en-US" altLang="zh-CN"/>
              <a:t>C++14/C++17</a:t>
            </a:r>
            <a:endParaRPr lang="en-US" altLang="zh-CN"/>
          </a:p>
          <a:p>
            <a:r>
              <a:rPr lang="zh-CN" altLang="en-US"/>
              <a:t>函数名规范：EstimateWorldCoord</a:t>
            </a:r>
            <a:r>
              <a:rPr lang="en-US" altLang="zh-CN"/>
              <a:t> SolveSurfaceLanchAngle </a:t>
            </a:r>
            <a:r>
              <a:rPr lang="zh-CN" altLang="en-US"/>
              <a:t>单词首字母大写，不得出现</a:t>
            </a:r>
            <a:r>
              <a:rPr lang="en-US" altLang="zh-CN"/>
              <a:t>’_’</a:t>
            </a:r>
            <a:endParaRPr lang="en-US" altLang="zh-CN"/>
          </a:p>
          <a:p>
            <a:r>
              <a:rPr lang="zh-CN" altLang="en-US"/>
              <a:t>变量名规范：除特殊意义外，所有变量名全部小写，单词之间使用</a:t>
            </a:r>
            <a:r>
              <a:rPr lang="en-US" altLang="zh-CN"/>
              <a:t>’_’</a:t>
            </a:r>
            <a:r>
              <a:rPr lang="zh-CN" altLang="en-US"/>
              <a:t>分割</a:t>
            </a:r>
            <a:br>
              <a:rPr lang="zh-CN" altLang="en-US"/>
            </a:br>
            <a:r>
              <a:rPr lang="en-US" altLang="zh-CN"/>
              <a:t>	         </a:t>
            </a:r>
            <a:r>
              <a:rPr lang="zh-CN" altLang="en-US"/>
              <a:t>类内变量最后加</a:t>
            </a:r>
            <a:r>
              <a:rPr lang="en-US" altLang="zh-CN"/>
              <a:t>‘_’</a:t>
            </a:r>
            <a:endParaRPr lang="zh-CN" altLang="en-US"/>
          </a:p>
          <a:p>
            <a:r>
              <a:rPr lang="zh-CN" altLang="en-US"/>
              <a:t>局部变量使用匿名命名空间保护，变量名使用</a:t>
            </a:r>
            <a:r>
              <a:rPr lang="en-US" altLang="zh-CN"/>
              <a:t>k</a:t>
            </a:r>
            <a:r>
              <a:rPr lang="zh-CN" altLang="en-US"/>
              <a:t>开头（表示常量</a:t>
            </a:r>
            <a:r>
              <a:rPr lang="en-US" altLang="zh-CN"/>
              <a:t>const</a:t>
            </a:r>
            <a:r>
              <a:rPr lang="zh-CN" altLang="en-US"/>
              <a:t>）后跟原单词大写，如kARMOR_WIDTH</a:t>
            </a:r>
            <a:endParaRPr lang="zh-CN" altLang="en-US"/>
          </a:p>
          <a:p>
            <a:r>
              <a:rPr lang="zh-CN" altLang="en-US"/>
              <a:t>提交代码前，</a:t>
            </a:r>
            <a:r>
              <a:rPr lang="en-US" altLang="zh-CN"/>
              <a:t>format</a:t>
            </a:r>
            <a:endParaRPr lang="en-US" altLang="zh-CN"/>
          </a:p>
          <a:p>
            <a:r>
              <a:rPr lang="en-US" altLang="zh-CN"/>
              <a:t>.hpp</a:t>
            </a:r>
            <a:r>
              <a:rPr lang="zh-CN" altLang="en-US"/>
              <a:t>中函数和</a:t>
            </a:r>
            <a:r>
              <a:rPr lang="en-US" altLang="zh-CN"/>
              <a:t>.cpp</a:t>
            </a:r>
            <a:r>
              <a:rPr lang="zh-CN" altLang="en-US"/>
              <a:t>中函数顺序相对应，先</a:t>
            </a:r>
            <a:r>
              <a:rPr lang="en-US" altLang="zh-CN"/>
              <a:t>private</a:t>
            </a:r>
            <a:r>
              <a:rPr lang="zh-CN" altLang="en-US"/>
              <a:t>后</a:t>
            </a:r>
            <a:r>
              <a:rPr lang="en-US" altLang="zh-CN"/>
              <a:t>public</a:t>
            </a:r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" name="图片 23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5" name="直角三角形 2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860" y="76200"/>
            <a:ext cx="10725150" cy="6781800"/>
          </a:xfrm>
          <a:prstGeom prst="rect">
            <a:avLst/>
          </a:prstGeom>
        </p:spPr>
      </p:pic>
      <p:pic>
        <p:nvPicPr>
          <p:cNvPr id="6" name="图片 5" descr="45_avatar_bi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368300"/>
            <a:ext cx="752475" cy="762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7200" y="151765"/>
            <a:ext cx="274320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├─build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├─.cmake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└─CMakeFiles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├─image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├─runtime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├─src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├─app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│  ├─auto_aim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│  ├─buff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│  ├─dart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│  ├─radar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│  └─sentry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├─behavior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├─component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├─demo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│  ├─armor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│  └─camera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├─device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├─nn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└─vision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├─tests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├─behavior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├─component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├─device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├─nn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└─vision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├─third_party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├─qdu-rm-protocol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│  └─yolov5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└─utils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6675" y="151765"/>
            <a:ext cx="2729865" cy="6708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.clang-format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.gitignore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.gitmodules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LICENSE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README.md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requirements.txt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├─build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│  CMakeCache.txt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└─CMakeFiles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├─image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├─runtime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    armor_classifier.onnx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    armor_classifier_lable.json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    auto_aim.sh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    chess-9-6-20.svg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    circle-9-6-20.svg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    MV-CA016-10UC-6mm.json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    RMUL2021_Armor.json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    RMUL2021_Behavior_Sentry.xml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    RMUT2021_Buff.json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├─third_party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│  .gitmodules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│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├─qdu-rm-protocol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│      .gitignore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│      LICENSE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│      protocol.h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│      README.md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│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│  └─yolov5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└─utils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armor_classfier.py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armor_dataset.yaml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armor_hyp.yaml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armor_model.yaml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radar_dataset.yaml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radar_hyp.yaml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radar_model.yaml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roco2x.py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train_vision.sh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43140" y="69215"/>
            <a:ext cx="2740025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├─src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├─app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app.hpp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├─auto_aim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main.cpp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├─buff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main.cpp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├─dart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main.cpp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├─radar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main.cpp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└─sentry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    main.cpp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├─behavior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behavior.cpp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behavior.hpp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node.cpp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node.hpp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├─component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common.cpp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common.hpp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├─demo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├─armor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main.cpp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params_test_blue.json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│      params_test_red.json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└─camera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    main.cpp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08575" y="151765"/>
            <a:ext cx="238633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├─tests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├─behavior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behavior.cpp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node.cpp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├─component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common.cpp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├─device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hik_camera.cpp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referee.cpp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robot.cpp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serial.cpp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├─nn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detector.cpp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└─vision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armor.cpp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armor_classifier.cpp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armor_detector.cpp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buff_detector.cpp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compensator.cpp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light_bar.cpp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preprocess.cpp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9000" y="69215"/>
            <a:ext cx="268478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</a:t>
            </a:r>
            <a:r>
              <a:rPr lang="en-US" altLang="zh-CN" sz="1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├─device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camera.hpp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crc16.cpp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crc16.hpp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hik_camera.cpp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hik_camera.hpp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raspi_camera.hpp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robot.cpp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robot.hpp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serial.cpp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serial.hpp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servo.cpp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servo.hpp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├─nn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detector.cpp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detector.hpp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│      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└─vision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armor.cpp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armor.hpp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armor_classifier.cpp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armor_classifier.hpp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armor_detector.cpp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armor_detector.hpp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buff.cpp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buff.hpp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buff_detector.cpp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buff_detector.hpp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CMakeLists.txt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compensator.cpp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compensator.hpp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detector.hpp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guiding_light.cpp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guiding_light.hpp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light_bar.cpp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light_bar.hpp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object.hpp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ore_cube.cpp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ore_cube.hpp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predictor.cpp</a:t>
            </a:r>
            <a:endParaRPr lang="zh-CN" altLang="en-US" sz="1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latin typeface="Consolas" panose="020B0609020204030204" charset="0"/>
                <a:cs typeface="Consolas" panose="020B0609020204030204" charset="0"/>
                <a:sym typeface="+mn-ea"/>
              </a:rPr>
              <a:t>│          predictor.hpp</a:t>
            </a:r>
            <a:endParaRPr lang="zh-CN" altLang="en-US" sz="1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zh-CN" altLang="en-US" sz="1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MEDIACOVER_STYLEID" val="2"/>
  <p:tag name="KSO_WM_UNIT_MEDIACOVER_TEXTSTATE" val="0"/>
  <p:tag name="KSO_WM_UNIT_MEDIACOVER_BTN_STATE" val="0"/>
  <p:tag name="KSO_WM_UNIT_MEDIACOVER_BTN_POS" val="c"/>
  <p:tag name="KSO_WM_UNIT_MEDIACOVER_BTN_STYLE" val="7dfe1204be65ff8a3c56e2252a9a989e"/>
  <p:tag name="KSO_WM_UNIT_MEDIACOVER_RGB" val="000000"/>
  <p:tag name="KSO_WM_UNIT_MEDIACOVER_TRANSPARENCY" val="0.5"/>
</p:tagLst>
</file>

<file path=ppt/tags/tag64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243*3125*1380*1380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65.xml><?xml version="1.0" encoding="utf-8"?>
<p:tagLst xmlns:p="http://schemas.openxmlformats.org/presentationml/2006/main">
  <p:tag name="KSO_WM_UNIT_PLACING_PICTURE_USER_VIEWPORT" val="{&quot;height&quot;:2211,&quot;width&quot;:3331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4010</Words>
  <Application>WPS 演示</Application>
  <PresentationFormat>宽屏</PresentationFormat>
  <Paragraphs>263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造字工房明黑（非商用）常规体</vt:lpstr>
      <vt:lpstr>Consolas</vt:lpstr>
      <vt:lpstr>汉呈水墨中国风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AI核心思想</vt:lpstr>
      <vt:lpstr>代码规范要求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而已</cp:lastModifiedBy>
  <cp:revision>209</cp:revision>
  <dcterms:created xsi:type="dcterms:W3CDTF">2019-06-19T02:08:00Z</dcterms:created>
  <dcterms:modified xsi:type="dcterms:W3CDTF">2021-08-19T09:08:25Z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BB2B2891C6604AADBF308D2153159E29</vt:lpwstr>
  </property>
</Properties>
</file>