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4" r:id="rId5"/>
    <p:sldId id="286" r:id="rId6"/>
    <p:sldId id="261" r:id="rId7"/>
    <p:sldId id="266" r:id="rId8"/>
    <p:sldId id="275" r:id="rId9"/>
    <p:sldId id="260" r:id="rId10"/>
    <p:sldId id="285" r:id="rId11"/>
    <p:sldId id="263" r:id="rId12"/>
    <p:sldId id="257" r:id="rId13"/>
    <p:sldId id="258" r:id="rId14"/>
    <p:sldId id="287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161"/>
    <a:srgbClr val="FFFFFF"/>
    <a:srgbClr val="00AEEF"/>
    <a:srgbClr val="585657"/>
    <a:srgbClr val="595758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0"/>
        <p:guide pos="39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6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ags" Target="../tags/tag64.xml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6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10795" y="1525905"/>
            <a:ext cx="9243060" cy="5332095"/>
            <a:chOff x="0" y="2900"/>
            <a:chExt cx="15159" cy="9523"/>
          </a:xfrm>
        </p:grpSpPr>
        <p:sp>
          <p:nvSpPr>
            <p:cNvPr id="2" name="矩形 1"/>
            <p:cNvSpPr/>
            <p:nvPr/>
          </p:nvSpPr>
          <p:spPr>
            <a:xfrm>
              <a:off x="0" y="2900"/>
              <a:ext cx="15159" cy="9523"/>
            </a:xfrm>
            <a:prstGeom prst="rect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" name="720">
              <a:hlinkClick r:id="" action="ppaction://media"/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3"/>
                </p:ext>
              </p:extLst>
              <p:custDataLst>
                <p:tags r:id="rId4"/>
              </p:custDataLst>
            </p:nvPr>
          </p:nvPicPr>
          <p:blipFill>
            <a:blip r:embed="rId5"/>
            <a:srcRect/>
            <a:stretch>
              <a:fillRect/>
            </a:stretch>
          </p:blipFill>
          <p:spPr>
            <a:xfrm>
              <a:off x="359" y="3334"/>
              <a:ext cx="14441" cy="8654"/>
            </a:xfrm>
            <a:prstGeom prst="rect">
              <a:avLst/>
            </a:prstGeom>
          </p:spPr>
        </p:pic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281305" y="204470"/>
            <a:ext cx="6045200" cy="1208523"/>
            <a:chOff x="180" y="441"/>
            <a:chExt cx="6885" cy="1376"/>
          </a:xfrm>
        </p:grpSpPr>
        <p:pic>
          <p:nvPicPr>
            <p:cNvPr id="29" name="图片 28" descr="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3" y="441"/>
              <a:ext cx="4253" cy="291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180" y="732"/>
              <a:ext cx="6885" cy="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 i="1">
                  <a:solidFill>
                    <a:schemeClr val="accent1"/>
                  </a:solidFill>
                </a:rPr>
                <a:t>青岛大学</a:t>
              </a:r>
              <a:r>
                <a:rPr lang="zh-CN" altLang="en-US" sz="2400" b="1" i="1">
                  <a:solidFill>
                    <a:srgbClr val="646161"/>
                  </a:solidFill>
                </a:rPr>
                <a:t>未来研究院</a:t>
              </a:r>
              <a:endParaRPr lang="zh-CN" altLang="en-US" sz="2400" b="1" i="1">
                <a:solidFill>
                  <a:schemeClr val="accent1"/>
                </a:solidFill>
              </a:endParaRPr>
            </a:p>
            <a:p>
              <a:r>
                <a:rPr lang="zh-CN" altLang="en-US" sz="2400" b="1" i="1">
                  <a:solidFill>
                    <a:schemeClr val="accent1"/>
                  </a:solidFill>
                </a:rPr>
                <a:t>未来</a:t>
              </a:r>
              <a:r>
                <a:rPr lang="zh-CN" altLang="en-US" sz="2400" b="1" i="1">
                  <a:solidFill>
                    <a:srgbClr val="00AEEF"/>
                  </a:solidFill>
                </a:rPr>
                <a:t>战</a:t>
              </a:r>
              <a:r>
                <a:rPr lang="zh-CN" altLang="en-US" sz="2400" b="1" i="1">
                  <a:solidFill>
                    <a:schemeClr val="accent1"/>
                  </a:solidFill>
                </a:rPr>
                <a:t>队</a:t>
              </a:r>
              <a:r>
                <a:rPr lang="en-US" altLang="zh-CN" sz="2400" b="1" i="1">
                  <a:solidFill>
                    <a:schemeClr val="accent1"/>
                  </a:solidFill>
                </a:rPr>
                <a:t> </a:t>
              </a:r>
              <a:r>
                <a:rPr lang="zh-CN" alt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明黑（非商用）常规体" charset="-122"/>
                  <a:ea typeface="造字工房明黑（非商用）常规体" charset="-122"/>
                  <a:sym typeface="+mn-ea"/>
                </a:rPr>
                <a:t>算法组</a:t>
              </a:r>
              <a:endParaRPr lang="zh-CN" altLang="en-US" sz="32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明黑（非商用）常规体" charset="-122"/>
                <a:ea typeface="造字工房明黑（非商用）常规体" charset="-122"/>
                <a:sym typeface="+mn-ea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9253855" y="459740"/>
            <a:ext cx="2877820" cy="2209165"/>
            <a:chOff x="15344" y="358"/>
            <a:chExt cx="3636" cy="2789"/>
          </a:xfrm>
          <a:effectLst/>
        </p:grpSpPr>
        <p:pic>
          <p:nvPicPr>
            <p:cNvPr id="12" name="图片 11" descr="未来战队 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rcRect t="17412" b="7632"/>
            <a:stretch>
              <a:fillRect/>
            </a:stretch>
          </p:blipFill>
          <p:spPr>
            <a:xfrm>
              <a:off x="15649" y="358"/>
              <a:ext cx="3331" cy="2497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41000"/>
                </a:prstClr>
              </a:innerShdw>
              <a:reflection blurRad="6350" stA="50000" endA="300" endPos="90000" dist="1054100" dir="5400000" sy="-100000" algn="bl" rotWithShape="0"/>
            </a:effectLst>
            <a:scene3d>
              <a:camera prst="isometricLeftDown">
                <a:rot lat="2400000" lon="1200000" rev="0"/>
              </a:camera>
              <a:lightRig rig="threePt" dir="t"/>
            </a:scene3d>
          </p:spPr>
        </p:pic>
        <p:pic>
          <p:nvPicPr>
            <p:cNvPr id="32" name="图片 31" descr="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344" y="2302"/>
              <a:ext cx="3636" cy="845"/>
            </a:xfrm>
            <a:prstGeom prst="rect">
              <a:avLst/>
            </a:prstGeom>
            <a:noFill/>
            <a:effectLst>
              <a:reflection blurRad="6350" stA="80000" endA="300" dir="5400000" sy="-100000" algn="bl" rotWithShape="0"/>
            </a:effectLst>
            <a:scene3d>
              <a:camera prst="orthographicFront">
                <a:rot lat="2400000" lon="1200000" rev="0"/>
              </a:camera>
              <a:lightRig rig="threePt" dir="t"/>
            </a:scene3d>
          </p:spPr>
        </p:pic>
      </p:grpSp>
      <p:sp>
        <p:nvSpPr>
          <p:cNvPr id="36" name="文本框 35"/>
          <p:cNvSpPr txBox="1"/>
          <p:nvPr/>
        </p:nvSpPr>
        <p:spPr>
          <a:xfrm>
            <a:off x="2007235" y="3350895"/>
            <a:ext cx="52285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 i="1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  <a:cs typeface="造字工房明黑（非商用）常规体" charset="-122"/>
                <a:sym typeface="+mn-ea"/>
              </a:rPr>
              <a:t>git </a:t>
            </a:r>
            <a:r>
              <a:rPr lang="en-US" altLang="zh-CN" sz="5400" b="1" i="1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  <a:cs typeface="造字工房明黑（非商用）常规体" charset="-122"/>
              </a:rPr>
              <a:t>   &amp; </a:t>
            </a:r>
            <a:endParaRPr lang="zh-CN" altLang="en-US" sz="5400" b="1" i="1">
              <a:solidFill>
                <a:schemeClr val="bg1"/>
              </a:solidFill>
              <a:latin typeface="造字工房明黑（非商用）常规体" charset="-122"/>
              <a:ea typeface="造字工房明黑（非商用）常规体" charset="-122"/>
              <a:cs typeface="造字工房明黑（非商用）常规体" charset="-122"/>
            </a:endParaRPr>
          </a:p>
          <a:p>
            <a:r>
              <a:rPr lang="zh-CN" altLang="en-US" sz="5400" b="1" i="1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  <a:cs typeface="造字工房明黑（非商用）常规体" charset="-122"/>
                <a:sym typeface="+mn-ea"/>
              </a:rPr>
              <a:t>能量机关</a:t>
            </a:r>
            <a:r>
              <a:rPr lang="en-US" altLang="zh-CN" sz="5400" b="1" i="1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  <a:cs typeface="造字工房明黑（非商用）常规体" charset="-122"/>
                <a:sym typeface="+mn-ea"/>
              </a:rPr>
              <a:t>    </a:t>
            </a:r>
            <a:r>
              <a:rPr lang="zh-CN" altLang="en-US" sz="5400" b="1" i="1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  <a:cs typeface="造字工房明黑（非商用）常规体" charset="-122"/>
              </a:rPr>
              <a:t>讲解</a:t>
            </a:r>
            <a:endParaRPr lang="zh-CN" altLang="en-US" sz="5400" b="1" i="1">
              <a:solidFill>
                <a:schemeClr val="bg1"/>
              </a:solidFill>
              <a:latin typeface="造字工房明黑（非商用）常规体" charset="-122"/>
              <a:ea typeface="造字工房明黑（非商用）常规体" charset="-122"/>
              <a:cs typeface="造字工房明黑（非商用）常规体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video fullScrn="0">
              <p:cMediaNode vol="0" mute="1" showWhenStopped="0">
                <p:cTn id="2" repeatCount="indefinite" fill="remove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RM2019总决赛-170"/>
          <p:cNvPicPr>
            <a:picLocks noChangeAspect="1"/>
          </p:cNvPicPr>
          <p:nvPr/>
        </p:nvPicPr>
        <p:blipFill>
          <a:blip r:embed="rId1"/>
          <a:srcRect l="29963" t="139"/>
          <a:stretch>
            <a:fillRect/>
          </a:stretch>
        </p:blipFill>
        <p:spPr>
          <a:xfrm>
            <a:off x="0" y="8890"/>
            <a:ext cx="7163435" cy="684911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631565" y="2442210"/>
            <a:ext cx="1710690" cy="1454785"/>
            <a:chOff x="3197" y="3392"/>
            <a:chExt cx="2694" cy="2291"/>
          </a:xfrm>
        </p:grpSpPr>
        <p:sp>
          <p:nvSpPr>
            <p:cNvPr id="4" name="六边形 3"/>
            <p:cNvSpPr/>
            <p:nvPr/>
          </p:nvSpPr>
          <p:spPr>
            <a:xfrm>
              <a:off x="3197" y="3392"/>
              <a:ext cx="2694" cy="2291"/>
            </a:xfrm>
            <a:prstGeom prst="hexagon">
              <a:avLst/>
            </a:prstGeom>
            <a:noFill/>
            <a:ln w="85725" cmpd="sng">
              <a:solidFill>
                <a:srgbClr val="FAFAF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63" y="3665"/>
              <a:ext cx="109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16800" y="2846070"/>
            <a:ext cx="3523615" cy="64516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4" name="图片 23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25" name="直角三角形 24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2" name="图片 1" descr="Buff"/>
          <p:cNvPicPr>
            <a:picLocks noChangeAspect="1"/>
          </p:cNvPicPr>
          <p:nvPr/>
        </p:nvPicPr>
        <p:blipFill>
          <a:blip r:embed="rId3"/>
          <a:srcRect b="48056"/>
          <a:stretch>
            <a:fillRect/>
          </a:stretch>
        </p:blipFill>
        <p:spPr>
          <a:xfrm>
            <a:off x="1424305" y="436245"/>
            <a:ext cx="9575800" cy="59855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4" name="图片 23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25" name="直角三角形 24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2" name="图片 1" descr="Buff"/>
          <p:cNvPicPr>
            <a:picLocks noChangeAspect="1"/>
          </p:cNvPicPr>
          <p:nvPr/>
        </p:nvPicPr>
        <p:blipFill>
          <a:blip r:embed="rId3"/>
          <a:srcRect t="47361"/>
          <a:stretch>
            <a:fillRect/>
          </a:stretch>
        </p:blipFill>
        <p:spPr>
          <a:xfrm>
            <a:off x="1473200" y="731520"/>
            <a:ext cx="9246235" cy="58566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u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1225" y="0"/>
            <a:ext cx="5699760" cy="6858000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4" name="图片 23" descr="logo.4695cb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25" name="直角三角形 24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04820" y="2346325"/>
            <a:ext cx="6181725" cy="2568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zh-CN" altLang="en-US" sz="11500">
                <a:solidFill>
                  <a:schemeClr val="bg1"/>
                </a:solidFill>
                <a:latin typeface="汉呈水墨中国风" panose="02010601030101010101" charset="-122"/>
                <a:ea typeface="汉呈水墨中国风" panose="02010601030101010101" charset="-122"/>
              </a:rPr>
              <a:t>感谢</a:t>
            </a:r>
            <a:endParaRPr lang="zh-CN" altLang="en-US" sz="11500">
              <a:solidFill>
                <a:schemeClr val="bg1"/>
              </a:solidFill>
              <a:latin typeface="汉呈水墨中国风" panose="02010601030101010101" charset="-122"/>
              <a:ea typeface="汉呈水墨中国风" panose="02010601030101010101" charset="-122"/>
            </a:endParaRPr>
          </a:p>
          <a:p>
            <a:pPr fontAlgn="ctr">
              <a:lnSpc>
                <a:spcPct val="40000"/>
              </a:lnSpc>
            </a:pPr>
            <a:r>
              <a:rPr lang="en-US" altLang="zh-CN" sz="11500">
                <a:solidFill>
                  <a:schemeClr val="bg1"/>
                </a:solidFill>
                <a:latin typeface="汉呈水墨中国风" panose="02010601030101010101" charset="-122"/>
                <a:ea typeface="汉呈水墨中国风" panose="02010601030101010101" charset="-122"/>
              </a:rPr>
              <a:t>			</a:t>
            </a:r>
            <a:r>
              <a:rPr lang="zh-CN" altLang="en-US" sz="11500">
                <a:solidFill>
                  <a:schemeClr val="bg1"/>
                </a:solidFill>
                <a:latin typeface="汉呈水墨中国风" panose="02010601030101010101" charset="-122"/>
                <a:ea typeface="汉呈水墨中国风" panose="02010601030101010101" charset="-122"/>
              </a:rPr>
              <a:t>聆听</a:t>
            </a:r>
            <a:endParaRPr lang="zh-CN" altLang="en-US" sz="11500">
              <a:solidFill>
                <a:schemeClr val="bg1"/>
              </a:solidFill>
              <a:latin typeface="汉呈水墨中国风" panose="02010601030101010101" charset="-122"/>
              <a:ea typeface="汉呈水墨中国风" panose="0201060103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组合 24"/>
          <p:cNvGrpSpPr/>
          <p:nvPr/>
        </p:nvGrpSpPr>
        <p:grpSpPr>
          <a:xfrm>
            <a:off x="2355850" y="1307465"/>
            <a:ext cx="908050" cy="3663315"/>
            <a:chOff x="3710" y="2059"/>
            <a:chExt cx="1430" cy="5769"/>
          </a:xfrm>
        </p:grpSpPr>
        <p:sp>
          <p:nvSpPr>
            <p:cNvPr id="16" name="椭圆 15"/>
            <p:cNvSpPr/>
            <p:nvPr/>
          </p:nvSpPr>
          <p:spPr>
            <a:xfrm>
              <a:off x="3750" y="2059"/>
              <a:ext cx="1350" cy="1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饼形 16"/>
            <p:cNvSpPr/>
            <p:nvPr/>
          </p:nvSpPr>
          <p:spPr>
            <a:xfrm>
              <a:off x="3817" y="2127"/>
              <a:ext cx="1215" cy="1215"/>
            </a:xfrm>
            <a:prstGeom prst="pie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15" y="2226"/>
              <a:ext cx="6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solidFill>
                    <a:schemeClr val="bg1"/>
                  </a:solidFill>
                  <a:latin typeface="造字工房明黑（非商用）常规体" charset="-122"/>
                  <a:ea typeface="造字工房明黑（非商用）常规体" charset="-122"/>
                </a:rPr>
                <a:t>1</a:t>
              </a:r>
              <a:endParaRPr lang="en-US" altLang="zh-CN" sz="3600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10" y="3744"/>
              <a:ext cx="1430" cy="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900" y="3969"/>
              <a:ext cx="1048" cy="3480"/>
            </a:xfrm>
            <a:prstGeom prst="rect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直角三角形 23"/>
            <p:cNvSpPr/>
            <p:nvPr/>
          </p:nvSpPr>
          <p:spPr>
            <a:xfrm rot="8100000">
              <a:off x="4054" y="7087"/>
              <a:ext cx="741" cy="74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59325" y="1307465"/>
            <a:ext cx="908050" cy="3663315"/>
            <a:chOff x="3710" y="2059"/>
            <a:chExt cx="1430" cy="5769"/>
          </a:xfrm>
        </p:grpSpPr>
        <p:sp>
          <p:nvSpPr>
            <p:cNvPr id="27" name="椭圆 26"/>
            <p:cNvSpPr/>
            <p:nvPr/>
          </p:nvSpPr>
          <p:spPr>
            <a:xfrm>
              <a:off x="3750" y="2059"/>
              <a:ext cx="1350" cy="1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饼形 27"/>
            <p:cNvSpPr/>
            <p:nvPr/>
          </p:nvSpPr>
          <p:spPr>
            <a:xfrm>
              <a:off x="3817" y="2127"/>
              <a:ext cx="1215" cy="1215"/>
            </a:xfrm>
            <a:prstGeom prst="pie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011" y="2226"/>
              <a:ext cx="6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solidFill>
                    <a:schemeClr val="bg1"/>
                  </a:solidFill>
                  <a:latin typeface="造字工房明黑（非商用）常规体" charset="-122"/>
                  <a:ea typeface="造字工房明黑（非商用）常规体" charset="-122"/>
                </a:rPr>
                <a:t>2</a:t>
              </a:r>
              <a:endParaRPr lang="en-US" altLang="zh-CN" sz="3600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710" y="3744"/>
              <a:ext cx="1430" cy="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900" y="3969"/>
              <a:ext cx="1048" cy="3480"/>
            </a:xfrm>
            <a:prstGeom prst="rect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直角三角形 31"/>
            <p:cNvSpPr/>
            <p:nvPr/>
          </p:nvSpPr>
          <p:spPr>
            <a:xfrm rot="8100000">
              <a:off x="4054" y="7087"/>
              <a:ext cx="741" cy="74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282815" y="1307465"/>
            <a:ext cx="908050" cy="3663315"/>
            <a:chOff x="3710" y="2059"/>
            <a:chExt cx="1430" cy="5769"/>
          </a:xfrm>
        </p:grpSpPr>
        <p:sp>
          <p:nvSpPr>
            <p:cNvPr id="34" name="椭圆 33"/>
            <p:cNvSpPr/>
            <p:nvPr/>
          </p:nvSpPr>
          <p:spPr>
            <a:xfrm>
              <a:off x="3750" y="2059"/>
              <a:ext cx="1350" cy="1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饼形 34"/>
            <p:cNvSpPr/>
            <p:nvPr/>
          </p:nvSpPr>
          <p:spPr>
            <a:xfrm>
              <a:off x="3817" y="2127"/>
              <a:ext cx="1215" cy="1215"/>
            </a:xfrm>
            <a:prstGeom prst="pie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048" y="2226"/>
              <a:ext cx="6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solidFill>
                    <a:schemeClr val="bg1"/>
                  </a:solidFill>
                  <a:latin typeface="造字工房明黑（非商用）常规体" charset="-122"/>
                  <a:ea typeface="造字工房明黑（非商用）常规体" charset="-122"/>
                </a:rPr>
                <a:t>3</a:t>
              </a:r>
              <a:endParaRPr lang="en-US" altLang="zh-CN" sz="3600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710" y="3744"/>
              <a:ext cx="1430" cy="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900" y="3969"/>
              <a:ext cx="1048" cy="3480"/>
            </a:xfrm>
            <a:prstGeom prst="rect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rot="8100000">
              <a:off x="4054" y="7087"/>
              <a:ext cx="741" cy="74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5011420" y="2679065"/>
            <a:ext cx="459740" cy="10325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git </a:t>
            </a:r>
            <a:r>
              <a:rPr lang="zh-CN" altLang="en-US" b="1">
                <a:solidFill>
                  <a:schemeClr val="bg1"/>
                </a:solidFill>
              </a:rPr>
              <a:t>讲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zh-CN" altLang="en-US" b="1">
                <a:solidFill>
                  <a:schemeClr val="bg1"/>
                </a:solidFill>
              </a:rPr>
              <a:t>解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506970" y="2679065"/>
            <a:ext cx="459740" cy="1447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>
              <a:lnSpc>
                <a:spcPct val="100000"/>
              </a:lnSpc>
            </a:pPr>
            <a:r>
              <a:rPr 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Buff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讲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50160" y="2669540"/>
            <a:ext cx="459740" cy="1543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会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zh-CN" altLang="en-US" b="1">
                <a:solidFill>
                  <a:schemeClr val="bg1"/>
                </a:solidFill>
              </a:rPr>
              <a:t>议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zh-CN" altLang="en-US" b="1">
                <a:solidFill>
                  <a:schemeClr val="bg1"/>
                </a:solidFill>
              </a:rPr>
              <a:t>要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zh-CN" altLang="en-US" b="1">
                <a:solidFill>
                  <a:schemeClr val="bg1"/>
                </a:solidFill>
              </a:rPr>
              <a:t>求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3" name="组合 2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6" name="图片 5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8" name="直角三角形 7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RM2019总决赛-170"/>
          <p:cNvPicPr>
            <a:picLocks noChangeAspect="1"/>
          </p:cNvPicPr>
          <p:nvPr/>
        </p:nvPicPr>
        <p:blipFill>
          <a:blip r:embed="rId1"/>
          <a:srcRect l="29963" t="139"/>
          <a:stretch>
            <a:fillRect/>
          </a:stretch>
        </p:blipFill>
        <p:spPr>
          <a:xfrm>
            <a:off x="0" y="8890"/>
            <a:ext cx="7163435" cy="684911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631533" y="2441896"/>
            <a:ext cx="1710813" cy="1454834"/>
            <a:chOff x="3197" y="3392"/>
            <a:chExt cx="2694" cy="2291"/>
          </a:xfrm>
        </p:grpSpPr>
        <p:sp>
          <p:nvSpPr>
            <p:cNvPr id="4" name="六边形 3"/>
            <p:cNvSpPr/>
            <p:nvPr/>
          </p:nvSpPr>
          <p:spPr>
            <a:xfrm>
              <a:off x="3197" y="3392"/>
              <a:ext cx="2694" cy="2291"/>
            </a:xfrm>
            <a:prstGeom prst="hexagon">
              <a:avLst/>
            </a:prstGeom>
            <a:noFill/>
            <a:ln w="85725" cmpd="sng">
              <a:solidFill>
                <a:srgbClr val="FAFAF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63" y="3665"/>
              <a:ext cx="109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16800" y="2846070"/>
            <a:ext cx="3523615" cy="64516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会议要求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5" name="组合 4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6" name="图片 5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8" name="直角三角形 7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" name="文本框 6"/>
          <p:cNvSpPr txBox="1"/>
          <p:nvPr/>
        </p:nvSpPr>
        <p:spPr>
          <a:xfrm>
            <a:off x="913765" y="1760220"/>
            <a:ext cx="1036447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於恩泽</a:t>
            </a:r>
            <a:r>
              <a:rPr lang="en-US" altLang="zh-CN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 		</a:t>
            </a: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周文正</a:t>
            </a:r>
            <a:r>
              <a:rPr lang="en-US" altLang="zh-CN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		</a:t>
            </a: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孙海华</a:t>
            </a:r>
            <a:endParaRPr lang="en-US" altLang="zh-CN" sz="28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刘雨松</a:t>
            </a:r>
            <a:r>
              <a:rPr lang="en-US" altLang="zh-CN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		</a:t>
            </a: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蒋瑞轩</a:t>
            </a:r>
            <a:r>
              <a:rPr lang="en-US" altLang="zh-CN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		</a:t>
            </a: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张洋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刘家辉</a:t>
            </a:r>
            <a:r>
              <a:rPr lang="en-US" altLang="zh-CN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		</a:t>
            </a: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付明杰</a:t>
            </a:r>
            <a:r>
              <a:rPr lang="en-US" altLang="zh-CN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		</a:t>
            </a:r>
            <a:r>
              <a:rPr lang="zh-CN" altLang="en-US" sz="280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叶涟嘉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RM2019总决赛-170"/>
          <p:cNvPicPr>
            <a:picLocks noChangeAspect="1"/>
          </p:cNvPicPr>
          <p:nvPr/>
        </p:nvPicPr>
        <p:blipFill>
          <a:blip r:embed="rId1"/>
          <a:srcRect l="29963" t="139"/>
          <a:stretch>
            <a:fillRect/>
          </a:stretch>
        </p:blipFill>
        <p:spPr>
          <a:xfrm>
            <a:off x="0" y="8890"/>
            <a:ext cx="7163435" cy="684911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631533" y="2441896"/>
            <a:ext cx="1710813" cy="1454834"/>
            <a:chOff x="3197" y="3392"/>
            <a:chExt cx="2694" cy="2291"/>
          </a:xfrm>
        </p:grpSpPr>
        <p:sp>
          <p:nvSpPr>
            <p:cNvPr id="4" name="六边形 3"/>
            <p:cNvSpPr/>
            <p:nvPr/>
          </p:nvSpPr>
          <p:spPr>
            <a:xfrm>
              <a:off x="3197" y="3392"/>
              <a:ext cx="2694" cy="2291"/>
            </a:xfrm>
            <a:prstGeom prst="hexagon">
              <a:avLst/>
            </a:prstGeom>
            <a:noFill/>
            <a:ln w="85725" cmpd="sng">
              <a:solidFill>
                <a:srgbClr val="FAFAF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63" y="3665"/>
              <a:ext cx="109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16800" y="2846070"/>
            <a:ext cx="3523615" cy="64516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9710" y="503555"/>
            <a:ext cx="9559290" cy="705485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git</a:t>
            </a:r>
            <a:r>
              <a:rPr lang="zh-CN" altLang="en-US">
                <a:sym typeface="+mn-ea"/>
              </a:rPr>
              <a:t>简介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9710" y="1471295"/>
            <a:ext cx="9397365" cy="4759325"/>
          </a:xfrm>
        </p:spPr>
        <p:txBody>
          <a:bodyPr/>
          <a:p>
            <a:pPr marL="0" indent="0">
              <a:buNone/>
            </a:pPr>
            <a:r>
              <a:rPr lang="en-US" altLang="zh-CN"/>
              <a:t>- Git是什么？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Git是目前世界上最先进的分布式版本控制系统（没有之一）。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Git </a:t>
            </a:r>
            <a:r>
              <a:rPr lang="zh-CN" altLang="en-US"/>
              <a:t>参考：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廖雪峰博客https://www.liaoxuefeng.com/wiki/896043488029600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菜鸟教程https://www.runoob.com/git/git-tutorial.html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Git</a:t>
            </a:r>
            <a:r>
              <a:rPr lang="zh-CN" altLang="en-US"/>
              <a:t>如今已经各大主流</a:t>
            </a:r>
            <a:r>
              <a:rPr lang="en-US" altLang="zh-CN"/>
              <a:t>IDE</a:t>
            </a:r>
            <a:r>
              <a:rPr lang="zh-CN" altLang="en-US"/>
              <a:t>所集成，例如</a:t>
            </a:r>
            <a:r>
              <a:rPr lang="en-US" altLang="zh-CN"/>
              <a:t>VS</a:t>
            </a:r>
            <a:r>
              <a:rPr lang="zh-CN" altLang="en-US"/>
              <a:t>，</a:t>
            </a:r>
            <a:r>
              <a:rPr lang="en-US" altLang="zh-CN"/>
              <a:t>VSC</a:t>
            </a:r>
            <a:r>
              <a:rPr lang="zh-CN" altLang="en-US"/>
              <a:t>，</a:t>
            </a:r>
            <a:r>
              <a:rPr lang="en-US" altLang="zh-CN"/>
              <a:t>JB</a:t>
            </a:r>
            <a:r>
              <a:rPr lang="zh-CN" altLang="en-US"/>
              <a:t>全家桶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Git</a:t>
            </a:r>
            <a:r>
              <a:rPr lang="zh-CN" altLang="en-US"/>
              <a:t>将代码版本按照链式数据储存，每次的提交都有分配的一个</a:t>
            </a:r>
            <a:r>
              <a:rPr lang="en-US" altLang="zh-CN"/>
              <a:t>commit</a:t>
            </a:r>
            <a:r>
              <a:rPr lang="zh-CN" altLang="en-US"/>
              <a:t>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master</a:t>
            </a:r>
            <a:r>
              <a:rPr lang="zh-CN" altLang="en-US"/>
              <a:t>分支</a:t>
            </a:r>
            <a:r>
              <a:rPr lang="en-US" altLang="zh-CN"/>
              <a:t> HEAD</a:t>
            </a:r>
            <a:r>
              <a:rPr lang="zh-CN" altLang="en-US"/>
              <a:t>指针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1" name="图片 20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4" name="直角三角形 23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5" name="图片 24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26" name="直角三角形 25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00" y="4879975"/>
            <a:ext cx="4648200" cy="15335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1" name="图片 20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4" name="直角三角形 23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5" name="图片 24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26" name="直角三角形 25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89710" y="503555"/>
            <a:ext cx="9559290" cy="705485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git</a:t>
            </a:r>
            <a:r>
              <a:rPr lang="zh-CN" altLang="en-US">
                <a:sym typeface="+mn-ea"/>
              </a:rPr>
              <a:t>基础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89710" y="1312545"/>
            <a:ext cx="9884410" cy="47593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工作区：就是你在电脑里能看到的目录。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暂存区：英文叫 stage 或 index。一般存放在 .git 目录下的 index 文件（.git/index）中，</a:t>
            </a:r>
            <a:r>
              <a:rPr lang="en-US" altLang="zh-CN">
                <a:sym typeface="+mn-ea"/>
              </a:rPr>
              <a:t> 	</a:t>
            </a:r>
            <a:r>
              <a:rPr lang="zh-CN" altLang="en-US">
                <a:sym typeface="+mn-ea"/>
              </a:rPr>
              <a:t>所以我们把暂存区有时也叫作索引（index）。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版本库：工作区有一个隐藏目录 .git，这个不算工作区，而是 Git 的版本库。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下面这个图展示了工作区、版本库中的暂存区和版本库之间的关系：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3"/>
          <a:srcRect l="6488" t="8272" r="5597" b="10770"/>
          <a:stretch>
            <a:fillRect/>
          </a:stretch>
        </p:blipFill>
        <p:spPr>
          <a:xfrm>
            <a:off x="1850390" y="3503930"/>
            <a:ext cx="6436360" cy="33540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45_avatar_b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85" y="368300"/>
            <a:ext cx="752475" cy="76200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19" name="图片 18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31" name="组合 30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33" name="直角三角形 3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34" name="图片 33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35" name="直角三角形 34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489710" y="1209040"/>
          <a:ext cx="85331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710"/>
                <a:gridCol w="66624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命令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git init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初始化仓库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git clone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拷贝一份远程仓库，也就是下载一个项目。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git add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添加文件到仓库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git status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查看仓库当前的状态，显示有变更的文件。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git diff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比较文件的不同，即暂存区和工作区的差异。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git commit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提交暂存区到本地仓库。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git reset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回退版本。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git rm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删除工作区文件。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git mv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移动或重命名工作区文件。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git log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查看历史提交记录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git fetch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从远程获取代码库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git pull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下载远程代码并合并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git push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上传远程代码并合并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1489710" y="503555"/>
            <a:ext cx="9559290" cy="705485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git</a:t>
            </a:r>
            <a:r>
              <a:rPr lang="zh-CN" altLang="en-US">
                <a:sym typeface="+mn-ea"/>
              </a:rPr>
              <a:t>基础指令</a:t>
            </a:r>
            <a:endParaRPr lang="zh-CN" altLang="en-US"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1" name="图片 20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4" name="直角三角形 23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5" name="图片 24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26" name="直角三角形 25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89710" y="503555"/>
            <a:ext cx="9559290" cy="705485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git</a:t>
            </a:r>
            <a:r>
              <a:rPr lang="zh-CN" altLang="en-US">
                <a:sym typeface="+mn-ea"/>
              </a:rPr>
              <a:t>基础指令</a:t>
            </a:r>
            <a:endParaRPr lang="zh-CN" altLang="en-US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489710" y="1471295"/>
            <a:ext cx="9397365" cy="4759325"/>
          </a:xfrm>
        </p:spPr>
        <p:txBody>
          <a:bodyPr/>
          <a:p>
            <a:pPr marL="0" indent="0">
              <a:buNone/>
            </a:pPr>
            <a:r>
              <a:rPr lang="en-US" altLang="zh-CN"/>
              <a:t>git add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git commit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git push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git pull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git fetch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git stash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git status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git tag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git log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MEDIACOVER_STYLEID" val="2"/>
  <p:tag name="KSO_WM_UNIT_MEDIACOVER_TEXTSTATE" val="0"/>
  <p:tag name="KSO_WM_UNIT_MEDIACOVER_BTN_STATE" val="0"/>
  <p:tag name="KSO_WM_UNIT_MEDIACOVER_BTN_POS" val="c"/>
  <p:tag name="KSO_WM_UNIT_MEDIACOVER_BTN_STYLE" val="7dfe1204be65ff8a3c56e2252a9a989e"/>
  <p:tag name="KSO_WM_UNIT_MEDIACOVER_RGB" val="000000"/>
  <p:tag name="KSO_WM_UNIT_MEDIACOVER_TRANSPARENCY" val="0.5"/>
</p:tagLst>
</file>

<file path=ppt/tags/tag64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6586*3468*694*694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65.xml><?xml version="1.0" encoding="utf-8"?>
<p:tagLst xmlns:p="http://schemas.openxmlformats.org/presentationml/2006/main">
  <p:tag name="KSO_WM_UNIT_PLACING_PICTURE_USER_VIEWPORT" val="{&quot;height&quot;:2211,&quot;width&quot;:3331}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UNIT_TABLE_BEAUTIFY" val="smartTable{1b65ef0a-7ba2-4f3b-9e4f-50ab35853359}"/>
  <p:tag name="TABLE_ENDDRAG_ORIGIN_RECT" val="671*455"/>
  <p:tag name="TABLE_ENDDRAG_RECT" val="117*95*671*455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WPS 演示</Application>
  <PresentationFormat>宽屏</PresentationFormat>
  <Paragraphs>132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造字工房明黑（非商用）常规体</vt:lpstr>
      <vt:lpstr>Calibri</vt:lpstr>
      <vt:lpstr>等线</vt:lpstr>
      <vt:lpstr>汉呈水墨中国风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git简介</vt:lpstr>
      <vt:lpstr>git基础</vt:lpstr>
      <vt:lpstr>git基础指令</vt:lpstr>
      <vt:lpstr>git基础指令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而已</cp:lastModifiedBy>
  <cp:revision>216</cp:revision>
  <dcterms:created xsi:type="dcterms:W3CDTF">2019-06-19T02:08:00Z</dcterms:created>
  <dcterms:modified xsi:type="dcterms:W3CDTF">2021-08-30T13:25:58Z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046180F219194506A483B24D760B5FF0</vt:lpwstr>
  </property>
</Properties>
</file>