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4" r:id="rId5"/>
    <p:sldId id="308" r:id="rId6"/>
    <p:sldId id="28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9" r:id="rId17"/>
    <p:sldId id="306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161"/>
    <a:srgbClr val="FFFFFF"/>
    <a:srgbClr val="00AEEF"/>
    <a:srgbClr val="585657"/>
    <a:srgbClr val="595758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64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5.xml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sv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-180" y="1525905"/>
            <a:ext cx="9254035" cy="5332095"/>
            <a:chOff x="-18" y="2900"/>
            <a:chExt cx="15177" cy="9523"/>
          </a:xfrm>
        </p:grpSpPr>
        <p:sp>
          <p:nvSpPr>
            <p:cNvPr id="2" name="矩形 1"/>
            <p:cNvSpPr/>
            <p:nvPr/>
          </p:nvSpPr>
          <p:spPr>
            <a:xfrm>
              <a:off x="-18" y="2900"/>
              <a:ext cx="15177" cy="9523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720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3"/>
                </p:ext>
              </p:extLst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340" y="3334"/>
              <a:ext cx="14441" cy="8654"/>
            </a:xfrm>
            <a:prstGeom prst="rect">
              <a:avLst/>
            </a:prstGeom>
          </p:spPr>
        </p:pic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81305" y="204470"/>
            <a:ext cx="6045200" cy="1208523"/>
            <a:chOff x="180" y="441"/>
            <a:chExt cx="6885" cy="1376"/>
          </a:xfrm>
        </p:grpSpPr>
        <p:pic>
          <p:nvPicPr>
            <p:cNvPr id="29" name="图片 28" descr="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" y="441"/>
              <a:ext cx="4253" cy="291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80" y="732"/>
              <a:ext cx="6885" cy="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i="1">
                  <a:solidFill>
                    <a:schemeClr val="accent1"/>
                  </a:solidFill>
                </a:rPr>
                <a:t>青岛大学</a:t>
              </a:r>
              <a:r>
                <a:rPr lang="zh-CN" altLang="en-US" sz="2400" b="1" i="1">
                  <a:solidFill>
                    <a:srgbClr val="646161"/>
                  </a:solidFill>
                </a:rPr>
                <a:t>未来研究院</a:t>
              </a:r>
              <a:endParaRPr lang="zh-CN" altLang="en-US" sz="2400" b="1" i="1">
                <a:solidFill>
                  <a:schemeClr val="accent1"/>
                </a:solidFill>
              </a:endParaRPr>
            </a:p>
            <a:p>
              <a:r>
                <a:rPr lang="zh-CN" altLang="en-US" sz="2400" b="1" i="1">
                  <a:solidFill>
                    <a:schemeClr val="accent1"/>
                  </a:solidFill>
                </a:rPr>
                <a:t>未来</a:t>
              </a:r>
              <a:r>
                <a:rPr lang="zh-CN" altLang="en-US" sz="2400" b="1" i="1">
                  <a:solidFill>
                    <a:srgbClr val="00AEEF"/>
                  </a:solidFill>
                </a:rPr>
                <a:t>战</a:t>
              </a:r>
              <a:r>
                <a:rPr lang="zh-CN" altLang="en-US" sz="2400" b="1" i="1">
                  <a:solidFill>
                    <a:schemeClr val="accent1"/>
                  </a:solidFill>
                </a:rPr>
                <a:t>队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 </a:t>
              </a:r>
              <a:r>
                <a:rPr lang="zh-CN" alt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明黑（非商用）常规体" charset="-122"/>
                  <a:ea typeface="造字工房明黑（非商用）常规体" charset="-122"/>
                  <a:sym typeface="+mn-ea"/>
                </a:rPr>
                <a:t>算法组</a:t>
              </a:r>
              <a:endParaRPr lang="zh-CN" altLang="en-US" sz="32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明黑（非商用）常规体" charset="-122"/>
                <a:ea typeface="造字工房明黑（非商用）常规体" charset="-122"/>
                <a:sym typeface="+mn-ea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9253855" y="459740"/>
            <a:ext cx="2877820" cy="2209165"/>
            <a:chOff x="15344" y="358"/>
            <a:chExt cx="3636" cy="2789"/>
          </a:xfrm>
          <a:effectLst/>
        </p:grpSpPr>
        <p:pic>
          <p:nvPicPr>
            <p:cNvPr id="12" name="图片 11" descr="未来战队 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t="17412" b="7632"/>
            <a:stretch>
              <a:fillRect/>
            </a:stretch>
          </p:blipFill>
          <p:spPr>
            <a:xfrm>
              <a:off x="15649" y="358"/>
              <a:ext cx="3331" cy="2497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41000"/>
                </a:prstClr>
              </a:innerShdw>
              <a:reflection blurRad="6350" stA="50000" endA="300" endPos="90000" dist="1054100" dir="5400000" sy="-100000" algn="bl" rotWithShape="0"/>
            </a:effectLst>
            <a:scene3d>
              <a:camera prst="isometricLeftDown">
                <a:rot lat="2400000" lon="1200000" rev="0"/>
              </a:camera>
              <a:lightRig rig="threePt" dir="t"/>
            </a:scene3d>
          </p:spPr>
        </p:pic>
        <p:pic>
          <p:nvPicPr>
            <p:cNvPr id="32" name="图片 31" descr="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44" y="2302"/>
              <a:ext cx="3636" cy="845"/>
            </a:xfrm>
            <a:prstGeom prst="rect">
              <a:avLst/>
            </a:prstGeom>
            <a:noFill/>
            <a:effectLst>
              <a:reflection blurRad="6350" stA="80000" endA="300" dir="5400000" sy="-100000" algn="bl" rotWithShape="0"/>
            </a:effectLst>
            <a:scene3d>
              <a:camera prst="orthographicFront">
                <a:rot lat="2400000" lon="1200000" rev="0"/>
              </a:camera>
              <a:lightRig rig="threePt" dir="t"/>
            </a:scene3d>
          </p:spPr>
        </p:pic>
      </p:grpSp>
      <p:sp>
        <p:nvSpPr>
          <p:cNvPr id="6" name="文本框 5"/>
          <p:cNvSpPr txBox="1"/>
          <p:nvPr/>
        </p:nvSpPr>
        <p:spPr>
          <a:xfrm>
            <a:off x="2007235" y="3350895"/>
            <a:ext cx="5228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  <a:sym typeface="+mn-ea"/>
              </a:rPr>
              <a:t>linux(wsl) </a:t>
            </a:r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   &amp; </a:t>
            </a:r>
            <a:endParaRPr lang="zh-CN" altLang="en-US" sz="54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  <a:p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  <a:sym typeface="+mn-ea"/>
              </a:rPr>
              <a:t>CPP  	</a:t>
            </a:r>
            <a:r>
              <a:rPr lang="en-US" altLang="zh-CN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  <a:sym typeface="+mn-ea"/>
              </a:rPr>
              <a:t>  </a:t>
            </a:r>
            <a:r>
              <a:rPr lang="zh-CN" altLang="en-US" sz="5400" b="1" i="1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  <a:cs typeface="造字工房明黑（非商用）常规体" charset="-122"/>
              </a:rPr>
              <a:t>讲解</a:t>
            </a:r>
            <a:endParaRPr lang="zh-CN" altLang="en-US" sz="5400" b="1" i="1">
              <a:solidFill>
                <a:schemeClr val="bg1"/>
              </a:solidFill>
              <a:latin typeface="造字工房明黑（非商用）常规体" charset="-122"/>
              <a:ea typeface="造字工房明黑（非商用）常规体" charset="-122"/>
              <a:cs typeface="造字工房明黑（非商用）常规体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video fullScrn="0">
              <p:cMediaNode vol="0" mute="1" showWhenStopped="0">
                <p:cTn id="2" repeatCount="indefinite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0" name="组合 59"/>
          <p:cNvGrpSpPr/>
          <p:nvPr/>
        </p:nvGrpSpPr>
        <p:grpSpPr>
          <a:xfrm>
            <a:off x="1783715" y="368300"/>
            <a:ext cx="7280275" cy="1920240"/>
            <a:chOff x="2931" y="7224"/>
            <a:chExt cx="11465" cy="3024"/>
          </a:xfrm>
        </p:grpSpPr>
        <p:sp>
          <p:nvSpPr>
            <p:cNvPr id="61" name="文本框 60"/>
            <p:cNvSpPr txBox="1"/>
            <p:nvPr/>
          </p:nvSpPr>
          <p:spPr>
            <a:xfrm>
              <a:off x="2931" y="8258"/>
              <a:ext cx="226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latin typeface="站酷庆科黄油体" panose="02000803000000020004" charset="-122"/>
                  <a:ea typeface="站酷庆科黄油体" panose="02000803000000020004" charset="-122"/>
                </a:rPr>
                <a:t>双系统：</a:t>
              </a:r>
              <a:endParaRPr lang="zh-CN" altLang="en-US" sz="2800">
                <a:latin typeface="站酷庆科黄油体" panose="02000803000000020004" charset="-122"/>
                <a:ea typeface="站酷庆科黄油体" panose="0200080300000002000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6" y="7224"/>
              <a:ext cx="9291" cy="3024"/>
              <a:chOff x="5106" y="7224"/>
              <a:chExt cx="9291" cy="302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8314" y="7224"/>
                <a:ext cx="2444" cy="3025"/>
                <a:chOff x="8314" y="7224"/>
                <a:chExt cx="2444" cy="3025"/>
              </a:xfrm>
            </p:grpSpPr>
            <p:pic>
              <p:nvPicPr>
                <p:cNvPr id="64" name="图片 63" descr="32303038313139313b32303038313039333bb5e7c4d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14" y="7224"/>
                  <a:ext cx="2445" cy="2445"/>
                </a:xfrm>
                <a:prstGeom prst="rect">
                  <a:avLst/>
                </a:prstGeom>
              </p:spPr>
            </p:pic>
            <p:sp>
              <p:nvSpPr>
                <p:cNvPr id="65" name="文本框 64"/>
                <p:cNvSpPr txBox="1"/>
                <p:nvPr/>
              </p:nvSpPr>
              <p:spPr>
                <a:xfrm>
                  <a:off x="8528" y="9669"/>
                  <a:ext cx="201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硬件层：</a:t>
                  </a:r>
                  <a:r>
                    <a: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PC</a:t>
                  </a:r>
                  <a:endParaRPr lang="en-US" altLang="zh-CN">
                    <a:latin typeface="站酷庆科黄油体" panose="02000803000000020004" charset="-122"/>
                    <a:ea typeface="站酷庆科黄油体" panose="02000803000000020004" charset="-122"/>
                    <a:cs typeface="站酷庆科黄油体" panose="02000803000000020004" charset="-122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5106" y="7560"/>
                <a:ext cx="2332" cy="2689"/>
                <a:chOff x="5106" y="7560"/>
                <a:chExt cx="2332" cy="2689"/>
              </a:xfrm>
            </p:grpSpPr>
            <p:pic>
              <p:nvPicPr>
                <p:cNvPr id="67" name="图片 6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6" y="7560"/>
                  <a:ext cx="1773" cy="17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8" name="文本框 67"/>
                <p:cNvSpPr txBox="1"/>
                <p:nvPr/>
              </p:nvSpPr>
              <p:spPr>
                <a:xfrm>
                  <a:off x="5106" y="9669"/>
                  <a:ext cx="233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系统层：</a:t>
                  </a:r>
                  <a:r>
                    <a: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Linux</a:t>
                  </a:r>
                  <a:endParaRPr lang="zh-CN" altLang="en-US">
                    <a:latin typeface="站酷庆科黄油体" panose="02000803000000020004" charset="-122"/>
                    <a:ea typeface="站酷庆科黄油体" panose="02000803000000020004" charset="-122"/>
                    <a:cs typeface="站酷庆科黄油体" panose="02000803000000020004" charset="-122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1779" y="7530"/>
                <a:ext cx="2618" cy="2719"/>
                <a:chOff x="11779" y="7530"/>
                <a:chExt cx="2618" cy="2719"/>
              </a:xfrm>
            </p:grpSpPr>
            <p:pic>
              <p:nvPicPr>
                <p:cNvPr id="70" name="图片 6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15" y="7530"/>
                  <a:ext cx="1986" cy="1803"/>
                </a:xfrm>
                <a:prstGeom prst="rect">
                  <a:avLst/>
                </a:prstGeom>
              </p:spPr>
            </p:pic>
            <p:sp>
              <p:nvSpPr>
                <p:cNvPr id="71" name="文本框 70"/>
                <p:cNvSpPr txBox="1"/>
                <p:nvPr/>
              </p:nvSpPr>
              <p:spPr>
                <a:xfrm>
                  <a:off x="11779" y="9669"/>
                  <a:ext cx="261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系统层：</a:t>
                  </a:r>
                  <a:r>
                    <a: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windows</a:t>
                  </a:r>
                  <a:endParaRPr lang="en-US" altLang="zh-CN">
                    <a:latin typeface="站酷庆科黄油体" panose="02000803000000020004" charset="-122"/>
                    <a:ea typeface="站酷庆科黄油体" panose="02000803000000020004" charset="-122"/>
                    <a:cs typeface="站酷庆科黄油体" panose="02000803000000020004" charset="-122"/>
                  </a:endParaRPr>
                </a:p>
              </p:txBody>
            </p:sp>
          </p:grpSp>
          <p:cxnSp>
            <p:nvCxnSpPr>
              <p:cNvPr id="72" name="直接箭头连接符 71"/>
              <p:cNvCxnSpPr/>
              <p:nvPr/>
            </p:nvCxnSpPr>
            <p:spPr>
              <a:xfrm flipV="1">
                <a:off x="10634" y="8446"/>
                <a:ext cx="1156" cy="15"/>
              </a:xfrm>
              <a:prstGeom prst="straightConnector1">
                <a:avLst/>
              </a:prstGeom>
              <a:ln w="44450">
                <a:solidFill>
                  <a:srgbClr val="595758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V="1">
                <a:off x="7034" y="8446"/>
                <a:ext cx="1156" cy="15"/>
              </a:xfrm>
              <a:prstGeom prst="straightConnector1">
                <a:avLst/>
              </a:prstGeom>
              <a:ln w="44450">
                <a:solidFill>
                  <a:srgbClr val="595758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直接箭头连接符 10"/>
          <p:cNvCxnSpPr/>
          <p:nvPr/>
        </p:nvCxnSpPr>
        <p:spPr>
          <a:xfrm flipV="1">
            <a:off x="4707255" y="3155950"/>
            <a:ext cx="604520" cy="8255"/>
          </a:xfrm>
          <a:prstGeom prst="straightConnector1">
            <a:avLst/>
          </a:prstGeom>
          <a:ln w="44450">
            <a:solidFill>
              <a:srgbClr val="59575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783715" y="2413000"/>
            <a:ext cx="9502775" cy="1898015"/>
            <a:chOff x="2945" y="4884"/>
            <a:chExt cx="14965" cy="2989"/>
          </a:xfrm>
        </p:grpSpPr>
        <p:grpSp>
          <p:nvGrpSpPr>
            <p:cNvPr id="59" name="组合 58"/>
            <p:cNvGrpSpPr/>
            <p:nvPr/>
          </p:nvGrpSpPr>
          <p:grpSpPr>
            <a:xfrm>
              <a:off x="2945" y="4884"/>
              <a:ext cx="14965" cy="2989"/>
              <a:chOff x="2931" y="7270"/>
              <a:chExt cx="14965" cy="2989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2931" y="8258"/>
                <a:ext cx="2265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>
                    <a:latin typeface="站酷庆科黄油体" panose="02000803000000020004" charset="-122"/>
                    <a:ea typeface="站酷庆科黄油体" panose="02000803000000020004" charset="-122"/>
                  </a:rPr>
                  <a:t>虚拟机：</a:t>
                </a:r>
                <a:endParaRPr lang="zh-CN" altLang="en-US" sz="2800">
                  <a:latin typeface="站酷庆科黄油体" panose="02000803000000020004" charset="-122"/>
                  <a:ea typeface="站酷庆科黄油体" panose="02000803000000020004" charset="-122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5196" y="7270"/>
                <a:ext cx="12700" cy="2989"/>
                <a:chOff x="5196" y="7270"/>
                <a:chExt cx="12700" cy="2989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5196" y="7270"/>
                  <a:ext cx="2445" cy="2979"/>
                  <a:chOff x="5196" y="7270"/>
                  <a:chExt cx="2445" cy="2979"/>
                </a:xfrm>
              </p:grpSpPr>
              <p:pic>
                <p:nvPicPr>
                  <p:cNvPr id="7" name="图片 6" descr="32303038313139313b32303038313039333bb5e7c4d4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96" y="7270"/>
                    <a:ext cx="2445" cy="2445"/>
                  </a:xfrm>
                  <a:prstGeom prst="rect">
                    <a:avLst/>
                  </a:prstGeom>
                </p:spPr>
              </p:pic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5386" y="9669"/>
                    <a:ext cx="201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>
                        <a:latin typeface="站酷庆科黄油体" panose="02000803000000020004" charset="-122"/>
                        <a:ea typeface="站酷庆科黄油体" panose="02000803000000020004" charset="-122"/>
                        <a:cs typeface="站酷庆科黄油体" panose="02000803000000020004" charset="-122"/>
                      </a:rPr>
                      <a:t>硬件层：</a:t>
                    </a:r>
                    <a:r>
                      <a:rPr lang="en-US" altLang="zh-CN">
                        <a:latin typeface="站酷庆科黄油体" panose="02000803000000020004" charset="-122"/>
                        <a:ea typeface="站酷庆科黄油体" panose="02000803000000020004" charset="-122"/>
                        <a:cs typeface="站酷庆科黄油体" panose="02000803000000020004" charset="-122"/>
                      </a:rPr>
                      <a:t>PC</a:t>
                    </a:r>
                    <a:endPara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15564" y="7560"/>
                  <a:ext cx="2332" cy="2699"/>
                  <a:chOff x="15564" y="7560"/>
                  <a:chExt cx="2332" cy="2699"/>
                </a:xfrm>
              </p:grpSpPr>
              <p:pic>
                <p:nvPicPr>
                  <p:cNvPr id="48" name="图片 4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5844" y="7560"/>
                    <a:ext cx="1773" cy="17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5564" y="9679"/>
                    <a:ext cx="233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>
                        <a:latin typeface="站酷庆科黄油体" panose="02000803000000020004" charset="-122"/>
                        <a:ea typeface="站酷庆科黄油体" panose="02000803000000020004" charset="-122"/>
                        <a:cs typeface="站酷庆科黄油体" panose="02000803000000020004" charset="-122"/>
                      </a:rPr>
                      <a:t>系统层：</a:t>
                    </a:r>
                    <a:r>
                      <a:rPr lang="en-US" altLang="zh-CN">
                        <a:latin typeface="站酷庆科黄油体" panose="02000803000000020004" charset="-122"/>
                        <a:ea typeface="站酷庆科黄油体" panose="02000803000000020004" charset="-122"/>
                        <a:cs typeface="站酷庆科黄油体" panose="02000803000000020004" charset="-122"/>
                      </a:rPr>
                      <a:t>Linux</a:t>
                    </a:r>
                    <a:endParaRPr lang="zh-CN" altLang="en-US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endParaRPr>
                  </a:p>
                </p:txBody>
              </p: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8240" y="7584"/>
                  <a:ext cx="2619" cy="2665"/>
                  <a:chOff x="8240" y="7584"/>
                  <a:chExt cx="2619" cy="2665"/>
                </a:xfrm>
              </p:grpSpPr>
              <p:pic>
                <p:nvPicPr>
                  <p:cNvPr id="47" name="图片 46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518" y="7584"/>
                    <a:ext cx="1986" cy="1803"/>
                  </a:xfrm>
                  <a:prstGeom prst="rect">
                    <a:avLst/>
                  </a:prstGeom>
                </p:spPr>
              </p:pic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8240" y="9669"/>
                    <a:ext cx="261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>
                        <a:latin typeface="站酷庆科黄油体" panose="02000803000000020004" charset="-122"/>
                        <a:ea typeface="站酷庆科黄油体" panose="02000803000000020004" charset="-122"/>
                        <a:cs typeface="站酷庆科黄油体" panose="02000803000000020004" charset="-122"/>
                      </a:rPr>
                      <a:t>系统层：</a:t>
                    </a:r>
                    <a:r>
                      <a:rPr lang="en-US" altLang="zh-CN">
                        <a:latin typeface="站酷庆科黄油体" panose="02000803000000020004" charset="-122"/>
                        <a:ea typeface="站酷庆科黄油体" panose="02000803000000020004" charset="-122"/>
                        <a:cs typeface="站酷庆科黄油体" panose="02000803000000020004" charset="-122"/>
                      </a:rPr>
                      <a:t>windows</a:t>
                    </a:r>
                    <a:endPara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endParaRPr>
                  </a:p>
                </p:txBody>
              </p:sp>
            </p:grpSp>
          </p:grpSp>
        </p:grpSp>
        <p:pic>
          <p:nvPicPr>
            <p:cNvPr id="101" name="图片 100"/>
            <p:cNvPicPr/>
            <p:nvPr/>
          </p:nvPicPr>
          <p:blipFill>
            <a:blip r:embed="rId7"/>
            <a:srcRect l="10330" t="30956" r="10457" b="31639"/>
            <a:stretch>
              <a:fillRect/>
            </a:stretch>
          </p:blipFill>
          <p:spPr>
            <a:xfrm>
              <a:off x="11878" y="5650"/>
              <a:ext cx="2803" cy="82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11916" y="7244"/>
              <a:ext cx="26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latin typeface="站酷庆科黄油体" panose="02000803000000020004" charset="-122"/>
                  <a:ea typeface="站酷庆科黄油体" panose="02000803000000020004" charset="-122"/>
                  <a:cs typeface="站酷庆科黄油体" panose="02000803000000020004" charset="-122"/>
                </a:rPr>
                <a:t>应用层：</a:t>
              </a:r>
              <a:r>
                <a:rPr lang="en-US" altLang="zh-CN">
                  <a:latin typeface="站酷庆科黄油体" panose="02000803000000020004" charset="-122"/>
                  <a:ea typeface="站酷庆科黄油体" panose="02000803000000020004" charset="-122"/>
                  <a:cs typeface="站酷庆科黄油体" panose="02000803000000020004" charset="-122"/>
                </a:rPr>
                <a:t>VMware</a:t>
              </a:r>
              <a:endParaRPr lang="en-US" altLang="zh-CN">
                <a:latin typeface="站酷庆科黄油体" panose="02000803000000020004" charset="-122"/>
                <a:ea typeface="站酷庆科黄油体" panose="02000803000000020004" charset="-122"/>
                <a:cs typeface="站酷庆科黄油体" panose="0200080300000002000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14798" y="6069"/>
              <a:ext cx="1023" cy="2"/>
            </a:xfrm>
            <a:prstGeom prst="straightConnector1">
              <a:avLst/>
            </a:prstGeom>
            <a:ln w="44450">
              <a:solidFill>
                <a:srgbClr val="595758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104630" y="2672080"/>
            <a:ext cx="106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站酷庆科黄油体" panose="02000803000000020004" charset="-122"/>
                <a:ea typeface="站酷庆科黄油体" panose="02000803000000020004" charset="-122"/>
                <a:cs typeface="站酷庆科黄油体" panose="02000803000000020004" charset="-122"/>
              </a:rPr>
              <a:t>虚拟化</a:t>
            </a:r>
            <a:endParaRPr lang="zh-CN" altLang="en-US">
              <a:latin typeface="站酷庆科黄油体" panose="02000803000000020004" charset="-122"/>
              <a:ea typeface="站酷庆科黄油体" panose="02000803000000020004" charset="-122"/>
              <a:cs typeface="站酷庆科黄油体" panose="020008030000000200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22110" y="3185160"/>
            <a:ext cx="604520" cy="8255"/>
          </a:xfrm>
          <a:prstGeom prst="straightConnector1">
            <a:avLst/>
          </a:prstGeom>
          <a:ln w="44450">
            <a:solidFill>
              <a:srgbClr val="59575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 rot="0">
            <a:off x="1836420" y="4420235"/>
            <a:ext cx="7733030" cy="1920875"/>
            <a:chOff x="3014" y="7270"/>
            <a:chExt cx="12178" cy="3025"/>
          </a:xfrm>
        </p:grpSpPr>
        <p:sp>
          <p:nvSpPr>
            <p:cNvPr id="31" name="文本框 30"/>
            <p:cNvSpPr txBox="1"/>
            <p:nvPr/>
          </p:nvSpPr>
          <p:spPr>
            <a:xfrm>
              <a:off x="3014" y="8271"/>
              <a:ext cx="226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latin typeface="站酷庆科黄油体" panose="02000803000000020004" charset="-122"/>
                  <a:ea typeface="站酷庆科黄油体" panose="02000803000000020004" charset="-122"/>
                </a:rPr>
                <a:t>W S L </a:t>
              </a:r>
              <a:r>
                <a:rPr lang="zh-CN" altLang="en-US" sz="2800">
                  <a:latin typeface="站酷庆科黄油体" panose="02000803000000020004" charset="-122"/>
                  <a:ea typeface="站酷庆科黄油体" panose="02000803000000020004" charset="-122"/>
                </a:rPr>
                <a:t>：</a:t>
              </a:r>
              <a:endParaRPr lang="zh-CN" altLang="en-US" sz="2800">
                <a:latin typeface="站酷庆科黄油体" panose="02000803000000020004" charset="-122"/>
                <a:ea typeface="站酷庆科黄油体" panose="0200080300000002000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96" y="7270"/>
              <a:ext cx="9996" cy="3025"/>
              <a:chOff x="5196" y="7270"/>
              <a:chExt cx="9996" cy="3025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196" y="7270"/>
                <a:ext cx="2445" cy="2979"/>
                <a:chOff x="5196" y="7270"/>
                <a:chExt cx="2445" cy="2979"/>
              </a:xfrm>
            </p:grpSpPr>
            <p:pic>
              <p:nvPicPr>
                <p:cNvPr id="34" name="图片 33" descr="32303038313139313b32303038313039333bb5e7c4d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6" y="7270"/>
                  <a:ext cx="2445" cy="2445"/>
                </a:xfrm>
                <a:prstGeom prst="rect">
                  <a:avLst/>
                </a:prstGeom>
              </p:spPr>
            </p:pic>
            <p:sp>
              <p:nvSpPr>
                <p:cNvPr id="35" name="文本框 34"/>
                <p:cNvSpPr txBox="1"/>
                <p:nvPr/>
              </p:nvSpPr>
              <p:spPr>
                <a:xfrm>
                  <a:off x="5386" y="9669"/>
                  <a:ext cx="201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硬件层：</a:t>
                  </a:r>
                  <a:r>
                    <a: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PC</a:t>
                  </a:r>
                  <a:endParaRPr lang="en-US" altLang="zh-CN">
                    <a:latin typeface="站酷庆科黄油体" panose="02000803000000020004" charset="-122"/>
                    <a:ea typeface="站酷庆科黄油体" panose="02000803000000020004" charset="-122"/>
                    <a:cs typeface="站酷庆科黄油体" panose="02000803000000020004" charset="-122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12306" y="7691"/>
                <a:ext cx="2886" cy="2604"/>
                <a:chOff x="12306" y="7691"/>
                <a:chExt cx="2886" cy="2604"/>
              </a:xfrm>
            </p:grpSpPr>
            <p:pic>
              <p:nvPicPr>
                <p:cNvPr id="37" name="图片 3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48" y="7691"/>
                  <a:ext cx="1773" cy="17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38" name="文本框 37"/>
                <p:cNvSpPr txBox="1"/>
                <p:nvPr/>
              </p:nvSpPr>
              <p:spPr>
                <a:xfrm>
                  <a:off x="12306" y="9715"/>
                  <a:ext cx="288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虚拟系统层：</a:t>
                  </a:r>
                  <a:r>
                    <a: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Linux</a:t>
                  </a:r>
                  <a:endParaRPr lang="zh-CN" altLang="en-US">
                    <a:latin typeface="站酷庆科黄油体" panose="02000803000000020004" charset="-122"/>
                    <a:ea typeface="站酷庆科黄油体" panose="02000803000000020004" charset="-122"/>
                    <a:cs typeface="站酷庆科黄油体" panose="02000803000000020004" charset="-122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8240" y="7584"/>
                <a:ext cx="2619" cy="2665"/>
                <a:chOff x="8240" y="7584"/>
                <a:chExt cx="2619" cy="2665"/>
              </a:xfrm>
            </p:grpSpPr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8" y="7584"/>
                  <a:ext cx="1986" cy="1803"/>
                </a:xfrm>
                <a:prstGeom prst="rect">
                  <a:avLst/>
                </a:prstGeom>
              </p:spPr>
            </p:pic>
            <p:sp>
              <p:nvSpPr>
                <p:cNvPr id="41" name="文本框 40"/>
                <p:cNvSpPr txBox="1"/>
                <p:nvPr/>
              </p:nvSpPr>
              <p:spPr>
                <a:xfrm>
                  <a:off x="8240" y="9669"/>
                  <a:ext cx="261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系统层：</a:t>
                  </a:r>
                  <a:r>
                    <a:rPr lang="en-US" altLang="zh-CN">
                      <a:latin typeface="站酷庆科黄油体" panose="02000803000000020004" charset="-122"/>
                      <a:ea typeface="站酷庆科黄油体" panose="02000803000000020004" charset="-122"/>
                      <a:cs typeface="站酷庆科黄油体" panose="02000803000000020004" charset="-122"/>
                    </a:rPr>
                    <a:t>windows</a:t>
                  </a:r>
                  <a:endParaRPr lang="en-US" altLang="zh-CN">
                    <a:latin typeface="站酷庆科黄油体" panose="02000803000000020004" charset="-122"/>
                    <a:ea typeface="站酷庆科黄油体" panose="02000803000000020004" charset="-122"/>
                    <a:cs typeface="站酷庆科黄油体" panose="02000803000000020004" charset="-122"/>
                  </a:endParaRPr>
                </a:p>
              </p:txBody>
            </p:sp>
          </p:grpSp>
        </p:grpSp>
      </p:grpSp>
      <p:cxnSp>
        <p:nvCxnSpPr>
          <p:cNvPr id="45" name="直接箭头连接符 44"/>
          <p:cNvCxnSpPr/>
          <p:nvPr/>
        </p:nvCxnSpPr>
        <p:spPr>
          <a:xfrm flipV="1">
            <a:off x="4707255" y="5197475"/>
            <a:ext cx="604520" cy="8255"/>
          </a:xfrm>
          <a:prstGeom prst="straightConnector1">
            <a:avLst/>
          </a:prstGeom>
          <a:ln w="44450">
            <a:solidFill>
              <a:srgbClr val="59575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744335" y="5200650"/>
            <a:ext cx="1074420" cy="5715"/>
          </a:xfrm>
          <a:prstGeom prst="straightConnector1">
            <a:avLst/>
          </a:prstGeom>
          <a:ln w="44450">
            <a:solidFill>
              <a:srgbClr val="59575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722110" y="4770755"/>
            <a:ext cx="106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站酷庆科黄油体" panose="02000803000000020004" charset="-122"/>
                <a:ea typeface="站酷庆科黄油体" panose="02000803000000020004" charset="-122"/>
                <a:cs typeface="站酷庆科黄油体" panose="02000803000000020004" charset="-122"/>
              </a:rPr>
              <a:t>虚拟化</a:t>
            </a:r>
            <a:endParaRPr lang="zh-CN" altLang="en-US">
              <a:latin typeface="站酷庆科黄油体" panose="02000803000000020004" charset="-122"/>
              <a:ea typeface="站酷庆科黄油体" panose="02000803000000020004" charset="-122"/>
              <a:cs typeface="站酷庆科黄油体" panose="020008030000000200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45_avatar_b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368300"/>
            <a:ext cx="752475" cy="762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19" name="图片 18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33" name="直角三角形 3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34" name="图片 33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35" name="直角三角形 3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536700" y="1223645"/>
          <a:ext cx="818197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/>
                <a:gridCol w="6388100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命令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说明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cd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Change directory</a:t>
                      </a:r>
                      <a:r>
                        <a:rPr lang="zh-CN" altLang="en-US" sz="1600"/>
                        <a:t>，切换目录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mkdir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  <a:r>
                        <a:rPr lang="zh-CN" altLang="en-US" sz="1600"/>
                        <a:t>ake directory，创建新目录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Remove file，删除文件或文件夹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mv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  <a:r>
                        <a:rPr lang="zh-CN" altLang="en-US" sz="1600"/>
                        <a:t>ove file，文件或目录改名、或将文件或目录移入其它位置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Copy file，复制文件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Link files，创建链接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Process status</a:t>
                      </a:r>
                      <a:r>
                        <a:rPr lang="zh-CN" altLang="en-US" sz="1600"/>
                        <a:t>，</a:t>
                      </a:r>
                      <a:r>
                        <a:rPr lang="en-US" altLang="zh-CN" sz="1600"/>
                        <a:t>进程状态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dpkg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Debian package manager</a:t>
                      </a:r>
                      <a:r>
                        <a:rPr lang="zh-CN" altLang="en-US" sz="1600"/>
                        <a:t>，</a:t>
                      </a:r>
                      <a:r>
                        <a:rPr lang="en-US" altLang="zh-CN" sz="1600"/>
                        <a:t>Debian</a:t>
                      </a:r>
                      <a:r>
                        <a:rPr lang="zh-CN" altLang="en-US" sz="1600"/>
                        <a:t>包管理器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tar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Tape archive</a:t>
                      </a:r>
                      <a:r>
                        <a:rPr lang="zh-CN" altLang="en-US" sz="1600"/>
                        <a:t>，磁带档案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apt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Advanced Packaging Tool，软件包管理器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cmake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cmake</a:t>
                      </a:r>
                      <a:r>
                        <a:rPr lang="zh-CN" altLang="en-US" sz="1600"/>
                        <a:t>是一个应用，使用</a:t>
                      </a:r>
                      <a:r>
                        <a:rPr lang="en-US" altLang="zh-CN" sz="1600"/>
                        <a:t>cmake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make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make</a:t>
                      </a:r>
                      <a:r>
                        <a:rPr lang="zh-CN" altLang="en-US" sz="1600"/>
                        <a:t>是一个应用，使用</a:t>
                      </a:r>
                      <a:r>
                        <a:rPr lang="en-US" altLang="zh-CN" sz="1600"/>
                        <a:t>make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make install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将</a:t>
                      </a:r>
                      <a:r>
                        <a:rPr lang="en-US" altLang="zh-CN" sz="1600"/>
                        <a:t>make</a:t>
                      </a:r>
                      <a:r>
                        <a:rPr lang="zh-CN" altLang="en-US" sz="1600"/>
                        <a:t>完之后的编译版本进行安装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sudo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超级管理员权限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chmod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Change mode</a:t>
                      </a:r>
                      <a:r>
                        <a:rPr lang="en-US" altLang="zh-CN" sz="1600"/>
                        <a:t> </a:t>
                      </a:r>
                      <a:r>
                        <a:rPr lang="zh-CN" altLang="en-US" sz="1600"/>
                        <a:t>，改变文件或文件夹权限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标题 3"/>
          <p:cNvSpPr>
            <a:spLocks noGrp="1"/>
          </p:cNvSpPr>
          <p:nvPr/>
        </p:nvSpPr>
        <p:spPr>
          <a:xfrm>
            <a:off x="1489710" y="503555"/>
            <a:ext cx="955929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7480" y="1490345"/>
            <a:ext cx="10140950" cy="4759325"/>
          </a:xfrm>
        </p:spPr>
        <p:txBody>
          <a:bodyPr/>
          <a:p>
            <a:r>
              <a:rPr lang="en-US" altLang="zh-CN"/>
              <a:t>disk</a:t>
            </a:r>
            <a:r>
              <a:rPr lang="zh-CN" altLang="en-US"/>
              <a:t>，磁盘管理工具</a:t>
            </a:r>
            <a:endParaRPr lang="zh-CN" altLang="en-US"/>
          </a:p>
          <a:p>
            <a:r>
              <a:rPr lang="en-US" altLang="zh-CN"/>
              <a:t>git</a:t>
            </a:r>
            <a:r>
              <a:rPr lang="zh-CN" altLang="en-US"/>
              <a:t>，代码版本管理工具</a:t>
            </a:r>
            <a:endParaRPr lang="zh-CN" altLang="en-US"/>
          </a:p>
          <a:p>
            <a:r>
              <a:rPr lang="en-US" altLang="zh-CN"/>
              <a:t>cmake</a:t>
            </a:r>
            <a:r>
              <a:rPr lang="zh-CN" altLang="en-US"/>
              <a:t>，代码编译工具</a:t>
            </a:r>
            <a:endParaRPr lang="zh-CN" altLang="en-US"/>
          </a:p>
          <a:p>
            <a:r>
              <a:rPr lang="en-US" altLang="zh-CN"/>
              <a:t>unzip</a:t>
            </a:r>
            <a:r>
              <a:rPr lang="zh-CN" altLang="en-US"/>
              <a:t>，解压工具</a:t>
            </a:r>
            <a:endParaRPr lang="zh-CN" altLang="en-US"/>
          </a:p>
          <a:p>
            <a:r>
              <a:rPr lang="en-US" altLang="zh-CN"/>
              <a:t>cutecom</a:t>
            </a:r>
            <a:r>
              <a:rPr lang="zh-CN" altLang="en-US"/>
              <a:t>，串口调试工具</a:t>
            </a:r>
            <a:endParaRPr lang="zh-CN" altLang="en-US"/>
          </a:p>
          <a:p>
            <a:r>
              <a:rPr lang="en-US" altLang="zh-CN"/>
              <a:t>MVS</a:t>
            </a:r>
            <a:r>
              <a:rPr lang="zh-CN" altLang="en-US"/>
              <a:t>，海康威视相机客户端</a:t>
            </a:r>
            <a:endParaRPr lang="zh-CN" altLang="en-US"/>
          </a:p>
          <a:p>
            <a:r>
              <a:rPr lang="en-US" altLang="zh-CN"/>
              <a:t>vim</a:t>
            </a:r>
            <a:r>
              <a:rPr lang="zh-CN" altLang="en-US"/>
              <a:t>、</a:t>
            </a:r>
            <a:r>
              <a:rPr lang="en-US" altLang="zh-CN"/>
              <a:t>nano</a:t>
            </a:r>
            <a:r>
              <a:rPr lang="zh-CN" altLang="en-US"/>
              <a:t>、</a:t>
            </a:r>
            <a:r>
              <a:rPr lang="en-US" altLang="zh-CN"/>
              <a:t>vi</a:t>
            </a:r>
            <a:r>
              <a:rPr lang="zh-CN" altLang="en-US"/>
              <a:t>，命令行文本编辑器</a:t>
            </a:r>
            <a:endParaRPr lang="zh-CN" altLang="en-US"/>
          </a:p>
          <a:p>
            <a:r>
              <a:rPr lang="en-US" altLang="zh-CN"/>
              <a:t>gedit</a:t>
            </a:r>
            <a:r>
              <a:rPr lang="zh-CN" altLang="en-US"/>
              <a:t>、</a:t>
            </a:r>
            <a:r>
              <a:rPr lang="en-US" altLang="zh-CN"/>
              <a:t>VScode</a:t>
            </a:r>
            <a:r>
              <a:rPr lang="zh-CN" altLang="en-US"/>
              <a:t>，独立</a:t>
            </a:r>
            <a:r>
              <a:rPr lang="en-US" altLang="zh-CN"/>
              <a:t>GUI</a:t>
            </a:r>
            <a:r>
              <a:rPr lang="zh-CN" altLang="en-US"/>
              <a:t>的文本编辑器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7" name="标题 3"/>
          <p:cNvSpPr>
            <a:spLocks noGrp="1"/>
          </p:cNvSpPr>
          <p:nvPr/>
        </p:nvSpPr>
        <p:spPr>
          <a:xfrm>
            <a:off x="1489710" y="503555"/>
            <a:ext cx="955929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软件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65" y="2442210"/>
            <a:ext cx="1710690" cy="1454785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3830" y="582930"/>
            <a:ext cx="9991725" cy="705485"/>
          </a:xfrm>
        </p:spPr>
        <p:txBody>
          <a:bodyPr/>
          <a:p>
            <a:r>
              <a:rPr lang="en-US" altLang="zh-CN"/>
              <a:t>CPP</a:t>
            </a:r>
            <a:r>
              <a:rPr lang="zh-CN" altLang="en-US"/>
              <a:t>掌握知识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35430" y="1477645"/>
            <a:ext cx="10054590" cy="4759325"/>
          </a:xfrm>
        </p:spPr>
        <p:txBody>
          <a:bodyPr>
            <a:normAutofit lnSpcReduction="20000"/>
          </a:bodyPr>
          <a:p>
            <a:r>
              <a:rPr lang="zh-CN" altLang="en-US"/>
              <a:t>底层的编译进程</a:t>
            </a:r>
            <a:endParaRPr lang="zh-CN" altLang="en-US"/>
          </a:p>
          <a:p>
            <a:r>
              <a:rPr lang="en-US" altLang="zh-CN"/>
              <a:t>C++</a:t>
            </a:r>
            <a:r>
              <a:rPr lang="zh-CN" altLang="en-US"/>
              <a:t>面向对象的思维方式</a:t>
            </a:r>
            <a:endParaRPr lang="zh-CN" altLang="en-US"/>
          </a:p>
          <a:p>
            <a:pPr lvl="1"/>
            <a:r>
              <a:rPr lang="zh-CN" altLang="en-US" sz="1600"/>
              <a:t>抽象</a:t>
            </a:r>
            <a:endParaRPr lang="zh-CN" altLang="en-US" sz="1600"/>
          </a:p>
          <a:p>
            <a:pPr lvl="1"/>
            <a:r>
              <a:rPr lang="zh-CN" altLang="en-US" sz="1600"/>
              <a:t>封装</a:t>
            </a:r>
            <a:endParaRPr lang="zh-CN" altLang="en-US" sz="1600"/>
          </a:p>
          <a:p>
            <a:pPr lvl="1"/>
            <a:r>
              <a:rPr lang="zh-CN" altLang="en-US" sz="1600"/>
              <a:t>继承</a:t>
            </a:r>
            <a:endParaRPr lang="zh-CN" altLang="en-US" sz="1600"/>
          </a:p>
          <a:p>
            <a:pPr lvl="1"/>
            <a:r>
              <a:rPr lang="zh-CN" altLang="en-US" sz="1600"/>
              <a:t>模板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C++</a:t>
            </a:r>
            <a:r>
              <a:rPr lang="zh-CN" altLang="en-US"/>
              <a:t>的依赖</a:t>
            </a:r>
            <a:endParaRPr lang="zh-CN" altLang="en-US"/>
          </a:p>
          <a:p>
            <a:pPr lvl="1"/>
            <a:r>
              <a:rPr lang="zh-CN" altLang="en-US"/>
              <a:t>安装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高水准的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编程规范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编写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的能力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Cmake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进行编写的能力要求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6" name="图片 5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9" name="直角三角形 8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10" name="图片 9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11" name="直角三角形 10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" name="文本框 1"/>
          <p:cNvSpPr txBox="1"/>
          <p:nvPr/>
        </p:nvSpPr>
        <p:spPr>
          <a:xfrm>
            <a:off x="6113780" y="1800225"/>
            <a:ext cx="432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33830" y="582930"/>
            <a:ext cx="9991725" cy="705485"/>
          </a:xfrm>
        </p:spPr>
        <p:txBody>
          <a:bodyPr/>
          <a:p>
            <a:r>
              <a:rPr lang="en-US" altLang="zh-CN"/>
              <a:t>CPP</a:t>
            </a:r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08735" y="1493520"/>
            <a:ext cx="11026140" cy="475932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以下资源不需要全部浏览查看，自己选择一种合适的就可以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网课：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C语言bilibili：https://www.bilibili.com/video/BV1vs411n7TH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C++bilibili：https://www.bilibili.com/video/BV1et411b73Z?from=search&amp;seid=14529574601007201639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电子教程：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C语言菜鸟教程：https://www.runoob.com/cprogramming/c-tutorial.html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C++菜鸟教程：https://www.runoob.com/cplusplus/cpp-tutorial.html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Python菜鸟教程：https://www.runoob.com/python3/python3-tutorial.html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标准知识参考：（存疑或想要了解官方版本，查阅此处）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C/C++参考手册(中文)：https://zh.cppreference.com/w/%E9%A6%96%E9%A1%B5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C/C++参考手册(英文)：https://en.cppreference.com/w/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	cplusplus：https://www.cplusplus.com/</a:t>
            </a:r>
            <a:endParaRPr lang="zh-CN" alt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书籍：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《C++ Primer Plus》第五版、《Accelerated C+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》、《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》第四版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7" name="图片 6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10" name="直角三角形 9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12" name="直角三角形 11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6" name="文本框 15"/>
          <p:cNvSpPr txBox="1"/>
          <p:nvPr/>
        </p:nvSpPr>
        <p:spPr>
          <a:xfrm>
            <a:off x="6113780" y="1800225"/>
            <a:ext cx="432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830" y="582930"/>
            <a:ext cx="9991725" cy="705485"/>
          </a:xfrm>
        </p:spPr>
        <p:txBody>
          <a:bodyPr/>
          <a:p>
            <a:r>
              <a:rPr lang="zh-CN" altLang="en-US"/>
              <a:t>代码规范要求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5430" y="1477645"/>
            <a:ext cx="10054590" cy="475932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头文件内写</a:t>
            </a:r>
            <a:r>
              <a:rPr lang="en-US" altLang="zh-CN"/>
              <a:t>#pragma once</a:t>
            </a:r>
            <a:r>
              <a:rPr lang="zh-CN" altLang="en-US"/>
              <a:t>保护</a:t>
            </a:r>
            <a:endParaRPr lang="zh-CN" altLang="en-US"/>
          </a:p>
          <a:p>
            <a:r>
              <a:rPr lang="en-US" altLang="zh-CN"/>
              <a:t>include &lt;&gt; </a:t>
            </a:r>
            <a:r>
              <a:rPr lang="zh-CN" altLang="en-US"/>
              <a:t>和</a:t>
            </a:r>
            <a:r>
              <a:rPr lang="en-US" altLang="zh-CN"/>
              <a:t> include “”</a:t>
            </a:r>
            <a:endParaRPr lang="en-US" altLang="zh-CN"/>
          </a:p>
          <a:p>
            <a:r>
              <a:rPr lang="en-US" altLang="zh-CN"/>
              <a:t>NO using namespace std or using namespace cv</a:t>
            </a:r>
            <a:endParaRPr lang="en-US" altLang="zh-CN"/>
          </a:p>
          <a:p>
            <a:r>
              <a:rPr lang="en-US" altLang="zh-CN"/>
              <a:t>const </a:t>
            </a:r>
            <a:r>
              <a:rPr lang="zh-CN" altLang="en-US"/>
              <a:t>保护</a:t>
            </a:r>
            <a:endParaRPr lang="zh-CN" altLang="en-US"/>
          </a:p>
          <a:p>
            <a:r>
              <a:rPr lang="en-US" altLang="zh-CN"/>
              <a:t>C++14/C++17</a:t>
            </a:r>
            <a:endParaRPr lang="en-US" altLang="zh-CN"/>
          </a:p>
          <a:p>
            <a:r>
              <a:rPr lang="zh-CN" altLang="en-US"/>
              <a:t>函数名规范：EstimateWorldCoord</a:t>
            </a:r>
            <a:r>
              <a:rPr lang="en-US" altLang="zh-CN"/>
              <a:t> SolveSurfaceLanchAngle </a:t>
            </a:r>
            <a:r>
              <a:rPr lang="zh-CN" altLang="en-US"/>
              <a:t>单词首字母大写，不得出现</a:t>
            </a:r>
            <a:r>
              <a:rPr lang="en-US" altLang="zh-CN"/>
              <a:t>’_’</a:t>
            </a:r>
            <a:endParaRPr lang="en-US" altLang="zh-CN"/>
          </a:p>
          <a:p>
            <a:r>
              <a:rPr lang="zh-CN" altLang="en-US"/>
              <a:t>变量名规范：除特殊意义外，所有变量名全部小写，单词之间使用</a:t>
            </a:r>
            <a:r>
              <a:rPr lang="en-US" altLang="zh-CN"/>
              <a:t>’_’</a:t>
            </a:r>
            <a:r>
              <a:rPr lang="zh-CN" altLang="en-US"/>
              <a:t>分割</a:t>
            </a:r>
            <a:br>
              <a:rPr lang="zh-CN" altLang="en-US"/>
            </a:br>
            <a:r>
              <a:rPr lang="en-US" altLang="zh-CN"/>
              <a:t>	         </a:t>
            </a:r>
            <a:r>
              <a:rPr lang="zh-CN" altLang="en-US"/>
              <a:t>类内变量最后加</a:t>
            </a:r>
            <a:r>
              <a:rPr lang="en-US" altLang="zh-CN"/>
              <a:t>‘_’</a:t>
            </a:r>
            <a:endParaRPr lang="zh-CN" altLang="en-US"/>
          </a:p>
          <a:p>
            <a:r>
              <a:rPr lang="zh-CN" altLang="en-US"/>
              <a:t>局部变量使用匿名命名空间保护，变量名使用</a:t>
            </a:r>
            <a:r>
              <a:rPr lang="en-US" altLang="zh-CN"/>
              <a:t>k</a:t>
            </a:r>
            <a:r>
              <a:rPr lang="zh-CN" altLang="en-US"/>
              <a:t>开头（表示常量</a:t>
            </a:r>
            <a:r>
              <a:rPr lang="en-US" altLang="zh-CN"/>
              <a:t>const</a:t>
            </a:r>
            <a:r>
              <a:rPr lang="zh-CN" altLang="en-US"/>
              <a:t>）后跟原单词大写，如kARMOR_WIDTH</a:t>
            </a:r>
            <a:endParaRPr lang="zh-CN" altLang="en-US"/>
          </a:p>
          <a:p>
            <a:r>
              <a:rPr lang="zh-CN" altLang="en-US"/>
              <a:t>提交代码前，</a:t>
            </a:r>
            <a:r>
              <a:rPr lang="en-US" altLang="zh-CN"/>
              <a:t>format</a:t>
            </a:r>
            <a:endParaRPr lang="en-US" altLang="zh-CN"/>
          </a:p>
          <a:p>
            <a:r>
              <a:rPr lang="en-US" altLang="zh-CN"/>
              <a:t>.hpp</a:t>
            </a:r>
            <a:r>
              <a:rPr lang="zh-CN" altLang="en-US"/>
              <a:t>中函数和</a:t>
            </a:r>
            <a:r>
              <a:rPr lang="en-US" altLang="zh-CN"/>
              <a:t>.cpp</a:t>
            </a:r>
            <a:r>
              <a:rPr lang="zh-CN" altLang="en-US"/>
              <a:t>中函数顺序相对应，先</a:t>
            </a:r>
            <a:r>
              <a:rPr lang="en-US" altLang="zh-CN"/>
              <a:t>private</a:t>
            </a:r>
            <a:r>
              <a:rPr lang="zh-CN" altLang="en-US"/>
              <a:t>后</a:t>
            </a:r>
            <a:r>
              <a:rPr lang="en-US" altLang="zh-CN"/>
              <a:t>public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4" name="图片 23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5" name="直角三角形 24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975360" y="1477645"/>
            <a:ext cx="10241280" cy="4816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8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更详细的说明文档</a:t>
            </a:r>
            <a:endParaRPr lang="zh-CN" altLang="en-US" sz="8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8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马上就出</a:t>
            </a:r>
            <a:endParaRPr lang="zh-CN" altLang="en-US" sz="8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8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（Markdown）</a:t>
            </a:r>
            <a:endParaRPr lang="zh-CN" altLang="en-US" sz="88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4820" y="2346325"/>
            <a:ext cx="6181725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ctr"/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感谢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  <a:p>
            <a:pPr fontAlgn="ctr">
              <a:lnSpc>
                <a:spcPct val="40000"/>
              </a:lnSpc>
            </a:pPr>
            <a:r>
              <a:rPr lang="en-US" altLang="zh-CN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			</a:t>
            </a:r>
            <a:r>
              <a:rPr lang="zh-CN" altLang="en-US" sz="11500">
                <a:solidFill>
                  <a:schemeClr val="bg1"/>
                </a:solidFill>
                <a:latin typeface="汉呈水墨中国风" panose="02010601030101010101" charset="-122"/>
                <a:ea typeface="汉呈水墨中国风" panose="02010601030101010101" charset="-122"/>
              </a:rPr>
              <a:t>聆听</a:t>
            </a:r>
            <a:endParaRPr lang="zh-CN" altLang="en-US" sz="11500">
              <a:solidFill>
                <a:schemeClr val="bg1"/>
              </a:solidFill>
              <a:latin typeface="汉呈水墨中国风" panose="02010601030101010101" charset="-122"/>
              <a:ea typeface="汉呈水墨中国风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0" name="组合 69"/>
          <p:cNvGrpSpPr/>
          <p:nvPr/>
        </p:nvGrpSpPr>
        <p:grpSpPr>
          <a:xfrm>
            <a:off x="2355850" y="1307465"/>
            <a:ext cx="908050" cy="3663315"/>
            <a:chOff x="3710" y="2059"/>
            <a:chExt cx="1430" cy="5769"/>
          </a:xfrm>
        </p:grpSpPr>
        <p:sp>
          <p:nvSpPr>
            <p:cNvPr id="71" name="椭圆 70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饼形 71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15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1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直角三角形 75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59325" y="1307465"/>
            <a:ext cx="908050" cy="3663315"/>
            <a:chOff x="3710" y="2059"/>
            <a:chExt cx="1430" cy="5769"/>
          </a:xfrm>
        </p:grpSpPr>
        <p:sp>
          <p:nvSpPr>
            <p:cNvPr id="78" name="椭圆 77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饼形 78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11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2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282815" y="1307465"/>
            <a:ext cx="908050" cy="3663315"/>
            <a:chOff x="3710" y="2059"/>
            <a:chExt cx="1430" cy="5769"/>
          </a:xfrm>
        </p:grpSpPr>
        <p:sp>
          <p:nvSpPr>
            <p:cNvPr id="85" name="椭圆 84"/>
            <p:cNvSpPr/>
            <p:nvPr/>
          </p:nvSpPr>
          <p:spPr>
            <a:xfrm>
              <a:off x="3750" y="2059"/>
              <a:ext cx="1350" cy="1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饼形 85"/>
            <p:cNvSpPr/>
            <p:nvPr/>
          </p:nvSpPr>
          <p:spPr>
            <a:xfrm>
              <a:off x="3817" y="2127"/>
              <a:ext cx="1215" cy="1215"/>
            </a:xfrm>
            <a:prstGeom prst="pie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048" y="2226"/>
              <a:ext cx="6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chemeClr val="bg1"/>
                  </a:solidFill>
                  <a:latin typeface="造字工房明黑（非商用）常规体" charset="-122"/>
                  <a:ea typeface="造字工房明黑（非商用）常规体" charset="-122"/>
                </a:rPr>
                <a:t>3</a:t>
              </a:r>
              <a:endParaRPr lang="en-US" altLang="zh-CN" sz="3600">
                <a:solidFill>
                  <a:schemeClr val="bg1"/>
                </a:solidFill>
                <a:latin typeface="造字工房明黑（非商用）常规体" charset="-122"/>
                <a:ea typeface="造字工房明黑（非商用）常规体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710" y="3744"/>
              <a:ext cx="1430" cy="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900" y="3969"/>
              <a:ext cx="1048" cy="3480"/>
            </a:xfrm>
            <a:prstGeom prst="rect">
              <a:avLst/>
            </a:prstGeom>
            <a:solidFill>
              <a:srgbClr val="58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直角三角形 89"/>
            <p:cNvSpPr/>
            <p:nvPr/>
          </p:nvSpPr>
          <p:spPr>
            <a:xfrm rot="8100000">
              <a:off x="4054" y="7087"/>
              <a:ext cx="741" cy="74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5011420" y="2679065"/>
            <a:ext cx="459740" cy="1723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linux </a:t>
            </a:r>
            <a:r>
              <a:rPr lang="zh-CN" altLang="en-US" b="1">
                <a:solidFill>
                  <a:schemeClr val="bg1"/>
                </a:solidFill>
              </a:rPr>
              <a:t>讲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解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506970" y="2679065"/>
            <a:ext cx="459740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00000"/>
              </a:lnSpc>
            </a:pPr>
            <a:r>
              <a:rPr 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CPP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550160" y="2669540"/>
            <a:ext cx="459740" cy="1543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会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议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要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求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95" name="图片 94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96" name="组合 95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98" name="直角三角形 97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99" name="图片 98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100" name="直角三角形 99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3523615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会议要求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8930" y="523875"/>
            <a:ext cx="8569325" cy="5664200"/>
          </a:xfrm>
        </p:spPr>
        <p:txBody>
          <a:bodyPr>
            <a:noAutofit/>
          </a:bodyPr>
          <a:p>
            <a:r>
              <a:rPr lang="zh-CN" altLang="en-US" sz="1600"/>
              <a:t>下次会议会详细讲解考核内容，时间为</a:t>
            </a:r>
            <a:r>
              <a:rPr lang="en-US" altLang="zh-CN" sz="1600"/>
              <a:t>31</a:t>
            </a:r>
            <a:r>
              <a:rPr lang="zh-CN" altLang="en-US" sz="1600"/>
              <a:t>号晚</a:t>
            </a:r>
            <a:r>
              <a:rPr lang="en-US" altLang="zh-CN" sz="1600"/>
              <a:t>7:30</a:t>
            </a:r>
            <a:br>
              <a:rPr lang="en-US" altLang="zh-CN" sz="1600"/>
            </a:br>
            <a:r>
              <a:rPr lang="zh-CN" altLang="en-US" sz="1600"/>
              <a:t>会上讲解提交要求和编写要求</a:t>
            </a:r>
            <a:endParaRPr lang="zh-CN" altLang="en-US" sz="1600"/>
          </a:p>
          <a:p>
            <a:r>
              <a:rPr lang="zh-CN" altLang="en-US" sz="1600"/>
              <a:t>考核内容为三项，三选一</a:t>
            </a:r>
            <a:endParaRPr lang="zh-CN" altLang="en-US" sz="1600"/>
          </a:p>
          <a:p>
            <a:pPr lvl="1"/>
            <a:r>
              <a:rPr lang="zh-CN" altLang="en-US" sz="1400"/>
              <a:t>自瞄</a:t>
            </a:r>
            <a:endParaRPr lang="zh-CN" altLang="en-US" sz="1400"/>
          </a:p>
          <a:p>
            <a:pPr lvl="1"/>
            <a:r>
              <a:rPr lang="zh-CN" altLang="en-US" sz="1400"/>
              <a:t>能量机关</a:t>
            </a:r>
            <a:endParaRPr lang="zh-CN" altLang="en-US" sz="1400"/>
          </a:p>
          <a:p>
            <a:pPr lvl="1"/>
            <a:r>
              <a:rPr lang="zh-CN" altLang="en-US" sz="1400"/>
              <a:t>矿石</a:t>
            </a:r>
            <a:endParaRPr lang="zh-CN" altLang="en-US" sz="140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会后会出一版严格的代码规范要求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你们需要学习的知识点总共：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妙算（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miniPC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cmake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ones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摄像头与成像原理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0" name="图片 19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3" name="直角三角形 22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6" name="图片 5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8" name="直角三角形 7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913765" y="1760220"/>
            <a:ext cx="103644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於恩泽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 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周文正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孙海华</a:t>
            </a:r>
            <a:endParaRPr lang="en-US" altLang="zh-CN" sz="28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刘雨松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蒋瑞轩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张洋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刘家辉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付明杰</a:t>
            </a:r>
            <a:r>
              <a:rPr lang="en-US" altLang="zh-CN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		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charset="-122"/>
                <a:sym typeface="+mn-ea"/>
              </a:rPr>
              <a:t>叶涟嘉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M2019总决赛-170"/>
          <p:cNvPicPr>
            <a:picLocks noChangeAspect="1"/>
          </p:cNvPicPr>
          <p:nvPr/>
        </p:nvPicPr>
        <p:blipFill>
          <a:blip r:embed="rId1"/>
          <a:srcRect l="29963" t="139"/>
          <a:stretch>
            <a:fillRect/>
          </a:stretch>
        </p:blipFill>
        <p:spPr>
          <a:xfrm>
            <a:off x="0" y="8890"/>
            <a:ext cx="7163435" cy="684911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631533" y="2441896"/>
            <a:ext cx="1710813" cy="1454834"/>
            <a:chOff x="3197" y="3392"/>
            <a:chExt cx="2694" cy="2291"/>
          </a:xfrm>
        </p:grpSpPr>
        <p:sp>
          <p:nvSpPr>
            <p:cNvPr id="4" name="六边形 3"/>
            <p:cNvSpPr/>
            <p:nvPr/>
          </p:nvSpPr>
          <p:spPr>
            <a:xfrm>
              <a:off x="3197" y="3392"/>
              <a:ext cx="2694" cy="2291"/>
            </a:xfrm>
            <a:prstGeom prst="hexagon">
              <a:avLst/>
            </a:prstGeom>
            <a:noFill/>
            <a:ln w="85725" cmpd="sng">
              <a:solidFill>
                <a:srgbClr val="FAFAF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63" y="3665"/>
              <a:ext cx="10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16800" y="2846070"/>
            <a:ext cx="4085590" cy="6451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Linux(WSL)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Linux</a:t>
            </a:r>
            <a:r>
              <a:rPr lang="zh-CN" altLang="en-US">
                <a:sym typeface="+mn-ea"/>
              </a:rPr>
              <a:t>简介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710" y="1437005"/>
            <a:ext cx="9397365" cy="5021580"/>
          </a:xfrm>
        </p:spPr>
        <p:txBody>
          <a:bodyPr>
            <a:normAutofit lnSpcReduction="20000"/>
          </a:bodyPr>
          <a:p>
            <a:r>
              <a:rPr lang="zh-CN" altLang="en-US"/>
              <a:t>什么是</a:t>
            </a:r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en-US"/>
              <a:t>Linux</a:t>
            </a:r>
            <a:r>
              <a:rPr lang="zh-CN" altLang="en-US"/>
              <a:t>是一种类</a:t>
            </a:r>
            <a:r>
              <a:rPr lang="en-US" altLang="zh-CN"/>
              <a:t>Unix</a:t>
            </a:r>
            <a:r>
              <a:rPr lang="zh-CN" altLang="en-US"/>
              <a:t>系统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为什么使用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1. Jetson JetPack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固件刷包即安装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2. 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是嵌入式开发者偏爱的系统，稳定高效，简洁直接，免费安全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3. linux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的环境配置相对简单，开发高效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对比于其他队伍使用的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NUC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所载的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x86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架构来说，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更高效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我们要把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学习到什么程度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可以独立配置好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qdu-rm-ai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的环境，可以独立（百度）解决关于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的相关问题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轻度的编写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shell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脚本的能力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什么关系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有很多发行版本，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是其中的一个系列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个人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要求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ubuntu20.04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miniPC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ubuntu18.04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或者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ubuntu16.04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8612505" y="876300"/>
            <a:ext cx="3323590" cy="986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tips of 架构：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x86_64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arm64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aarch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2505" y="2105025"/>
            <a:ext cx="3077210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tips of Linux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分发版：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indent="0" algn="l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CentOS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indent="0" algn="l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Red Hat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Ubuntu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Fedora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indent="0" algn="l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Debian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deepin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1" indent="0" algn="l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arch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1" indent="0" algn="l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FreeBSD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核心思想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9710" y="1471295"/>
            <a:ext cx="7997825" cy="4759325"/>
          </a:xfrm>
        </p:spPr>
        <p:txBody>
          <a:bodyPr>
            <a:normAutofit lnSpcReduction="10000"/>
          </a:bodyPr>
          <a:p>
            <a:r>
              <a:rPr lang="zh-CN" altLang="en-US" sz="2000"/>
              <a:t>文件</a:t>
            </a:r>
            <a:endParaRPr lang="zh-CN" altLang="en-US" sz="2000"/>
          </a:p>
          <a:p>
            <a:pPr lvl="1"/>
            <a:r>
              <a:rPr lang="zh-CN" altLang="en-US" sz="1800"/>
              <a:t>所有内容都可以使用文件来表示</a:t>
            </a:r>
            <a:endParaRPr lang="zh-CN" altLang="en-US" sz="1800"/>
          </a:p>
          <a:p>
            <a:pPr lvl="1"/>
            <a:r>
              <a:rPr lang="zh-CN" altLang="en-US" sz="1800"/>
              <a:t>数据文件，进程文件，内存，用户配置文件</a:t>
            </a:r>
            <a:endParaRPr lang="en-US" altLang="zh-CN" sz="180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命令行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所有可视化操作其实都可以使用命令行代替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Linux-server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，没有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GUI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界面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所有在命令行执行的，只有文件和命令</a:t>
            </a:r>
            <a:b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文件：有打开方式的文件，或者注册为命令的文件</a:t>
            </a:r>
            <a:b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命令：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基础指令、自己注册的指令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高效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内核处理机制让内存优化分配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文件系统让系统层次更明显也更快速（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413385" y="368300"/>
            <a:ext cx="11778615" cy="6489065"/>
            <a:chOff x="651" y="580"/>
            <a:chExt cx="18549" cy="10219"/>
          </a:xfrm>
        </p:grpSpPr>
        <p:pic>
          <p:nvPicPr>
            <p:cNvPr id="21" name="图片 20" descr="45_avatar_bi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1" y="580"/>
              <a:ext cx="1185" cy="12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086" y="6985"/>
              <a:ext cx="4114" cy="3814"/>
              <a:chOff x="15086" y="6985"/>
              <a:chExt cx="4114" cy="381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086" y="6985"/>
                <a:ext cx="4114" cy="3815"/>
                <a:chOff x="15086" y="6985"/>
                <a:chExt cx="4114" cy="3815"/>
              </a:xfrm>
            </p:grpSpPr>
            <p:sp>
              <p:nvSpPr>
                <p:cNvPr id="24" name="直角三角形 23"/>
                <p:cNvSpPr/>
                <p:nvPr/>
              </p:nvSpPr>
              <p:spPr>
                <a:xfrm rot="16200000">
                  <a:off x="15235" y="6835"/>
                  <a:ext cx="3815" cy="4114"/>
                </a:xfrm>
                <a:prstGeom prst="rtTriangle">
                  <a:avLst/>
                </a:prstGeom>
                <a:solidFill>
                  <a:srgbClr val="5957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5" name="图片 24" descr="logo.4695cb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8" y="10171"/>
                  <a:ext cx="3342" cy="204"/>
                </a:xfrm>
                <a:prstGeom prst="rect">
                  <a:avLst/>
                </a:prstGeom>
              </p:spPr>
            </p:pic>
            <p:sp>
              <p:nvSpPr>
                <p:cNvPr id="26" name="直角三角形 25"/>
                <p:cNvSpPr/>
                <p:nvPr/>
              </p:nvSpPr>
              <p:spPr>
                <a:xfrm rot="16200000">
                  <a:off x="17145" y="8220"/>
                  <a:ext cx="1525" cy="152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7145" y="9065"/>
                <a:ext cx="767" cy="497"/>
                <a:chOff x="17221" y="8922"/>
                <a:chExt cx="1146" cy="663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221" y="9465"/>
                  <a:ext cx="1147" cy="120"/>
                </a:xfrm>
                <a:prstGeom prst="rect">
                  <a:avLst/>
                </a:prstGeom>
                <a:solidFill>
                  <a:srgbClr val="5856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221" y="8922"/>
                  <a:ext cx="1147" cy="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89710" y="503555"/>
            <a:ext cx="9559290" cy="70548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linux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89710" y="1312545"/>
            <a:ext cx="9721850" cy="475932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怎样体验</a:t>
            </a:r>
            <a:r>
              <a:rPr lang="en-US" altLang="zh-CN"/>
              <a:t>linux</a:t>
            </a:r>
            <a:r>
              <a:rPr lang="zh-CN" altLang="en-US"/>
              <a:t>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第一步，安装</a:t>
            </a:r>
            <a:r>
              <a:rPr lang="en-US" altLang="zh-CN"/>
              <a:t>linux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概念：双系统，虚拟机，</a:t>
            </a:r>
            <a:r>
              <a:rPr lang="en-US" altLang="zh-CN"/>
              <a:t>wsl</a:t>
            </a:r>
            <a:r>
              <a:rPr lang="zh-CN" altLang="en-US"/>
              <a:t>（</a:t>
            </a:r>
            <a:r>
              <a:rPr lang="en-US" altLang="zh-CN"/>
              <a:t>windows subsystem for linux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双系统在安装的时候，两个系统是分别装在不同的分区内，后安装的系统不会覆盖前一个系统。而且每个单独的系统都有自己的分区格式，不会造成冲突的。安装了双系统后，在启动的时候，有一个多重启动的选择菜单，可以选择进入那个操作系统。当前状态下，只有一个系统是在运行的，不能随意的切换。如果想要进入另外一个，就要重新启动，重新选择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虚拟机（Virtual Machine）指通过软件模拟的具有完整硬件系统功能的、运行在一个完全隔离环境中的完整计算机系统。在实体计算机中能够完成的工作在虚拟机中都能够实现。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Windows Subsystem for Linux（简称WSL）是一个在Windows 10上能够运行原生Linux二进制可执行文件（ELF格式）的兼容层。它是由微软与Canonical公司合作开发，其目标是使纯正的Ubuntu、Debian等映像能下载和解压到用户的本地计算机，并且映像内的工具和实用工具能在此子系统上原生运行。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MEDIACOVER_STYLEID" val="2"/>
  <p:tag name="KSO_WM_UNIT_MEDIACOVER_TEXTSTATE" val="0"/>
  <p:tag name="KSO_WM_UNIT_MEDIACOVER_BTN_STATE" val="0"/>
  <p:tag name="KSO_WM_UNIT_MEDIACOVER_BTN_POS" val="c"/>
  <p:tag name="KSO_WM_UNIT_MEDIACOVER_BTN_STYLE" val="7dfe1204be65ff8a3c56e2252a9a989e"/>
  <p:tag name="KSO_WM_UNIT_MEDIACOVER_RGB" val="000000"/>
  <p:tag name="KSO_WM_UNIT_MEDIACOVER_TRANSPARENCY" val="0.5"/>
</p:tagLst>
</file>

<file path=ppt/tags/tag64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588*3470*690*690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5.xml><?xml version="1.0" encoding="utf-8"?>
<p:tagLst xmlns:p="http://schemas.openxmlformats.org/presentationml/2006/main">
  <p:tag name="KSO_WM_UNIT_PLACING_PICTURE_USER_VIEWPORT" val="{&quot;height&quot;:2211,&quot;width&quot;:3331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TABLE_BEAUTIFY" val="smartTable{1b65ef0a-7ba2-4f3b-9e4f-50ab35853359}"/>
  <p:tag name="TABLE_ENDDRAG_ORIGIN_RECT" val="644*421"/>
  <p:tag name="TABLE_ENDDRAG_RECT" val="121*79*644*42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3002</Words>
  <Application>WPS 演示</Application>
  <PresentationFormat>宽屏</PresentationFormat>
  <Paragraphs>267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造字工房明黑（非商用）常规体</vt:lpstr>
      <vt:lpstr>Calibri</vt:lpstr>
      <vt:lpstr>等线</vt:lpstr>
      <vt:lpstr>站酷庆科黄油体</vt:lpstr>
      <vt:lpstr>汉呈水墨中国风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linux简介</vt:lpstr>
      <vt:lpstr>Linux核心思想</vt:lpstr>
      <vt:lpstr>linux</vt:lpstr>
      <vt:lpstr>PowerPoint 演示文稿</vt:lpstr>
      <vt:lpstr>PowerPoint 演示文稿</vt:lpstr>
      <vt:lpstr>PowerPoint 演示文稿</vt:lpstr>
      <vt:lpstr>PowerPoint 演示文稿</vt:lpstr>
      <vt:lpstr>CPP掌握知识</vt:lpstr>
      <vt:lpstr>CPP掌握知识</vt:lpstr>
      <vt:lpstr>代码规范要求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而已</cp:lastModifiedBy>
  <cp:revision>226</cp:revision>
  <dcterms:created xsi:type="dcterms:W3CDTF">2019-06-19T02:08:00Z</dcterms:created>
  <dcterms:modified xsi:type="dcterms:W3CDTF">2021-08-29T13:11:46Z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E5F344C2B35D472899017A1453AF19E5</vt:lpwstr>
  </property>
</Properties>
</file>