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78" r:id="rId5"/>
    <p:sldId id="275" r:id="rId6"/>
    <p:sldId id="264" r:id="rId7"/>
    <p:sldId id="285" r:id="rId8"/>
    <p:sldId id="276" r:id="rId9"/>
    <p:sldId id="286" r:id="rId10"/>
    <p:sldId id="261" r:id="rId11"/>
    <p:sldId id="277" r:id="rId12"/>
    <p:sldId id="27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758"/>
    <a:srgbClr val="646161"/>
    <a:srgbClr val="FFFFFF"/>
    <a:srgbClr val="00AEEF"/>
    <a:srgbClr val="585657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8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tags" Target="../tags/tag6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ags" Target="../tags/tag64.xml"/><Relationship Id="rId3" Type="http://schemas.microsoft.com/office/2007/relationships/media" Target="../media/media1.mp4"/><Relationship Id="rId2" Type="http://schemas.openxmlformats.org/officeDocument/2006/relationships/video" Target="../media/media1.mp4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66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1"/>
            </p:custDataLst>
          </p:nvPr>
        </p:nvGrpSpPr>
        <p:grpSpPr>
          <a:xfrm>
            <a:off x="0" y="1525905"/>
            <a:ext cx="9243060" cy="5332095"/>
            <a:chOff x="0" y="2900"/>
            <a:chExt cx="15159" cy="9523"/>
          </a:xfrm>
        </p:grpSpPr>
        <p:sp>
          <p:nvSpPr>
            <p:cNvPr id="2" name="矩形 1"/>
            <p:cNvSpPr/>
            <p:nvPr/>
          </p:nvSpPr>
          <p:spPr>
            <a:xfrm>
              <a:off x="0" y="2900"/>
              <a:ext cx="15159" cy="9523"/>
            </a:xfrm>
            <a:prstGeom prst="rect">
              <a:avLst/>
            </a:prstGeom>
            <a:solidFill>
              <a:srgbClr val="585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3" name="720">
              <a:hlinkClick r:id="" action="ppaction://media"/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3"/>
                </p:ext>
              </p:extLst>
              <p:custDataLst>
                <p:tags r:id="rId4"/>
              </p:custDataLst>
            </p:nvPr>
          </p:nvPicPr>
          <p:blipFill>
            <a:blip r:embed="rId5"/>
            <a:srcRect/>
            <a:stretch>
              <a:fillRect/>
            </a:stretch>
          </p:blipFill>
          <p:spPr>
            <a:xfrm>
              <a:off x="359" y="3334"/>
              <a:ext cx="14441" cy="8654"/>
            </a:xfrm>
            <a:prstGeom prst="rect">
              <a:avLst/>
            </a:prstGeom>
          </p:spPr>
        </p:pic>
      </p:grpSp>
      <p:grpSp>
        <p:nvGrpSpPr>
          <p:cNvPr id="37" name="组合 36"/>
          <p:cNvGrpSpPr>
            <a:grpSpLocks noChangeAspect="1"/>
          </p:cNvGrpSpPr>
          <p:nvPr/>
        </p:nvGrpSpPr>
        <p:grpSpPr>
          <a:xfrm>
            <a:off x="281305" y="204470"/>
            <a:ext cx="6045200" cy="1208523"/>
            <a:chOff x="180" y="441"/>
            <a:chExt cx="6885" cy="1376"/>
          </a:xfrm>
        </p:grpSpPr>
        <p:pic>
          <p:nvPicPr>
            <p:cNvPr id="29" name="图片 28" descr="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3" y="441"/>
              <a:ext cx="4253" cy="291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180" y="732"/>
              <a:ext cx="6885" cy="1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 i="1">
                  <a:solidFill>
                    <a:schemeClr val="accent1"/>
                  </a:solidFill>
                </a:rPr>
                <a:t>青岛大学</a:t>
              </a:r>
              <a:r>
                <a:rPr lang="zh-CN" altLang="en-US" sz="2400" b="1" i="1">
                  <a:solidFill>
                    <a:srgbClr val="646161"/>
                  </a:solidFill>
                </a:rPr>
                <a:t>未来研究院</a:t>
              </a:r>
              <a:endParaRPr lang="zh-CN" altLang="en-US" sz="2400" b="1" i="1">
                <a:solidFill>
                  <a:schemeClr val="accent1"/>
                </a:solidFill>
              </a:endParaRPr>
            </a:p>
            <a:p>
              <a:r>
                <a:rPr lang="zh-CN" altLang="en-US" sz="2400" b="1" i="1">
                  <a:solidFill>
                    <a:schemeClr val="accent1"/>
                  </a:solidFill>
                </a:rPr>
                <a:t>未来</a:t>
              </a:r>
              <a:r>
                <a:rPr lang="zh-CN" altLang="en-US" sz="2400" b="1" i="1">
                  <a:solidFill>
                    <a:srgbClr val="00AEEF"/>
                  </a:solidFill>
                </a:rPr>
                <a:t>战</a:t>
              </a:r>
              <a:r>
                <a:rPr lang="zh-CN" altLang="en-US" sz="2400" b="1" i="1">
                  <a:solidFill>
                    <a:schemeClr val="accent1"/>
                  </a:solidFill>
                </a:rPr>
                <a:t>队</a:t>
              </a:r>
              <a:r>
                <a:rPr lang="en-US" altLang="zh-CN" sz="2400" b="1" i="1">
                  <a:solidFill>
                    <a:schemeClr val="accent1"/>
                  </a:solidFill>
                </a:rPr>
                <a:t> </a:t>
              </a:r>
              <a:r>
                <a:rPr lang="zh-CN" altLang="en-US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明黑（非商用）常规体" charset="-122"/>
                  <a:ea typeface="造字工房明黑（非商用）常规体" charset="-122"/>
                  <a:sym typeface="+mn-ea"/>
                </a:rPr>
                <a:t>算法组</a:t>
              </a:r>
              <a:endParaRPr lang="zh-CN" altLang="en-US" sz="3200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造字工房明黑（非商用）常规体" charset="-122"/>
                <a:ea typeface="造字工房明黑（非商用）常规体" charset="-122"/>
                <a:sym typeface="+mn-ea"/>
              </a:endParaRPr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9314180" y="459740"/>
            <a:ext cx="2877820" cy="2209165"/>
            <a:chOff x="15344" y="358"/>
            <a:chExt cx="3636" cy="2789"/>
          </a:xfrm>
          <a:effectLst/>
        </p:grpSpPr>
        <p:pic>
          <p:nvPicPr>
            <p:cNvPr id="12" name="图片 11" descr="未来战队 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rcRect t="17412" b="7632"/>
            <a:stretch>
              <a:fillRect/>
            </a:stretch>
          </p:blipFill>
          <p:spPr>
            <a:xfrm>
              <a:off x="15649" y="358"/>
              <a:ext cx="3331" cy="2497"/>
            </a:xfrm>
            <a:prstGeom prst="rect">
              <a:avLst/>
            </a:prstGeom>
            <a:noFill/>
            <a:effectLst>
              <a:innerShdw blurRad="63500" dist="50800" dir="13500000">
                <a:prstClr val="black">
                  <a:alpha val="41000"/>
                </a:prstClr>
              </a:innerShdw>
              <a:reflection blurRad="6350" stA="50000" endA="300" endPos="90000" dist="1054100" dir="5400000" sy="-100000" algn="bl" rotWithShape="0"/>
            </a:effectLst>
            <a:scene3d>
              <a:camera prst="isometricLeftDown">
                <a:rot lat="2400000" lon="1200000" rev="0"/>
              </a:camera>
              <a:lightRig rig="threePt" dir="t"/>
            </a:scene3d>
          </p:spPr>
        </p:pic>
        <p:pic>
          <p:nvPicPr>
            <p:cNvPr id="32" name="图片 31" descr="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344" y="2302"/>
              <a:ext cx="3636" cy="845"/>
            </a:xfrm>
            <a:prstGeom prst="rect">
              <a:avLst/>
            </a:prstGeom>
            <a:noFill/>
            <a:effectLst>
              <a:reflection blurRad="6350" stA="80000" endA="300" dir="5400000" sy="-100000" algn="bl" rotWithShape="0"/>
            </a:effectLst>
            <a:scene3d>
              <a:camera prst="orthographicFront">
                <a:rot lat="2400000" lon="1200000" rev="0"/>
              </a:camera>
              <a:lightRig rig="threePt" dir="t"/>
            </a:scene3d>
          </p:spPr>
        </p:pic>
      </p:grpSp>
      <p:sp>
        <p:nvSpPr>
          <p:cNvPr id="36" name="文本框 35"/>
          <p:cNvSpPr txBox="1"/>
          <p:nvPr/>
        </p:nvSpPr>
        <p:spPr>
          <a:xfrm>
            <a:off x="1739265" y="3766185"/>
            <a:ext cx="57645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7200" b="1" i="1">
                <a:solidFill>
                  <a:schemeClr val="bg1"/>
                </a:solidFill>
                <a:latin typeface="造字工房明黑（非商用）常规体" charset="-122"/>
                <a:ea typeface="造字工房明黑（非商用）常规体" charset="-122"/>
                <a:cs typeface="造字工房明黑（非商用）常规体" charset="-122"/>
              </a:rPr>
              <a:t>入队考核</a:t>
            </a:r>
            <a:endParaRPr lang="zh-CN" sz="7200" b="1" i="1">
              <a:solidFill>
                <a:schemeClr val="bg1"/>
              </a:solidFill>
              <a:latin typeface="造字工房明黑（非商用）常规体" charset="-122"/>
              <a:ea typeface="造字工房明黑（非商用）常规体" charset="-122"/>
              <a:cs typeface="造字工房明黑（非商用）常规体" charset="-122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video fullScrn="0">
              <p:cMediaNode vol="0" mute="1" showWhenStopped="0">
                <p:cTn id="2" repeatCount="indefinite" fill="remove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413385" y="368300"/>
            <a:ext cx="11778615" cy="6489065"/>
            <a:chOff x="651" y="580"/>
            <a:chExt cx="18549" cy="10219"/>
          </a:xfrm>
        </p:grpSpPr>
        <p:pic>
          <p:nvPicPr>
            <p:cNvPr id="20" name="图片 19" descr="45_avatar_bi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1" y="580"/>
              <a:ext cx="1185" cy="1200"/>
            </a:xfrm>
            <a:prstGeom prst="rect">
              <a:avLst/>
            </a:prstGeom>
          </p:spPr>
        </p:pic>
        <p:grpSp>
          <p:nvGrpSpPr>
            <p:cNvPr id="7" name="组合 6"/>
            <p:cNvGrpSpPr/>
            <p:nvPr/>
          </p:nvGrpSpPr>
          <p:grpSpPr>
            <a:xfrm>
              <a:off x="15086" y="6985"/>
              <a:ext cx="4114" cy="3814"/>
              <a:chOff x="15086" y="6985"/>
              <a:chExt cx="4114" cy="3814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5086" y="6985"/>
                <a:ext cx="4114" cy="3815"/>
                <a:chOff x="15086" y="6985"/>
                <a:chExt cx="4114" cy="3815"/>
              </a:xfrm>
            </p:grpSpPr>
            <p:sp>
              <p:nvSpPr>
                <p:cNvPr id="23" name="直角三角形 22"/>
                <p:cNvSpPr/>
                <p:nvPr/>
              </p:nvSpPr>
              <p:spPr>
                <a:xfrm rot="16200000">
                  <a:off x="15235" y="6835"/>
                  <a:ext cx="3815" cy="4114"/>
                </a:xfrm>
                <a:prstGeom prst="rtTriangle">
                  <a:avLst/>
                </a:prstGeom>
                <a:solidFill>
                  <a:srgbClr val="5957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8" name="图片 7" descr="logo.4695cb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58" y="10171"/>
                  <a:ext cx="3342" cy="204"/>
                </a:xfrm>
                <a:prstGeom prst="rect">
                  <a:avLst/>
                </a:prstGeom>
              </p:spPr>
            </p:pic>
            <p:sp>
              <p:nvSpPr>
                <p:cNvPr id="9" name="直角三角形 8"/>
                <p:cNvSpPr/>
                <p:nvPr/>
              </p:nvSpPr>
              <p:spPr>
                <a:xfrm rot="16200000">
                  <a:off x="17145" y="8220"/>
                  <a:ext cx="1525" cy="152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17145" y="9065"/>
                <a:ext cx="767" cy="497"/>
                <a:chOff x="17221" y="8922"/>
                <a:chExt cx="1146" cy="663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17221" y="9465"/>
                  <a:ext cx="1147" cy="120"/>
                </a:xfrm>
                <a:prstGeom prst="rect">
                  <a:avLst/>
                </a:prstGeom>
                <a:solidFill>
                  <a:srgbClr val="5856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17221" y="8922"/>
                  <a:ext cx="1147" cy="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1010920" y="1414780"/>
            <a:ext cx="10364470" cy="4759325"/>
          </a:xfrm>
        </p:spPr>
        <p:txBody>
          <a:bodyPr/>
          <a:p>
            <a:pPr marL="0" indent="0">
              <a:buNone/>
            </a:pPr>
            <a:endParaRPr lang="zh-CN" altLang="en-US" sz="280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04820" y="2346325"/>
            <a:ext cx="6181725" cy="2568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ctr"/>
            <a:r>
              <a:rPr lang="zh-CN" altLang="en-US" sz="11500">
                <a:solidFill>
                  <a:schemeClr val="bg1"/>
                </a:solidFill>
                <a:latin typeface="汉呈水墨中国风" panose="02010601030101010101" charset="-122"/>
                <a:ea typeface="汉呈水墨中国风" panose="02010601030101010101" charset="-122"/>
              </a:rPr>
              <a:t>感谢</a:t>
            </a:r>
            <a:endParaRPr lang="zh-CN" altLang="en-US" sz="11500">
              <a:solidFill>
                <a:schemeClr val="bg1"/>
              </a:solidFill>
              <a:latin typeface="汉呈水墨中国风" panose="02010601030101010101" charset="-122"/>
              <a:ea typeface="汉呈水墨中国风" panose="02010601030101010101" charset="-122"/>
            </a:endParaRPr>
          </a:p>
          <a:p>
            <a:pPr fontAlgn="ctr">
              <a:lnSpc>
                <a:spcPct val="40000"/>
              </a:lnSpc>
            </a:pPr>
            <a:r>
              <a:rPr lang="en-US" altLang="zh-CN" sz="11500">
                <a:solidFill>
                  <a:schemeClr val="bg1"/>
                </a:solidFill>
                <a:latin typeface="汉呈水墨中国风" panose="02010601030101010101" charset="-122"/>
                <a:ea typeface="汉呈水墨中国风" panose="02010601030101010101" charset="-122"/>
              </a:rPr>
              <a:t>			</a:t>
            </a:r>
            <a:r>
              <a:rPr lang="zh-CN" altLang="en-US" sz="11500">
                <a:solidFill>
                  <a:schemeClr val="bg1"/>
                </a:solidFill>
                <a:latin typeface="汉呈水墨中国风" panose="02010601030101010101" charset="-122"/>
                <a:ea typeface="汉呈水墨中国风" panose="02010601030101010101" charset="-122"/>
              </a:rPr>
              <a:t>聆听</a:t>
            </a:r>
            <a:endParaRPr lang="zh-CN" altLang="en-US" sz="11500">
              <a:solidFill>
                <a:schemeClr val="bg1"/>
              </a:solidFill>
              <a:latin typeface="汉呈水墨中国风" panose="02010601030101010101" charset="-122"/>
              <a:ea typeface="汉呈水墨中国风" panose="0201060103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8633460" y="1637030"/>
            <a:ext cx="908050" cy="3663315"/>
            <a:chOff x="10384" y="2061"/>
            <a:chExt cx="1430" cy="5769"/>
          </a:xfrm>
        </p:grpSpPr>
        <p:grpSp>
          <p:nvGrpSpPr>
            <p:cNvPr id="33" name="组合 32"/>
            <p:cNvGrpSpPr/>
            <p:nvPr/>
          </p:nvGrpSpPr>
          <p:grpSpPr>
            <a:xfrm>
              <a:off x="10384" y="2061"/>
              <a:ext cx="1430" cy="5769"/>
              <a:chOff x="3710" y="2059"/>
              <a:chExt cx="1430" cy="5769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3750" y="2059"/>
                <a:ext cx="1350" cy="13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饼形 34"/>
              <p:cNvSpPr/>
              <p:nvPr/>
            </p:nvSpPr>
            <p:spPr>
              <a:xfrm>
                <a:off x="3817" y="2127"/>
                <a:ext cx="1215" cy="1215"/>
              </a:xfrm>
              <a:prstGeom prst="pie">
                <a:avLst/>
              </a:prstGeom>
              <a:solidFill>
                <a:srgbClr val="5856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048" y="2226"/>
                <a:ext cx="620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600">
                    <a:solidFill>
                      <a:schemeClr val="bg1"/>
                    </a:solidFill>
                    <a:latin typeface="造字工房明黑（非商用）常规体" charset="-122"/>
                    <a:ea typeface="造字工房明黑（非商用）常规体" charset="-122"/>
                  </a:rPr>
                  <a:t>3</a:t>
                </a:r>
                <a:endParaRPr lang="en-US" altLang="zh-CN" sz="3600">
                  <a:solidFill>
                    <a:schemeClr val="bg1"/>
                  </a:solidFill>
                  <a:latin typeface="造字工房明黑（非商用）常规体" charset="-122"/>
                  <a:ea typeface="造字工房明黑（非商用）常规体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710" y="3744"/>
                <a:ext cx="1430" cy="393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900" y="3969"/>
                <a:ext cx="1048" cy="3480"/>
              </a:xfrm>
              <a:prstGeom prst="rect">
                <a:avLst/>
              </a:prstGeom>
              <a:solidFill>
                <a:srgbClr val="5856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" name="直角三角形 38"/>
              <p:cNvSpPr/>
              <p:nvPr/>
            </p:nvSpPr>
            <p:spPr>
              <a:xfrm rot="8100000">
                <a:off x="4054" y="7087"/>
                <a:ext cx="741" cy="741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10737" y="4185"/>
              <a:ext cx="724" cy="22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>
                <a:lnSpc>
                  <a:spcPct val="100000"/>
                </a:lnSpc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答</a:t>
              </a:r>
              <a:r>
                <a: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疑</a:t>
              </a:r>
              <a:endPara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641975" y="1637030"/>
            <a:ext cx="908050" cy="3663315"/>
            <a:chOff x="6132" y="2060"/>
            <a:chExt cx="1430" cy="5769"/>
          </a:xfrm>
        </p:grpSpPr>
        <p:grpSp>
          <p:nvGrpSpPr>
            <p:cNvPr id="25" name="组合 24"/>
            <p:cNvGrpSpPr/>
            <p:nvPr/>
          </p:nvGrpSpPr>
          <p:grpSpPr>
            <a:xfrm rot="0">
              <a:off x="6132" y="2060"/>
              <a:ext cx="1430" cy="5769"/>
              <a:chOff x="3710" y="2059"/>
              <a:chExt cx="1430" cy="5769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3750" y="2059"/>
                <a:ext cx="1350" cy="13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饼形 16"/>
              <p:cNvSpPr/>
              <p:nvPr/>
            </p:nvSpPr>
            <p:spPr>
              <a:xfrm>
                <a:off x="3817" y="2127"/>
                <a:ext cx="1215" cy="1215"/>
              </a:xfrm>
              <a:prstGeom prst="pie">
                <a:avLst/>
              </a:prstGeom>
              <a:solidFill>
                <a:srgbClr val="5856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3999" y="2226"/>
                <a:ext cx="620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600">
                    <a:solidFill>
                      <a:schemeClr val="bg1"/>
                    </a:solidFill>
                    <a:latin typeface="造字工房明黑（非商用）常规体" charset="-122"/>
                    <a:ea typeface="造字工房明黑（非商用）常规体" charset="-122"/>
                  </a:rPr>
                  <a:t>2</a:t>
                </a:r>
                <a:endParaRPr lang="en-US" altLang="zh-CN" sz="3600">
                  <a:solidFill>
                    <a:schemeClr val="bg1"/>
                  </a:solidFill>
                  <a:latin typeface="造字工房明黑（非商用）常规体" charset="-122"/>
                  <a:ea typeface="造字工房明黑（非商用）常规体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710" y="3744"/>
                <a:ext cx="1430" cy="393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900" y="3969"/>
                <a:ext cx="1048" cy="3480"/>
              </a:xfrm>
              <a:prstGeom prst="rect">
                <a:avLst/>
              </a:prstGeom>
              <a:solidFill>
                <a:srgbClr val="5856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直角三角形 23"/>
              <p:cNvSpPr/>
              <p:nvPr/>
            </p:nvSpPr>
            <p:spPr>
              <a:xfrm rot="8100000">
                <a:off x="4054" y="7087"/>
                <a:ext cx="741" cy="741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6469" y="4185"/>
              <a:ext cx="724" cy="243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zh-CN" b="1">
                  <a:solidFill>
                    <a:schemeClr val="bg1"/>
                  </a:solidFill>
                </a:rPr>
                <a:t>任</a:t>
              </a:r>
              <a:r>
                <a:rPr lang="en-US" altLang="zh-CN" b="1">
                  <a:solidFill>
                    <a:schemeClr val="bg1"/>
                  </a:solidFill>
                </a:rPr>
                <a:t> </a:t>
              </a:r>
              <a:r>
                <a:rPr lang="zh-CN" b="1">
                  <a:solidFill>
                    <a:schemeClr val="bg1"/>
                  </a:solidFill>
                </a:rPr>
                <a:t>务</a:t>
              </a:r>
              <a:r>
                <a:rPr lang="en-US" altLang="zh-CN" b="1">
                  <a:solidFill>
                    <a:schemeClr val="bg1"/>
                  </a:solidFill>
                </a:rPr>
                <a:t> </a:t>
              </a:r>
              <a:r>
                <a:rPr lang="zh-CN" b="1">
                  <a:solidFill>
                    <a:schemeClr val="bg1"/>
                  </a:solidFill>
                </a:rPr>
                <a:t>要</a:t>
              </a:r>
              <a:r>
                <a:rPr lang="en-US" altLang="zh-CN" b="1">
                  <a:solidFill>
                    <a:schemeClr val="bg1"/>
                  </a:solidFill>
                </a:rPr>
                <a:t> </a:t>
              </a:r>
              <a:r>
                <a:rPr lang="zh-CN" b="1">
                  <a:solidFill>
                    <a:schemeClr val="bg1"/>
                  </a:solidFill>
                </a:rPr>
                <a:t>求</a:t>
              </a:r>
              <a:endParaRPr 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13385" y="368300"/>
            <a:ext cx="11778615" cy="6489065"/>
            <a:chOff x="651" y="580"/>
            <a:chExt cx="18549" cy="10219"/>
          </a:xfrm>
        </p:grpSpPr>
        <p:pic>
          <p:nvPicPr>
            <p:cNvPr id="20" name="图片 19" descr="45_avatar_bi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1" y="580"/>
              <a:ext cx="1185" cy="1200"/>
            </a:xfrm>
            <a:prstGeom prst="rect">
              <a:avLst/>
            </a:prstGeom>
          </p:spPr>
        </p:pic>
        <p:grpSp>
          <p:nvGrpSpPr>
            <p:cNvPr id="3" name="组合 2"/>
            <p:cNvGrpSpPr/>
            <p:nvPr/>
          </p:nvGrpSpPr>
          <p:grpSpPr>
            <a:xfrm>
              <a:off x="15086" y="6985"/>
              <a:ext cx="4114" cy="3814"/>
              <a:chOff x="15086" y="6985"/>
              <a:chExt cx="4114" cy="3814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5086" y="6985"/>
                <a:ext cx="4114" cy="3815"/>
                <a:chOff x="15086" y="6985"/>
                <a:chExt cx="4114" cy="3815"/>
              </a:xfrm>
            </p:grpSpPr>
            <p:sp>
              <p:nvSpPr>
                <p:cNvPr id="23" name="直角三角形 22"/>
                <p:cNvSpPr/>
                <p:nvPr/>
              </p:nvSpPr>
              <p:spPr>
                <a:xfrm rot="16200000">
                  <a:off x="15235" y="6835"/>
                  <a:ext cx="3815" cy="4114"/>
                </a:xfrm>
                <a:prstGeom prst="rtTriangle">
                  <a:avLst/>
                </a:prstGeom>
                <a:solidFill>
                  <a:srgbClr val="5957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6" name="图片 5" descr="logo.4695cb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58" y="10171"/>
                  <a:ext cx="3342" cy="204"/>
                </a:xfrm>
                <a:prstGeom prst="rect">
                  <a:avLst/>
                </a:prstGeom>
              </p:spPr>
            </p:pic>
            <p:sp>
              <p:nvSpPr>
                <p:cNvPr id="8" name="直角三角形 7"/>
                <p:cNvSpPr/>
                <p:nvPr/>
              </p:nvSpPr>
              <p:spPr>
                <a:xfrm rot="16200000">
                  <a:off x="17145" y="8220"/>
                  <a:ext cx="1525" cy="152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145" y="9065"/>
                <a:ext cx="767" cy="497"/>
                <a:chOff x="17221" y="8922"/>
                <a:chExt cx="1146" cy="663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17221" y="9465"/>
                  <a:ext cx="1147" cy="120"/>
                </a:xfrm>
                <a:prstGeom prst="rect">
                  <a:avLst/>
                </a:prstGeom>
                <a:solidFill>
                  <a:srgbClr val="5856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17221" y="8922"/>
                  <a:ext cx="1147" cy="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9" name="组合 8"/>
          <p:cNvGrpSpPr/>
          <p:nvPr/>
        </p:nvGrpSpPr>
        <p:grpSpPr>
          <a:xfrm>
            <a:off x="2650490" y="1637030"/>
            <a:ext cx="908050" cy="3663315"/>
            <a:chOff x="10384" y="2061"/>
            <a:chExt cx="1430" cy="5769"/>
          </a:xfrm>
        </p:grpSpPr>
        <p:grpSp>
          <p:nvGrpSpPr>
            <p:cNvPr id="10" name="组合 9"/>
            <p:cNvGrpSpPr/>
            <p:nvPr/>
          </p:nvGrpSpPr>
          <p:grpSpPr>
            <a:xfrm>
              <a:off x="10384" y="2061"/>
              <a:ext cx="1430" cy="5769"/>
              <a:chOff x="3710" y="2059"/>
              <a:chExt cx="1430" cy="5769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3750" y="2059"/>
                <a:ext cx="1350" cy="13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饼形 12"/>
              <p:cNvSpPr/>
              <p:nvPr/>
            </p:nvSpPr>
            <p:spPr>
              <a:xfrm>
                <a:off x="3817" y="2127"/>
                <a:ext cx="1215" cy="1215"/>
              </a:xfrm>
              <a:prstGeom prst="pie">
                <a:avLst/>
              </a:prstGeom>
              <a:solidFill>
                <a:srgbClr val="5856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4181" y="2226"/>
                <a:ext cx="620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600">
                    <a:solidFill>
                      <a:schemeClr val="bg1"/>
                    </a:solidFill>
                    <a:latin typeface="造字工房明黑（非商用）常规体" charset="-122"/>
                    <a:ea typeface="造字工房明黑（非商用）常规体" charset="-122"/>
                  </a:rPr>
                  <a:t>1</a:t>
                </a:r>
                <a:endParaRPr lang="en-US" altLang="zh-CN" sz="3600">
                  <a:solidFill>
                    <a:schemeClr val="bg1"/>
                  </a:solidFill>
                  <a:latin typeface="造字工房明黑（非商用）常规体" charset="-122"/>
                  <a:ea typeface="造字工房明黑（非商用）常规体" charset="-122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710" y="3744"/>
                <a:ext cx="1430" cy="393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900" y="3969"/>
                <a:ext cx="1048" cy="3480"/>
              </a:xfrm>
              <a:prstGeom prst="rect">
                <a:avLst/>
              </a:prstGeom>
              <a:solidFill>
                <a:srgbClr val="5856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直角三角形 45"/>
              <p:cNvSpPr/>
              <p:nvPr/>
            </p:nvSpPr>
            <p:spPr>
              <a:xfrm rot="8100000">
                <a:off x="4054" y="7087"/>
                <a:ext cx="741" cy="741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10737" y="4185"/>
              <a:ext cx="724" cy="22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>
                <a:lnSpc>
                  <a:spcPct val="100000"/>
                </a:lnSpc>
              </a:pPr>
              <a:r>
                <a:rPr 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考</a:t>
              </a:r>
              <a:r>
                <a: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核</a:t>
              </a:r>
              <a:r>
                <a: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要</a:t>
              </a:r>
              <a:r>
                <a: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求</a:t>
              </a:r>
              <a:endParaRPr 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0" y="8890"/>
            <a:ext cx="7258050" cy="6849110"/>
            <a:chOff x="0" y="14"/>
            <a:chExt cx="11430" cy="10786"/>
          </a:xfrm>
        </p:grpSpPr>
        <p:pic>
          <p:nvPicPr>
            <p:cNvPr id="2" name="图片 1" descr="rm-sub-banner2.b1d0b7e"/>
            <p:cNvPicPr>
              <a:picLocks noChangeAspect="1"/>
            </p:cNvPicPr>
            <p:nvPr/>
          </p:nvPicPr>
          <p:blipFill>
            <a:blip r:embed="rId1"/>
            <a:srcRect l="62729" r="11412"/>
            <a:stretch>
              <a:fillRect/>
            </a:stretch>
          </p:blipFill>
          <p:spPr>
            <a:xfrm>
              <a:off x="0" y="14"/>
              <a:ext cx="11430" cy="10786"/>
            </a:xfrm>
            <a:prstGeom prst="rect">
              <a:avLst/>
            </a:prstGeom>
          </p:spPr>
        </p:pic>
        <p:pic>
          <p:nvPicPr>
            <p:cNvPr id="11" name="图片 10" descr="未标题-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29" y="8446"/>
              <a:ext cx="1982" cy="1982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3631533" y="2441896"/>
            <a:ext cx="1710813" cy="1454834"/>
            <a:chOff x="3197" y="3392"/>
            <a:chExt cx="2694" cy="2291"/>
          </a:xfrm>
        </p:grpSpPr>
        <p:sp>
          <p:nvSpPr>
            <p:cNvPr id="4" name="六边形 3"/>
            <p:cNvSpPr/>
            <p:nvPr/>
          </p:nvSpPr>
          <p:spPr>
            <a:xfrm>
              <a:off x="3197" y="3392"/>
              <a:ext cx="2694" cy="2291"/>
            </a:xfrm>
            <a:prstGeom prst="hexagon">
              <a:avLst/>
            </a:prstGeom>
            <a:noFill/>
            <a:ln w="85725" cmpd="sng">
              <a:solidFill>
                <a:srgbClr val="FAFAF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963" y="3665"/>
              <a:ext cx="1098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6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416800" y="2846070"/>
            <a:ext cx="3523615" cy="64516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考核要求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413385" y="368300"/>
            <a:ext cx="11778615" cy="6489065"/>
            <a:chOff x="651" y="580"/>
            <a:chExt cx="18549" cy="10219"/>
          </a:xfrm>
        </p:grpSpPr>
        <p:pic>
          <p:nvPicPr>
            <p:cNvPr id="20" name="图片 19" descr="45_avatar_bi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1" y="580"/>
              <a:ext cx="1185" cy="1200"/>
            </a:xfrm>
            <a:prstGeom prst="rect">
              <a:avLst/>
            </a:prstGeom>
          </p:spPr>
        </p:pic>
        <p:grpSp>
          <p:nvGrpSpPr>
            <p:cNvPr id="5" name="组合 4"/>
            <p:cNvGrpSpPr/>
            <p:nvPr/>
          </p:nvGrpSpPr>
          <p:grpSpPr>
            <a:xfrm>
              <a:off x="15086" y="6985"/>
              <a:ext cx="4114" cy="3814"/>
              <a:chOff x="15086" y="6985"/>
              <a:chExt cx="4114" cy="3814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5086" y="6985"/>
                <a:ext cx="4114" cy="3815"/>
                <a:chOff x="15086" y="6985"/>
                <a:chExt cx="4114" cy="3815"/>
              </a:xfrm>
            </p:grpSpPr>
            <p:sp>
              <p:nvSpPr>
                <p:cNvPr id="23" name="直角三角形 22"/>
                <p:cNvSpPr/>
                <p:nvPr/>
              </p:nvSpPr>
              <p:spPr>
                <a:xfrm rot="16200000">
                  <a:off x="15235" y="6835"/>
                  <a:ext cx="3815" cy="4114"/>
                </a:xfrm>
                <a:prstGeom prst="rtTriangle">
                  <a:avLst/>
                </a:prstGeom>
                <a:solidFill>
                  <a:srgbClr val="5957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6" name="图片 5" descr="logo.4695cb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58" y="10171"/>
                  <a:ext cx="3342" cy="204"/>
                </a:xfrm>
                <a:prstGeom prst="rect">
                  <a:avLst/>
                </a:prstGeom>
              </p:spPr>
            </p:pic>
            <p:sp>
              <p:nvSpPr>
                <p:cNvPr id="8" name="直角三角形 7"/>
                <p:cNvSpPr/>
                <p:nvPr/>
              </p:nvSpPr>
              <p:spPr>
                <a:xfrm rot="16200000">
                  <a:off x="17145" y="8220"/>
                  <a:ext cx="1525" cy="152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145" y="9065"/>
                <a:ext cx="767" cy="497"/>
                <a:chOff x="17221" y="8922"/>
                <a:chExt cx="1146" cy="663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17221" y="9465"/>
                  <a:ext cx="1147" cy="120"/>
                </a:xfrm>
                <a:prstGeom prst="rect">
                  <a:avLst/>
                </a:prstGeom>
                <a:solidFill>
                  <a:srgbClr val="5856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17221" y="8922"/>
                  <a:ext cx="1147" cy="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89710" y="503555"/>
            <a:ext cx="9559290" cy="705485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要求</a:t>
            </a:r>
            <a:endParaRPr lang="zh-CN" altLang="en-US">
              <a:sym typeface="+mn-ea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489710" y="1339850"/>
            <a:ext cx="9627235" cy="5179060"/>
          </a:xfrm>
        </p:spPr>
        <p:txBody>
          <a:bodyPr>
            <a:normAutofit lnSpcReduction="20000"/>
          </a:bodyPr>
          <a:p>
            <a:r>
              <a:rPr lang="zh-CN" altLang="en-US"/>
              <a:t>下发</a:t>
            </a:r>
            <a:endParaRPr lang="zh-CN" altLang="en-US"/>
          </a:p>
          <a:p>
            <a:pPr lvl="1"/>
            <a:r>
              <a:rPr lang="zh-CN" altLang="en-US"/>
              <a:t>时间：</a:t>
            </a:r>
            <a:r>
              <a:rPr lang="en-US" altLang="zh-CN"/>
              <a:t>9.1</a:t>
            </a:r>
            <a:r>
              <a:rPr lang="zh-CN" altLang="en-US"/>
              <a:t>早</a:t>
            </a:r>
            <a:r>
              <a:rPr lang="en-US" altLang="zh-CN"/>
              <a:t>8:30</a:t>
            </a:r>
            <a:endParaRPr lang="en-US" altLang="zh-CN"/>
          </a:p>
          <a:p>
            <a:pPr lvl="1"/>
            <a:r>
              <a:rPr lang="zh-CN" altLang="en-US"/>
              <a:t>地址：https://gitee.com/c12h22o11/ai_assessment</a:t>
            </a:r>
            <a:endParaRPr lang="zh-CN" altLang="en-US"/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提交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时间：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9.3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18:00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每个人的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ai_test_{$NAME}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，可以提前上传，但请闭源，到时间开源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三个题目任选一个，有能力可以多做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使用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编写，鼓励使用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Cmake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编写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请把原文件夹克隆到本地后，复制到自己的仓库，保持原文件夹结构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需要编写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REAMDE.md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进行代码说明，参考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qdu-rm-ai/README.md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进行编写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rm-sub-banner2.b1d0b7e"/>
          <p:cNvPicPr>
            <a:picLocks noChangeAspect="1"/>
          </p:cNvPicPr>
          <p:nvPr/>
        </p:nvPicPr>
        <p:blipFill>
          <a:blip r:embed="rId1"/>
          <a:srcRect l="62729" r="11412"/>
          <a:stretch>
            <a:fillRect/>
          </a:stretch>
        </p:blipFill>
        <p:spPr>
          <a:xfrm>
            <a:off x="0" y="8890"/>
            <a:ext cx="7258050" cy="684911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631533" y="2441896"/>
            <a:ext cx="1710813" cy="1454834"/>
            <a:chOff x="3197" y="3392"/>
            <a:chExt cx="2694" cy="2291"/>
          </a:xfrm>
        </p:grpSpPr>
        <p:sp>
          <p:nvSpPr>
            <p:cNvPr id="4" name="六边形 3"/>
            <p:cNvSpPr/>
            <p:nvPr/>
          </p:nvSpPr>
          <p:spPr>
            <a:xfrm>
              <a:off x="3197" y="3392"/>
              <a:ext cx="2694" cy="2291"/>
            </a:xfrm>
            <a:prstGeom prst="hexagon">
              <a:avLst/>
            </a:prstGeom>
            <a:noFill/>
            <a:ln w="85725" cmpd="sng">
              <a:solidFill>
                <a:srgbClr val="FAFAF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963" y="3665"/>
              <a:ext cx="1098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6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416800" y="2846070"/>
            <a:ext cx="3523615" cy="64516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任务要求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未标题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415" y="5363210"/>
            <a:ext cx="1258570" cy="12585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3835" y="1312545"/>
            <a:ext cx="9243695" cy="4759325"/>
          </a:xfrm>
        </p:spPr>
        <p:txBody>
          <a:bodyPr>
            <a:normAutofit fontScale="90000" lnSpcReduction="10000"/>
          </a:bodyPr>
          <a:p>
            <a:r>
              <a:rPr lang="zh-CN" altLang="en-US"/>
              <a:t>具有完整的代码，</a:t>
            </a:r>
            <a:r>
              <a:rPr lang="en-US" altLang="zh-CN"/>
              <a:t>README</a:t>
            </a:r>
            <a:r>
              <a:rPr lang="zh-CN" altLang="en-US"/>
              <a:t>中请指出使用的编译器和编译方式</a:t>
            </a:r>
            <a:endParaRPr lang="zh-CN" altLang="en-US"/>
          </a:p>
          <a:p>
            <a:r>
              <a:rPr lang="zh-CN" altLang="en-US"/>
              <a:t>将所得到的图像保存到</a:t>
            </a:r>
            <a:r>
              <a:rPr lang="en-US" altLang="zh-CN"/>
              <a:t>result/armor/</a:t>
            </a:r>
            <a:r>
              <a:rPr lang="zh-CN" altLang="en-US"/>
              <a:t>内，按照源文件名字保存</a:t>
            </a:r>
            <a:endParaRPr lang="zh-CN" altLang="en-US"/>
          </a:p>
          <a:p>
            <a:r>
              <a:rPr lang="zh-CN" altLang="en-US"/>
              <a:t>程序输入变量（类型自定）</a:t>
            </a:r>
            <a:endParaRPr lang="zh-CN" altLang="en-US"/>
          </a:p>
          <a:p>
            <a:pPr lvl="1"/>
            <a:r>
              <a:rPr lang="zh-CN" altLang="en-US"/>
              <a:t>原始图像</a:t>
            </a:r>
            <a:endParaRPr lang="zh-CN" altLang="en-US"/>
          </a:p>
          <a:p>
            <a:pPr lvl="1"/>
            <a:r>
              <a:rPr lang="zh-CN" altLang="en-US"/>
              <a:t>红色或蓝色</a:t>
            </a:r>
            <a:endParaRPr lang="zh-CN" altLang="en-US"/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程序输出变量（类型自定）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绘制出装甲板的图像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输出是大装甲还是小装甲（可以将文本打印在图像上）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鼓励多文件、面向对象编程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.hpp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.cpp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严格对应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参数问题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红色蓝色允许两套参数、大小装甲板允许两套参数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参数套数尽量少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13385" y="368300"/>
            <a:ext cx="11778615" cy="6489065"/>
            <a:chOff x="651" y="580"/>
            <a:chExt cx="18549" cy="10219"/>
          </a:xfrm>
        </p:grpSpPr>
        <p:pic>
          <p:nvPicPr>
            <p:cNvPr id="20" name="图片 19" descr="45_avatar_bi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1" y="580"/>
              <a:ext cx="1185" cy="1200"/>
            </a:xfrm>
            <a:prstGeom prst="rect">
              <a:avLst/>
            </a:prstGeom>
          </p:spPr>
        </p:pic>
        <p:grpSp>
          <p:nvGrpSpPr>
            <p:cNvPr id="5" name="组合 4"/>
            <p:cNvGrpSpPr/>
            <p:nvPr/>
          </p:nvGrpSpPr>
          <p:grpSpPr>
            <a:xfrm>
              <a:off x="15086" y="6985"/>
              <a:ext cx="4114" cy="3814"/>
              <a:chOff x="15086" y="6985"/>
              <a:chExt cx="4114" cy="3814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5086" y="6985"/>
                <a:ext cx="4114" cy="3815"/>
                <a:chOff x="15086" y="6985"/>
                <a:chExt cx="4114" cy="3815"/>
              </a:xfrm>
            </p:grpSpPr>
            <p:sp>
              <p:nvSpPr>
                <p:cNvPr id="23" name="直角三角形 22"/>
                <p:cNvSpPr/>
                <p:nvPr/>
              </p:nvSpPr>
              <p:spPr>
                <a:xfrm rot="16200000">
                  <a:off x="15235" y="6835"/>
                  <a:ext cx="3815" cy="4114"/>
                </a:xfrm>
                <a:prstGeom prst="rtTriangle">
                  <a:avLst/>
                </a:prstGeom>
                <a:solidFill>
                  <a:srgbClr val="5957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6" name="图片 5" descr="logo.4695cb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58" y="10171"/>
                  <a:ext cx="3342" cy="204"/>
                </a:xfrm>
                <a:prstGeom prst="rect">
                  <a:avLst/>
                </a:prstGeom>
              </p:spPr>
            </p:pic>
            <p:sp>
              <p:nvSpPr>
                <p:cNvPr id="8" name="直角三角形 7"/>
                <p:cNvSpPr/>
                <p:nvPr/>
              </p:nvSpPr>
              <p:spPr>
                <a:xfrm rot="16200000">
                  <a:off x="17145" y="8220"/>
                  <a:ext cx="1525" cy="152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145" y="9065"/>
                <a:ext cx="767" cy="497"/>
                <a:chOff x="17221" y="8922"/>
                <a:chExt cx="1146" cy="663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17221" y="9465"/>
                  <a:ext cx="1147" cy="120"/>
                </a:xfrm>
                <a:prstGeom prst="rect">
                  <a:avLst/>
                </a:prstGeom>
                <a:solidFill>
                  <a:srgbClr val="5856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17221" y="8922"/>
                  <a:ext cx="1147" cy="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489710" y="503555"/>
            <a:ext cx="9559290" cy="705485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自瞄要求</a:t>
            </a:r>
            <a:endParaRPr lang="zh-CN" altLang="en-US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/>
        </p:nvSpPr>
        <p:spPr>
          <a:xfrm>
            <a:off x="1473835" y="1312545"/>
            <a:ext cx="9901555" cy="47593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具有完整的代码，</a:t>
            </a:r>
            <a:r>
              <a:rPr lang="en-US" altLang="zh-CN"/>
              <a:t>README</a:t>
            </a:r>
            <a:r>
              <a:rPr lang="zh-CN" altLang="en-US"/>
              <a:t>中请指出使用的编译器和编译方式</a:t>
            </a:r>
            <a:endParaRPr lang="zh-CN" altLang="en-US"/>
          </a:p>
          <a:p>
            <a:r>
              <a:rPr lang="zh-CN" altLang="en-US"/>
              <a:t>将所得到的图像保存到</a:t>
            </a:r>
            <a:r>
              <a:rPr lang="en-US" altLang="zh-CN"/>
              <a:t>result/buff/</a:t>
            </a:r>
            <a:r>
              <a:rPr lang="zh-CN" altLang="en-US"/>
              <a:t>内，按照源文件名字保存</a:t>
            </a:r>
            <a:endParaRPr lang="zh-CN" altLang="en-US"/>
          </a:p>
          <a:p>
            <a:r>
              <a:rPr lang="zh-CN" altLang="en-US"/>
              <a:t>程序输入变量（类型自定）</a:t>
            </a:r>
            <a:endParaRPr lang="zh-CN" altLang="en-US"/>
          </a:p>
          <a:p>
            <a:pPr lvl="1"/>
            <a:r>
              <a:rPr lang="zh-CN" altLang="en-US"/>
              <a:t>原始视频</a:t>
            </a:r>
            <a:endParaRPr lang="zh-CN" altLang="en-US"/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程序输出变量（类型自定）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输出视频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每一帧绘制出待打击装甲板的图像（必须）、绘制出预测的目标位置的图像（可以有）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转动方向（可以将文本打印在图像上）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鼓励多文件、面向对象编程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.hpp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.cpp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严格对应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13385" y="368300"/>
            <a:ext cx="11778615" cy="6489065"/>
            <a:chOff x="651" y="580"/>
            <a:chExt cx="18549" cy="10219"/>
          </a:xfrm>
        </p:grpSpPr>
        <p:pic>
          <p:nvPicPr>
            <p:cNvPr id="10" name="图片 9" descr="45_avatar_bi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1" y="580"/>
              <a:ext cx="1185" cy="1200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/>
          </p:nvGrpSpPr>
          <p:grpSpPr>
            <a:xfrm>
              <a:off x="15086" y="6985"/>
              <a:ext cx="4114" cy="3814"/>
              <a:chOff x="15086" y="6985"/>
              <a:chExt cx="4114" cy="3814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15086" y="6985"/>
                <a:ext cx="4114" cy="3815"/>
                <a:chOff x="15086" y="6985"/>
                <a:chExt cx="4114" cy="3815"/>
              </a:xfrm>
            </p:grpSpPr>
            <p:sp>
              <p:nvSpPr>
                <p:cNvPr id="14" name="直角三角形 13"/>
                <p:cNvSpPr/>
                <p:nvPr/>
              </p:nvSpPr>
              <p:spPr>
                <a:xfrm rot="16200000">
                  <a:off x="15235" y="6835"/>
                  <a:ext cx="3815" cy="4114"/>
                </a:xfrm>
                <a:prstGeom prst="rtTriangle">
                  <a:avLst/>
                </a:prstGeom>
                <a:solidFill>
                  <a:srgbClr val="5957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16" name="图片 15" descr="logo.4695cb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58" y="10171"/>
                  <a:ext cx="3342" cy="204"/>
                </a:xfrm>
                <a:prstGeom prst="rect">
                  <a:avLst/>
                </a:prstGeom>
              </p:spPr>
            </p:pic>
            <p:sp>
              <p:nvSpPr>
                <p:cNvPr id="17" name="直角三角形 16"/>
                <p:cNvSpPr/>
                <p:nvPr/>
              </p:nvSpPr>
              <p:spPr>
                <a:xfrm rot="16200000">
                  <a:off x="17145" y="8220"/>
                  <a:ext cx="1525" cy="152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" name="组合 17"/>
              <p:cNvGrpSpPr/>
              <p:nvPr/>
            </p:nvGrpSpPr>
            <p:grpSpPr>
              <a:xfrm>
                <a:off x="17145" y="9065"/>
                <a:ext cx="767" cy="497"/>
                <a:chOff x="17221" y="8922"/>
                <a:chExt cx="1146" cy="663"/>
              </a:xfrm>
            </p:grpSpPr>
            <p:sp>
              <p:nvSpPr>
                <p:cNvPr id="19" name="矩形 18"/>
                <p:cNvSpPr/>
                <p:nvPr/>
              </p:nvSpPr>
              <p:spPr>
                <a:xfrm>
                  <a:off x="17221" y="9465"/>
                  <a:ext cx="1147" cy="120"/>
                </a:xfrm>
                <a:prstGeom prst="rect">
                  <a:avLst/>
                </a:prstGeom>
                <a:solidFill>
                  <a:srgbClr val="5856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17221" y="8922"/>
                  <a:ext cx="1147" cy="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1489710" y="503555"/>
            <a:ext cx="9559290" cy="705485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能量机关要求</a:t>
            </a:r>
            <a:endParaRPr lang="zh-CN" altLang="en-US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473835" y="1312545"/>
            <a:ext cx="9243695" cy="4759325"/>
          </a:xfrm>
        </p:spPr>
        <p:txBody>
          <a:bodyPr>
            <a:normAutofit/>
          </a:bodyPr>
          <a:p>
            <a:r>
              <a:rPr lang="zh-CN" altLang="en-US"/>
              <a:t>具有完整的代码，</a:t>
            </a:r>
            <a:r>
              <a:rPr lang="en-US" altLang="zh-CN"/>
              <a:t>README</a:t>
            </a:r>
            <a:r>
              <a:rPr lang="zh-CN" altLang="en-US"/>
              <a:t>中请指出使用的编译器和编译方式</a:t>
            </a:r>
            <a:endParaRPr lang="zh-CN" altLang="en-US"/>
          </a:p>
          <a:p>
            <a:r>
              <a:rPr lang="zh-CN" altLang="en-US"/>
              <a:t>将所得到的图像保存到</a:t>
            </a:r>
            <a:r>
              <a:rPr lang="en-US" altLang="zh-CN"/>
              <a:t>result/ore_cube/</a:t>
            </a:r>
            <a:r>
              <a:rPr lang="zh-CN" altLang="en-US"/>
              <a:t>内，按照源文件名字保存</a:t>
            </a:r>
            <a:endParaRPr lang="zh-CN" altLang="en-US"/>
          </a:p>
          <a:p>
            <a:r>
              <a:rPr lang="zh-CN" altLang="en-US"/>
              <a:t>程序输入变量（类型自定）</a:t>
            </a:r>
            <a:endParaRPr lang="zh-CN" altLang="en-US"/>
          </a:p>
          <a:p>
            <a:pPr lvl="1"/>
            <a:r>
              <a:rPr lang="zh-CN" altLang="en-US"/>
              <a:t>原始图像</a:t>
            </a:r>
            <a:endParaRPr lang="zh-CN" altLang="en-US"/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程序输出变量（类型自定）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绘制出矿石的图像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输出矿石欧拉角（可以将文本打印在图像上）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鼓励多文件、面向对象编程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.hpp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.cpp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严格对应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13385" y="368300"/>
            <a:ext cx="11778615" cy="6489065"/>
            <a:chOff x="651" y="580"/>
            <a:chExt cx="18549" cy="10219"/>
          </a:xfrm>
        </p:grpSpPr>
        <p:pic>
          <p:nvPicPr>
            <p:cNvPr id="20" name="图片 19" descr="45_avatar_bi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1" y="580"/>
              <a:ext cx="1185" cy="1200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15086" y="6985"/>
              <a:ext cx="4114" cy="3814"/>
              <a:chOff x="15086" y="6985"/>
              <a:chExt cx="4114" cy="3814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5086" y="6985"/>
                <a:ext cx="4114" cy="3815"/>
                <a:chOff x="15086" y="6985"/>
                <a:chExt cx="4114" cy="3815"/>
              </a:xfrm>
            </p:grpSpPr>
            <p:sp>
              <p:nvSpPr>
                <p:cNvPr id="23" name="直角三角形 22"/>
                <p:cNvSpPr/>
                <p:nvPr/>
              </p:nvSpPr>
              <p:spPr>
                <a:xfrm rot="16200000">
                  <a:off x="15235" y="6835"/>
                  <a:ext cx="3815" cy="4114"/>
                </a:xfrm>
                <a:prstGeom prst="rtTriangle">
                  <a:avLst/>
                </a:prstGeom>
                <a:solidFill>
                  <a:srgbClr val="5957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7" name="图片 6" descr="logo.4695cb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58" y="10171"/>
                  <a:ext cx="3342" cy="204"/>
                </a:xfrm>
                <a:prstGeom prst="rect">
                  <a:avLst/>
                </a:prstGeom>
              </p:spPr>
            </p:pic>
            <p:sp>
              <p:nvSpPr>
                <p:cNvPr id="8" name="直角三角形 7"/>
                <p:cNvSpPr/>
                <p:nvPr/>
              </p:nvSpPr>
              <p:spPr>
                <a:xfrm rot="16200000">
                  <a:off x="17145" y="8220"/>
                  <a:ext cx="1525" cy="152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145" y="9065"/>
                <a:ext cx="767" cy="497"/>
                <a:chOff x="17221" y="8922"/>
                <a:chExt cx="1146" cy="663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17221" y="9465"/>
                  <a:ext cx="1147" cy="120"/>
                </a:xfrm>
                <a:prstGeom prst="rect">
                  <a:avLst/>
                </a:prstGeom>
                <a:solidFill>
                  <a:srgbClr val="5856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17221" y="8922"/>
                  <a:ext cx="1147" cy="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489710" y="503555"/>
            <a:ext cx="9559290" cy="705485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矿石要求</a:t>
            </a:r>
            <a:endParaRPr lang="zh-CN" altLang="en-US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rm-sub-banner2.b1d0b7e"/>
          <p:cNvPicPr>
            <a:picLocks noChangeAspect="1"/>
          </p:cNvPicPr>
          <p:nvPr/>
        </p:nvPicPr>
        <p:blipFill>
          <a:blip r:embed="rId1"/>
          <a:srcRect l="62729" r="11412"/>
          <a:stretch>
            <a:fillRect/>
          </a:stretch>
        </p:blipFill>
        <p:spPr>
          <a:xfrm>
            <a:off x="0" y="8890"/>
            <a:ext cx="7258050" cy="6849110"/>
          </a:xfrm>
          <a:prstGeom prst="rect">
            <a:avLst/>
          </a:prstGeom>
        </p:spPr>
      </p:pic>
      <p:pic>
        <p:nvPicPr>
          <p:cNvPr id="11" name="图片 10" descr="未标题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415" y="5363210"/>
            <a:ext cx="1258570" cy="125857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631533" y="2441896"/>
            <a:ext cx="1710813" cy="1454834"/>
            <a:chOff x="3197" y="3392"/>
            <a:chExt cx="2694" cy="2291"/>
          </a:xfrm>
        </p:grpSpPr>
        <p:sp>
          <p:nvSpPr>
            <p:cNvPr id="4" name="六边形 3"/>
            <p:cNvSpPr/>
            <p:nvPr/>
          </p:nvSpPr>
          <p:spPr>
            <a:xfrm>
              <a:off x="3197" y="3392"/>
              <a:ext cx="2694" cy="2291"/>
            </a:xfrm>
            <a:prstGeom prst="hexagon">
              <a:avLst/>
            </a:prstGeom>
            <a:noFill/>
            <a:ln w="85725" cmpd="sng">
              <a:solidFill>
                <a:srgbClr val="FAFAF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963" y="3665"/>
              <a:ext cx="1098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6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416800" y="2846070"/>
            <a:ext cx="3523615" cy="64516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答疑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MEDIACOVER_STYLEID" val="2"/>
  <p:tag name="KSO_WM_UNIT_MEDIACOVER_TEXTSTATE" val="0"/>
  <p:tag name="KSO_WM_UNIT_MEDIACOVER_BTN_STATE" val="0"/>
  <p:tag name="KSO_WM_UNIT_MEDIACOVER_BTN_POS" val="c"/>
  <p:tag name="KSO_WM_UNIT_MEDIACOVER_BTN_STYLE" val="7dfe1204be65ff8a3c56e2252a9a989e"/>
  <p:tag name="KSO_WM_UNIT_MEDIACOVER_RGB" val="000000"/>
  <p:tag name="KSO_WM_UNIT_MEDIACOVER_TRANSPARENCY" val="0.5"/>
</p:tagLst>
</file>

<file path=ppt/tags/tag64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6586*3468*694*694"/>
  <p:tag name="KSO_WM_UNIT_MEDIACOVER_STYLEID" val="1"/>
  <p:tag name="KSO_WM_UNIT_MEDIACOVER_TEXTSTATE" val="0"/>
  <p:tag name="KSO_WM_UNIT_MEDIACOVER_BTN_POS" val="c"/>
  <p:tag name="KSO_WM_UNIT_MEDIACOVER_BTN_STYLE" val="ee0bc779c1f3d7f3e90c96344320e69a"/>
  <p:tag name="KSO_WM_UNIT_MEDIACOVER_RGB" val="000000"/>
  <p:tag name="KSO_WM_UNIT_MEDIACOVER_TRANSPARENCY" val="0.5"/>
</p:tagLst>
</file>

<file path=ppt/tags/tag65.xml><?xml version="1.0" encoding="utf-8"?>
<p:tagLst xmlns:p="http://schemas.openxmlformats.org/presentationml/2006/main">
  <p:tag name="KSO_WM_UNIT_PLACING_PICTURE_USER_VIEWPORT" val="{&quot;height&quot;:2211,&quot;width&quot;:3331}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803</Words>
  <Application>WPS 演示</Application>
  <PresentationFormat>宽屏</PresentationFormat>
  <Paragraphs>87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Wingdings</vt:lpstr>
      <vt:lpstr>造字工房明黑（非商用）常规体</vt:lpstr>
      <vt:lpstr>汉呈水墨中国风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要求</vt:lpstr>
      <vt:lpstr>PowerPoint 演示文稿</vt:lpstr>
      <vt:lpstr>自瞄要求</vt:lpstr>
      <vt:lpstr>能量机关要求</vt:lpstr>
      <vt:lpstr>矿石要求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而已</cp:lastModifiedBy>
  <cp:revision>231</cp:revision>
  <dcterms:created xsi:type="dcterms:W3CDTF">2019-06-19T02:08:00Z</dcterms:created>
  <dcterms:modified xsi:type="dcterms:W3CDTF">2021-08-31T12:17:56Z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5D3C0B1AB9644D36BEF7E75EEE7B2D8A</vt:lpwstr>
  </property>
</Properties>
</file>