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65" r:id="rId2"/>
    <p:sldId id="256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160C-BE18-4944-961D-D560B1704877}" type="datetimeFigureOut">
              <a:rPr lang="en-IE" smtClean="0"/>
              <a:t>30/01/2017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1EBC-9B57-4247-B9E9-A5709C7D4F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6317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160C-BE18-4944-961D-D560B1704877}" type="datetimeFigureOut">
              <a:rPr lang="en-IE" smtClean="0"/>
              <a:t>30/01/2017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1EBC-9B57-4247-B9E9-A5709C7D4F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169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160C-BE18-4944-961D-D560B1704877}" type="datetimeFigureOut">
              <a:rPr lang="en-IE" smtClean="0"/>
              <a:t>30/01/2017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1EBC-9B57-4247-B9E9-A5709C7D4F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948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160C-BE18-4944-961D-D560B1704877}" type="datetimeFigureOut">
              <a:rPr lang="en-IE" smtClean="0"/>
              <a:t>30/01/2017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1EBC-9B57-4247-B9E9-A5709C7D4F76}" type="slidenum">
              <a:rPr lang="en-IE" smtClean="0"/>
              <a:t>‹#›</a:t>
            </a:fld>
            <a:endParaRPr lang="en-IE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95300" y="1308100"/>
            <a:ext cx="11036300" cy="0"/>
          </a:xfrm>
          <a:prstGeom prst="line">
            <a:avLst/>
          </a:prstGeom>
          <a:ln w="44450"/>
          <a:effectLst>
            <a:reflection blurRad="6350" stA="50000" endA="300" endPos="550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9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160C-BE18-4944-961D-D560B1704877}" type="datetimeFigureOut">
              <a:rPr lang="en-IE" smtClean="0"/>
              <a:t>30/01/2017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1EBC-9B57-4247-B9E9-A5709C7D4F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529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160C-BE18-4944-961D-D560B1704877}" type="datetimeFigureOut">
              <a:rPr lang="en-IE" smtClean="0"/>
              <a:t>30/01/2017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1EBC-9B57-4247-B9E9-A5709C7D4F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6141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160C-BE18-4944-961D-D560B1704877}" type="datetimeFigureOut">
              <a:rPr lang="en-IE" smtClean="0"/>
              <a:t>30/01/2017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1EBC-9B57-4247-B9E9-A5709C7D4F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02240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160C-BE18-4944-961D-D560B1704877}" type="datetimeFigureOut">
              <a:rPr lang="en-IE" smtClean="0"/>
              <a:t>30/01/2017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1EBC-9B57-4247-B9E9-A5709C7D4F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222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160C-BE18-4944-961D-D560B1704877}" type="datetimeFigureOut">
              <a:rPr lang="en-IE" smtClean="0"/>
              <a:t>30/01/2017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1EBC-9B57-4247-B9E9-A5709C7D4F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908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160C-BE18-4944-961D-D560B1704877}" type="datetimeFigureOut">
              <a:rPr lang="en-IE" smtClean="0"/>
              <a:t>30/01/2017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1EBC-9B57-4247-B9E9-A5709C7D4F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80034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160C-BE18-4944-961D-D560B1704877}" type="datetimeFigureOut">
              <a:rPr lang="en-IE" smtClean="0"/>
              <a:t>30/01/2017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1EBC-9B57-4247-B9E9-A5709C7D4F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202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5160C-BE18-4944-961D-D560B1704877}" type="datetimeFigureOut">
              <a:rPr lang="en-IE" smtClean="0"/>
              <a:t>30/01/2017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41EBC-9B57-4247-B9E9-A5709C7D4F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958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Descriptive statistics for continuous features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9420"/>
            <a:ext cx="9144000" cy="1368380"/>
          </a:xfrm>
        </p:spPr>
        <p:txBody>
          <a:bodyPr>
            <a:noAutofit/>
          </a:bodyPr>
          <a:lstStyle/>
          <a:p>
            <a:r>
              <a:rPr lang="en-IE" b="1" dirty="0"/>
              <a:t>Fundamentals of Machine Learning </a:t>
            </a:r>
            <a:r>
              <a:rPr lang="en-IE" b="1" dirty="0" smtClean="0"/>
              <a:t>for Predictive </a:t>
            </a:r>
            <a:r>
              <a:rPr lang="en-IE" b="1" dirty="0"/>
              <a:t>Data </a:t>
            </a:r>
            <a:r>
              <a:rPr lang="en-IE" b="1" dirty="0" smtClean="0"/>
              <a:t>Analytics, </a:t>
            </a:r>
          </a:p>
          <a:p>
            <a:r>
              <a:rPr lang="en-IE" dirty="0" smtClean="0"/>
              <a:t>John </a:t>
            </a:r>
            <a:r>
              <a:rPr lang="en-IE" dirty="0"/>
              <a:t>Kelleher and Brian Mac </a:t>
            </a:r>
            <a:r>
              <a:rPr lang="en-IE" dirty="0" err="1"/>
              <a:t>Namee</a:t>
            </a:r>
            <a:r>
              <a:rPr lang="en-IE" dirty="0"/>
              <a:t> and Aoife </a:t>
            </a:r>
            <a:r>
              <a:rPr lang="en-IE" dirty="0" smtClean="0"/>
              <a:t>D’Arcy</a:t>
            </a:r>
          </a:p>
          <a:p>
            <a:r>
              <a:rPr lang="en-IE" dirty="0" smtClean="0"/>
              <a:t>Appendix 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7401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Frequency count and proportion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160" y="1526620"/>
            <a:ext cx="5926323" cy="498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9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dirty="0" smtClean="0"/>
              <a:t>Mode</a:t>
            </a:r>
            <a:r>
              <a:rPr lang="en-IE" dirty="0" smtClean="0"/>
              <a:t> – most frequent level</a:t>
            </a:r>
          </a:p>
          <a:p>
            <a:pPr marL="0" indent="0">
              <a:buNone/>
            </a:pPr>
            <a:r>
              <a:rPr lang="en-IE" b="1" dirty="0" smtClean="0"/>
              <a:t>Second mode </a:t>
            </a:r>
            <a:r>
              <a:rPr lang="en-IE" dirty="0" smtClean="0"/>
              <a:t>– 2</a:t>
            </a:r>
            <a:r>
              <a:rPr lang="en-IE" baseline="30000" dirty="0" smtClean="0"/>
              <a:t>nd</a:t>
            </a:r>
            <a:r>
              <a:rPr lang="en-IE" dirty="0" smtClean="0"/>
              <a:t> most frequent level</a:t>
            </a:r>
          </a:p>
          <a:p>
            <a:endParaRPr lang="en-IE" dirty="0"/>
          </a:p>
          <a:p>
            <a:r>
              <a:rPr lang="en-IE" dirty="0" smtClean="0"/>
              <a:t>Example</a:t>
            </a:r>
          </a:p>
          <a:p>
            <a:pPr marL="457200" lvl="1" indent="0">
              <a:buNone/>
            </a:pPr>
            <a:r>
              <a:rPr lang="en-IE" dirty="0" smtClean="0"/>
              <a:t>Mode → “guard”</a:t>
            </a:r>
          </a:p>
          <a:p>
            <a:pPr marL="457200" lvl="1" indent="0">
              <a:buNone/>
            </a:pPr>
            <a:r>
              <a:rPr lang="en-IE" dirty="0" smtClean="0"/>
              <a:t>2</a:t>
            </a:r>
            <a:r>
              <a:rPr lang="en-IE" baseline="30000" dirty="0" smtClean="0"/>
              <a:t>nd</a:t>
            </a:r>
            <a:r>
              <a:rPr lang="en-IE" dirty="0" smtClean="0"/>
              <a:t> mode </a:t>
            </a:r>
            <a:r>
              <a:rPr lang="en-IE" dirty="0" smtClean="0"/>
              <a:t>→ “forward”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0254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Central tendency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Central tendency refers to the value that is typical of the sample </a:t>
            </a:r>
          </a:p>
          <a:p>
            <a:endParaRPr lang="en-IE" dirty="0" smtClean="0"/>
          </a:p>
          <a:p>
            <a:pPr marL="0" indent="0">
              <a:buNone/>
            </a:pPr>
            <a:r>
              <a:rPr lang="en-IE" b="1" dirty="0" smtClean="0"/>
              <a:t>Arithmetic mean </a:t>
            </a:r>
            <a:r>
              <a:rPr lang="en-IE" dirty="0" smtClean="0"/>
              <a:t>(or </a:t>
            </a:r>
            <a:r>
              <a:rPr lang="en-IE" b="1" dirty="0" smtClean="0"/>
              <a:t>sample mean</a:t>
            </a:r>
            <a:r>
              <a:rPr lang="en-IE" dirty="0" smtClean="0"/>
              <a:t>, or </a:t>
            </a:r>
            <a:r>
              <a:rPr lang="en-IE" b="1" dirty="0" smtClean="0"/>
              <a:t>mean</a:t>
            </a:r>
            <a:r>
              <a:rPr lang="en-IE" dirty="0" smtClean="0"/>
              <a:t>)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401" y="2540962"/>
            <a:ext cx="2398706" cy="11166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035" y="3848569"/>
            <a:ext cx="6296025" cy="2200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372938"/>
            <a:ext cx="56959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0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Median and mode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b="1" dirty="0" smtClean="0"/>
              <a:t>Median: </a:t>
            </a:r>
            <a:r>
              <a:rPr lang="en-IE" dirty="0" smtClean="0"/>
              <a:t>the middle value when you order the values from lowest to highest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b="1" dirty="0" smtClean="0"/>
              <a:t>Mode</a:t>
            </a:r>
            <a:r>
              <a:rPr lang="en-IE" dirty="0"/>
              <a:t>:</a:t>
            </a:r>
            <a:r>
              <a:rPr lang="en-IE" dirty="0" smtClean="0"/>
              <a:t> most commonly occurring value</a:t>
            </a:r>
            <a:endParaRPr lang="en-IE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26" y="2715419"/>
            <a:ext cx="61055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4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Variation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b="1" dirty="0" smtClean="0"/>
              <a:t>Range</a:t>
            </a:r>
            <a:r>
              <a:rPr lang="en-IE" dirty="0" smtClean="0"/>
              <a:t> </a:t>
            </a:r>
            <a:r>
              <a:rPr lang="en-IE" dirty="0"/>
              <a:t>=</a:t>
            </a:r>
            <a:r>
              <a:rPr lang="en-IE" dirty="0" smtClean="0"/>
              <a:t> max – min</a:t>
            </a:r>
          </a:p>
          <a:p>
            <a:r>
              <a:rPr lang="en-IE" dirty="0" smtClean="0"/>
              <a:t>Very sensitive to outliers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sz="1800" dirty="0" smtClean="0"/>
              <a:t>Range(sample_Fig1) = 163-140 = 23</a:t>
            </a:r>
          </a:p>
          <a:p>
            <a:pPr marL="0" indent="0">
              <a:buNone/>
            </a:pPr>
            <a:r>
              <a:rPr lang="en-IE" sz="1800" dirty="0" smtClean="0"/>
              <a:t>Range(sample_Fig3) = 192-102=90</a:t>
            </a:r>
          </a:p>
          <a:p>
            <a:endParaRPr lang="en-IE" dirty="0"/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40" y="1489651"/>
            <a:ext cx="6643375" cy="232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0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Variance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pPr marL="0" indent="0">
              <a:buNone/>
            </a:pPr>
            <a:r>
              <a:rPr lang="en-IE" b="1" dirty="0" smtClean="0"/>
              <a:t>Variance</a:t>
            </a:r>
          </a:p>
          <a:p>
            <a:endParaRPr lang="en-IE" dirty="0"/>
          </a:p>
          <a:p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  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488" y="1427835"/>
            <a:ext cx="3203512" cy="14797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4403725"/>
            <a:ext cx="6057900" cy="819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50" y="5357812"/>
            <a:ext cx="6038850" cy="8096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50115" y="4443968"/>
            <a:ext cx="240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(for the sample in Fig 1)</a:t>
            </a:r>
            <a:endParaRPr lang="en-IE" dirty="0"/>
          </a:p>
        </p:txBody>
      </p:sp>
      <p:sp>
        <p:nvSpPr>
          <p:cNvPr id="12" name="TextBox 11"/>
          <p:cNvSpPr txBox="1"/>
          <p:nvPr/>
        </p:nvSpPr>
        <p:spPr>
          <a:xfrm>
            <a:off x="7950115" y="5335372"/>
            <a:ext cx="240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(for the sample in Fig 3)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030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</a:t>
            </a:r>
            <a:r>
              <a:rPr lang="en-IE" dirty="0" smtClean="0"/>
              <a:t>tandard deviation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  <a:p>
            <a:endParaRPr lang="en-IE" dirty="0"/>
          </a:p>
          <a:p>
            <a:pPr marL="0" indent="0">
              <a:buNone/>
            </a:pPr>
            <a:r>
              <a:rPr lang="en-IE" b="1" dirty="0" smtClean="0"/>
              <a:t>Standard deviation 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sz="1800" dirty="0" err="1" smtClean="0"/>
              <a:t>sd</a:t>
            </a:r>
            <a:r>
              <a:rPr lang="en-IE" sz="1800" dirty="0" smtClean="0"/>
              <a:t>(sample_Fig1) = 8.08</a:t>
            </a:r>
          </a:p>
          <a:p>
            <a:pPr marL="0" indent="0">
              <a:buNone/>
            </a:pPr>
            <a:r>
              <a:rPr lang="en-IE" sz="1800" dirty="0" err="1" smtClean="0"/>
              <a:t>sd</a:t>
            </a:r>
            <a:r>
              <a:rPr lang="en-IE" sz="1800" dirty="0" smtClean="0"/>
              <a:t>(sample_Fig3) =  31.94</a:t>
            </a:r>
            <a:endParaRPr lang="en-IE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448" y="2627564"/>
            <a:ext cx="3418602" cy="247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0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Percentiles</a:t>
            </a:r>
            <a:endParaRPr lang="en-I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E" b="1" dirty="0" err="1" smtClean="0"/>
                  <a:t>i</a:t>
                </a:r>
                <a:r>
                  <a:rPr lang="en-IE" b="1" baseline="30000" dirty="0" err="1" smtClean="0"/>
                  <a:t>th</a:t>
                </a:r>
                <a:r>
                  <a:rPr lang="en-IE" b="1" dirty="0" smtClean="0"/>
                  <a:t> percentile</a:t>
                </a:r>
                <a:r>
                  <a:rPr lang="en-IE" dirty="0" smtClean="0"/>
                  <a:t>: </a:t>
                </a:r>
              </a:p>
              <a:p>
                <a:pPr marL="0" indent="0">
                  <a:buNone/>
                </a:pPr>
                <a:r>
                  <a:rPr lang="en-IE" dirty="0"/>
                  <a:t>	</a:t>
                </a:r>
                <a:r>
                  <a:rPr lang="en-IE" dirty="0" smtClean="0"/>
                  <a:t>p</a:t>
                </a:r>
                <a:r>
                  <a:rPr lang="en-IE" dirty="0" smtClean="0"/>
                  <a:t>roportion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IE" dirty="0" smtClean="0"/>
                  <a:t> of the values in a sample are equal or lower 	than the </a:t>
                </a:r>
                <a:r>
                  <a:rPr lang="en-IE" dirty="0" err="1" smtClean="0"/>
                  <a:t>i</a:t>
                </a:r>
                <a:r>
                  <a:rPr lang="en-IE" baseline="30000" dirty="0" err="1" smtClean="0"/>
                  <a:t>th</a:t>
                </a:r>
                <a:r>
                  <a:rPr lang="en-IE" dirty="0" smtClean="0"/>
                  <a:t> percentile</a:t>
                </a:r>
                <a:endParaRPr lang="en-I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850" y="3326684"/>
            <a:ext cx="6357787" cy="23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8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1</a:t>
            </a:r>
            <a:r>
              <a:rPr lang="en-IE" baseline="30000" dirty="0" smtClean="0"/>
              <a:t>st</a:t>
            </a:r>
            <a:r>
              <a:rPr lang="en-IE" dirty="0" smtClean="0"/>
              <a:t> and 3</a:t>
            </a:r>
            <a:r>
              <a:rPr lang="en-IE" baseline="30000" dirty="0" smtClean="0"/>
              <a:t>rd</a:t>
            </a:r>
            <a:r>
              <a:rPr lang="en-IE" dirty="0" smtClean="0"/>
              <a:t> quartile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Lower quartile (or 1</a:t>
            </a:r>
            <a:r>
              <a:rPr lang="en-IE" baseline="30000" dirty="0" smtClean="0"/>
              <a:t>st</a:t>
            </a:r>
            <a:r>
              <a:rPr lang="en-IE" dirty="0" smtClean="0"/>
              <a:t> quartile)</a:t>
            </a:r>
          </a:p>
          <a:p>
            <a:pPr marL="457200" lvl="1" indent="0">
              <a:buNone/>
            </a:pPr>
            <a:r>
              <a:rPr lang="en-IE" dirty="0" smtClean="0"/>
              <a:t>the median of the lower half of the data</a:t>
            </a:r>
          </a:p>
          <a:p>
            <a:r>
              <a:rPr lang="en-IE" dirty="0" smtClean="0"/>
              <a:t>Upper quartile (3</a:t>
            </a:r>
            <a:r>
              <a:rPr lang="en-IE" baseline="30000" dirty="0" smtClean="0"/>
              <a:t>rd</a:t>
            </a:r>
            <a:r>
              <a:rPr lang="en-IE" dirty="0" smtClean="0"/>
              <a:t> quartile)</a:t>
            </a:r>
          </a:p>
          <a:p>
            <a:pPr marL="457200" lvl="1" indent="0">
              <a:buNone/>
            </a:pPr>
            <a:r>
              <a:rPr lang="en-IE" dirty="0" smtClean="0"/>
              <a:t>the median of the upper half of the data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058" y="3622898"/>
            <a:ext cx="6357787" cy="234001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596493" y="3622897"/>
            <a:ext cx="0" cy="2340019"/>
          </a:xfrm>
          <a:prstGeom prst="straightConnector1">
            <a:avLst/>
          </a:prstGeom>
          <a:ln w="22225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924885" y="5245469"/>
            <a:ext cx="14068" cy="592628"/>
          </a:xfrm>
          <a:prstGeom prst="straightConnector1">
            <a:avLst/>
          </a:prstGeom>
          <a:ln w="285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366578" y="5175129"/>
            <a:ext cx="14068" cy="592628"/>
          </a:xfrm>
          <a:prstGeom prst="straightConnector1">
            <a:avLst/>
          </a:prstGeom>
          <a:ln w="285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53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Descriptive statistics for categorical features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094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196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Descriptive statistics for continuous features</vt:lpstr>
      <vt:lpstr>Central tendency</vt:lpstr>
      <vt:lpstr>Median and mode</vt:lpstr>
      <vt:lpstr>Variation</vt:lpstr>
      <vt:lpstr>Variance</vt:lpstr>
      <vt:lpstr>Standard deviation</vt:lpstr>
      <vt:lpstr>Percentiles</vt:lpstr>
      <vt:lpstr>1st and 3rd quartile</vt:lpstr>
      <vt:lpstr>Descriptive statistics for categorical features</vt:lpstr>
      <vt:lpstr>Frequency count and proportion</vt:lpstr>
      <vt:lpstr>Mode</vt:lpstr>
    </vt:vector>
  </TitlesOfParts>
  <Company>Dublin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tendency</dc:title>
  <dc:creator>Svetlana Hensman</dc:creator>
  <cp:lastModifiedBy>Svetlana Hensman</cp:lastModifiedBy>
  <cp:revision>16</cp:revision>
  <dcterms:created xsi:type="dcterms:W3CDTF">2017-01-30T08:20:00Z</dcterms:created>
  <dcterms:modified xsi:type="dcterms:W3CDTF">2017-01-30T09:18:31Z</dcterms:modified>
</cp:coreProperties>
</file>