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86" r:id="rId9"/>
    <p:sldId id="268" r:id="rId10"/>
    <p:sldId id="272" r:id="rId11"/>
    <p:sldId id="273" r:id="rId12"/>
    <p:sldId id="269" r:id="rId13"/>
    <p:sldId id="263" r:id="rId14"/>
    <p:sldId id="281" r:id="rId15"/>
    <p:sldId id="264" r:id="rId16"/>
    <p:sldId id="265" r:id="rId17"/>
    <p:sldId id="267" r:id="rId18"/>
    <p:sldId id="280" r:id="rId19"/>
    <p:sldId id="282" r:id="rId20"/>
    <p:sldId id="283" r:id="rId21"/>
    <p:sldId id="284" r:id="rId22"/>
    <p:sldId id="285" r:id="rId23"/>
    <p:sldId id="287" r:id="rId24"/>
    <p:sldId id="288" r:id="rId25"/>
    <p:sldId id="289" r:id="rId26"/>
    <p:sldId id="313" r:id="rId27"/>
    <p:sldId id="314" r:id="rId28"/>
    <p:sldId id="274" r:id="rId29"/>
    <p:sldId id="291" r:id="rId30"/>
    <p:sldId id="292" r:id="rId31"/>
    <p:sldId id="296" r:id="rId32"/>
    <p:sldId id="293" r:id="rId33"/>
    <p:sldId id="298" r:id="rId34"/>
    <p:sldId id="299" r:id="rId35"/>
    <p:sldId id="312" r:id="rId36"/>
    <p:sldId id="300" r:id="rId37"/>
    <p:sldId id="301" r:id="rId38"/>
    <p:sldId id="302" r:id="rId39"/>
    <p:sldId id="303" r:id="rId40"/>
    <p:sldId id="316" r:id="rId41"/>
    <p:sldId id="317" r:id="rId42"/>
    <p:sldId id="318" r:id="rId43"/>
    <p:sldId id="309" r:id="rId44"/>
    <p:sldId id="310" r:id="rId45"/>
    <p:sldId id="307" r:id="rId46"/>
    <p:sldId id="308" r:id="rId47"/>
    <p:sldId id="311" r:id="rId48"/>
    <p:sldId id="319" r:id="rId49"/>
    <p:sldId id="320"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194" y="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4" Type="http://schemas.openxmlformats.org/officeDocument/2006/relationships/image" Target="../media/image4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D459C9-F568-4E4A-83DF-FCB9C0090C77}" type="datetimeFigureOut">
              <a:rPr lang="en-US" smtClean="0"/>
              <a:pPr/>
              <a:t>3/9/2014</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E20441-DD6B-4F48-811D-980B48D9367B}" type="slidenum">
              <a:rPr lang="en-IE" smtClean="0"/>
              <a:pPr/>
              <a:t>‹#›</a:t>
            </a:fld>
            <a:endParaRPr lang="en-IE"/>
          </a:p>
        </p:txBody>
      </p:sp>
    </p:spTree>
    <p:extLst>
      <p:ext uri="{BB962C8B-B14F-4D97-AF65-F5344CB8AC3E}">
        <p14:creationId xmlns:p14="http://schemas.microsoft.com/office/powerpoint/2010/main" val="245319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0F099E-8ACC-4497-A353-613352C093DE}" type="slidenum">
              <a:rPr lang="en-US"/>
              <a:pPr/>
              <a:t>30</a:t>
            </a:fld>
            <a:endParaRPr 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9C4E42-DD4D-4CD9-9D3F-043064B1756B}" type="slidenum">
              <a:rPr lang="en-US"/>
              <a:pPr/>
              <a:t>31</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E8947E-73AA-4D70-AC17-3E6737B4C489}" type="slidenum">
              <a:rPr lang="en-US"/>
              <a:pPr/>
              <a:t>32</a:t>
            </a:fld>
            <a:endParaRPr 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955070-F852-4C7D-9223-4D3A4B2E9634}" type="slidenum">
              <a:rPr lang="en-US"/>
              <a:pPr/>
              <a:t>37</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2D5021-75F3-4E47-8642-DEEE253F4C3A}" type="slidenum">
              <a:rPr lang="en-US"/>
              <a:pPr/>
              <a:t>38</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006AE7-7B01-40D9-AD47-790BA63804AB}" type="slidenum">
              <a:rPr lang="en-US"/>
              <a:pPr/>
              <a:t>39</a:t>
            </a:fld>
            <a:endParaRPr 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747CE508-6A4B-4584-ADD2-3AACD38DD1DA}" type="datetimeFigureOut">
              <a:rPr lang="en-US" smtClean="0"/>
              <a:pPr/>
              <a:t>3/9/2014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FDBA2B7-25B8-43D2-A642-7754335D49BC}" type="slidenum">
              <a:rPr lang="en-IE" smtClean="0"/>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747CE508-6A4B-4584-ADD2-3AACD38DD1DA}" type="datetimeFigureOut">
              <a:rPr lang="en-US" smtClean="0"/>
              <a:pPr/>
              <a:t>3/9/2014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FDBA2B7-25B8-43D2-A642-7754335D49BC}"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747CE508-6A4B-4584-ADD2-3AACD38DD1DA}" type="datetimeFigureOut">
              <a:rPr lang="en-US" smtClean="0"/>
              <a:pPr/>
              <a:t>3/9/2014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FDBA2B7-25B8-43D2-A642-7754335D49BC}"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747CE508-6A4B-4584-ADD2-3AACD38DD1DA}" type="datetimeFigureOut">
              <a:rPr lang="en-US" smtClean="0"/>
              <a:pPr/>
              <a:t>3/9/2014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FDBA2B7-25B8-43D2-A642-7754335D49BC}" type="slidenum">
              <a:rPr lang="en-IE" smtClean="0"/>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7CE508-6A4B-4584-ADD2-3AACD38DD1DA}" type="datetimeFigureOut">
              <a:rPr lang="en-US" smtClean="0"/>
              <a:pPr/>
              <a:t>3/9/2014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FDBA2B7-25B8-43D2-A642-7754335D49BC}" type="slidenum">
              <a:rPr lang="en-IE" smtClean="0"/>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747CE508-6A4B-4584-ADD2-3AACD38DD1DA}" type="datetimeFigureOut">
              <a:rPr lang="en-US" smtClean="0"/>
              <a:pPr/>
              <a:t>3/9/2014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BFDBA2B7-25B8-43D2-A642-7754335D49BC}"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747CE508-6A4B-4584-ADD2-3AACD38DD1DA}" type="datetimeFigureOut">
              <a:rPr lang="en-US" smtClean="0"/>
              <a:pPr/>
              <a:t>3/9/2014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BFDBA2B7-25B8-43D2-A642-7754335D49BC}"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747CE508-6A4B-4584-ADD2-3AACD38DD1DA}" type="datetimeFigureOut">
              <a:rPr lang="en-US" smtClean="0"/>
              <a:pPr/>
              <a:t>3/9/2014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BFDBA2B7-25B8-43D2-A642-7754335D49BC}"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7CE508-6A4B-4584-ADD2-3AACD38DD1DA}" type="datetimeFigureOut">
              <a:rPr lang="en-US" smtClean="0"/>
              <a:pPr/>
              <a:t>3/9/2014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BFDBA2B7-25B8-43D2-A642-7754335D49BC}"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7CE508-6A4B-4584-ADD2-3AACD38DD1DA}" type="datetimeFigureOut">
              <a:rPr lang="en-US" smtClean="0"/>
              <a:pPr/>
              <a:t>3/9/2014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BFDBA2B7-25B8-43D2-A642-7754335D49BC}" type="slidenum">
              <a:rPr lang="en-IE" smtClean="0"/>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7CE508-6A4B-4584-ADD2-3AACD38DD1DA}" type="datetimeFigureOut">
              <a:rPr lang="en-US" smtClean="0"/>
              <a:pPr/>
              <a:t>3/9/2014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BFDBA2B7-25B8-43D2-A642-7754335D49BC}" type="slidenum">
              <a:rPr lang="en-IE" smtClean="0"/>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7CE508-6A4B-4584-ADD2-3AACD38DD1DA}" type="datetimeFigureOut">
              <a:rPr lang="en-US" smtClean="0"/>
              <a:pPr/>
              <a:t>3/9/2014</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DBA2B7-25B8-43D2-A642-7754335D49BC}"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5.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6.wmf"/></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36.wmf"/><Relationship Id="rId4"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8.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9.wmf"/></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2.xml"/><Relationship Id="rId7" Type="http://schemas.openxmlformats.org/officeDocument/2006/relationships/image" Target="../media/image46.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8.bin"/><Relationship Id="rId11" Type="http://schemas.openxmlformats.org/officeDocument/2006/relationships/image" Target="../media/image48.wmf"/><Relationship Id="rId5" Type="http://schemas.openxmlformats.org/officeDocument/2006/relationships/image" Target="../media/image45.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47.w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49.wmf"/><Relationship Id="rId4" Type="http://schemas.openxmlformats.org/officeDocument/2006/relationships/oleObject" Target="../embeddings/oleObject11.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1.wmf"/><Relationship Id="rId5" Type="http://schemas.openxmlformats.org/officeDocument/2006/relationships/oleObject" Target="../embeddings/oleObject13.bin"/><Relationship Id="rId4" Type="http://schemas.openxmlformats.org/officeDocument/2006/relationships/image" Target="../media/image50.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3.wmf"/><Relationship Id="rId5" Type="http://schemas.openxmlformats.org/officeDocument/2006/relationships/oleObject" Target="../embeddings/oleObject15.bin"/><Relationship Id="rId4" Type="http://schemas.openxmlformats.org/officeDocument/2006/relationships/image" Target="../media/image52.w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54.wmf"/><Relationship Id="rId4" Type="http://schemas.openxmlformats.org/officeDocument/2006/relationships/oleObject" Target="../embeddings/oleObject16.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56.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8.bin"/><Relationship Id="rId5" Type="http://schemas.openxmlformats.org/officeDocument/2006/relationships/image" Target="../media/image55.wmf"/><Relationship Id="rId4" Type="http://schemas.openxmlformats.org/officeDocument/2006/relationships/oleObject" Target="../embeddings/oleObject17.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57.wmf"/><Relationship Id="rId4" Type="http://schemas.openxmlformats.org/officeDocument/2006/relationships/oleObject" Target="../embeddings/oleObject19.bin"/></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61.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63.wmf"/><Relationship Id="rId5" Type="http://schemas.openxmlformats.org/officeDocument/2006/relationships/oleObject" Target="../embeddings/oleObject22.bin"/><Relationship Id="rId4" Type="http://schemas.openxmlformats.org/officeDocument/2006/relationships/image" Target="../media/image62.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64.wmf"/><Relationship Id="rId5" Type="http://schemas.openxmlformats.org/officeDocument/2006/relationships/oleObject" Target="../embeddings/oleObject24.bin"/><Relationship Id="rId4" Type="http://schemas.openxmlformats.org/officeDocument/2006/relationships/image" Target="../media/image63.wmf"/></Relationships>
</file>

<file path=ppt/slides/_rels/slide46.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6.wmf"/><Relationship Id="rId5" Type="http://schemas.openxmlformats.org/officeDocument/2006/relationships/oleObject" Target="../embeddings/oleObject26.bin"/><Relationship Id="rId4" Type="http://schemas.openxmlformats.org/officeDocument/2006/relationships/image" Target="../media/image65.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68.wmf"/></Relationships>
</file>

<file path=ppt/slides/_rels/slide48.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4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Matrix Algebra</a:t>
            </a:r>
            <a:endParaRPr lang="en-IE" dirty="0"/>
          </a:p>
        </p:txBody>
      </p:sp>
      <p:sp>
        <p:nvSpPr>
          <p:cNvPr id="3" name="Subtitle 2"/>
          <p:cNvSpPr>
            <a:spLocks noGrp="1"/>
          </p:cNvSpPr>
          <p:nvPr>
            <p:ph type="subTitle" idx="1"/>
          </p:nvPr>
        </p:nvSpPr>
        <p:spPr/>
        <p:txBody>
          <a:bodyPr/>
          <a:lstStyle/>
          <a:p>
            <a:endParaRPr lang="en-I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cstate="print"/>
          <a:srcRect/>
          <a:stretch>
            <a:fillRect/>
          </a:stretch>
        </p:blipFill>
        <p:spPr bwMode="auto">
          <a:xfrm>
            <a:off x="500033" y="214290"/>
            <a:ext cx="8378751" cy="3786214"/>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3"/>
          <p:cNvPicPr>
            <a:picLocks noChangeAspect="1" noChangeArrowheads="1"/>
          </p:cNvPicPr>
          <p:nvPr/>
        </p:nvPicPr>
        <p:blipFill>
          <a:blip r:embed="rId2" cstate="print"/>
          <a:srcRect/>
          <a:stretch>
            <a:fillRect/>
          </a:stretch>
        </p:blipFill>
        <p:spPr bwMode="auto">
          <a:xfrm>
            <a:off x="285720" y="285728"/>
            <a:ext cx="4929222" cy="1643074"/>
          </a:xfrm>
          <a:prstGeom prst="rect">
            <a:avLst/>
          </a:prstGeom>
          <a:noFill/>
          <a:ln w="9525">
            <a:noFill/>
            <a:miter lim="800000"/>
            <a:headEnd/>
            <a:tailEnd/>
          </a:ln>
        </p:spPr>
      </p:pic>
      <p:pic>
        <p:nvPicPr>
          <p:cNvPr id="36868" name="Picture 4"/>
          <p:cNvPicPr>
            <a:picLocks noChangeAspect="1" noChangeArrowheads="1"/>
          </p:cNvPicPr>
          <p:nvPr/>
        </p:nvPicPr>
        <p:blipFill>
          <a:blip r:embed="rId3" cstate="print"/>
          <a:srcRect/>
          <a:stretch>
            <a:fillRect/>
          </a:stretch>
        </p:blipFill>
        <p:spPr bwMode="auto">
          <a:xfrm>
            <a:off x="571472" y="2000240"/>
            <a:ext cx="8292389" cy="242889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cstate="print"/>
          <a:srcRect/>
          <a:stretch>
            <a:fillRect/>
          </a:stretch>
        </p:blipFill>
        <p:spPr bwMode="auto">
          <a:xfrm>
            <a:off x="214282" y="285728"/>
            <a:ext cx="8305298" cy="435771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Special Matrices</a:t>
            </a:r>
            <a:endParaRPr lang="en-IE" dirty="0"/>
          </a:p>
        </p:txBody>
      </p:sp>
      <p:pic>
        <p:nvPicPr>
          <p:cNvPr id="7170" name="Picture 2"/>
          <p:cNvPicPr>
            <a:picLocks noChangeAspect="1" noChangeArrowheads="1"/>
          </p:cNvPicPr>
          <p:nvPr/>
        </p:nvPicPr>
        <p:blipFill>
          <a:blip r:embed="rId2" cstate="print"/>
          <a:srcRect/>
          <a:stretch>
            <a:fillRect/>
          </a:stretch>
        </p:blipFill>
        <p:spPr bwMode="auto">
          <a:xfrm>
            <a:off x="428596" y="1285860"/>
            <a:ext cx="8257871" cy="400052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cstate="print"/>
          <a:srcRect/>
          <a:stretch>
            <a:fillRect/>
          </a:stretch>
        </p:blipFill>
        <p:spPr bwMode="auto">
          <a:xfrm>
            <a:off x="285720" y="285728"/>
            <a:ext cx="7866637" cy="4929222"/>
          </a:xfrm>
          <a:prstGeom prst="rect">
            <a:avLst/>
          </a:prstGeom>
          <a:noFill/>
          <a:ln w="9525">
            <a:noFill/>
            <a:miter lim="800000"/>
            <a:headEnd/>
            <a:tailEnd/>
          </a:ln>
        </p:spPr>
      </p:pic>
      <p:pic>
        <p:nvPicPr>
          <p:cNvPr id="35843" name="Picture 3"/>
          <p:cNvPicPr>
            <a:picLocks noChangeAspect="1" noChangeArrowheads="1"/>
          </p:cNvPicPr>
          <p:nvPr/>
        </p:nvPicPr>
        <p:blipFill>
          <a:blip r:embed="rId3" cstate="print"/>
          <a:srcRect/>
          <a:stretch>
            <a:fillRect/>
          </a:stretch>
        </p:blipFill>
        <p:spPr bwMode="auto">
          <a:xfrm>
            <a:off x="642910" y="5214950"/>
            <a:ext cx="2641670" cy="1357322"/>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Boolean Matrices</a:t>
            </a:r>
            <a:endParaRPr lang="en-IE" dirty="0"/>
          </a:p>
        </p:txBody>
      </p:sp>
      <p:sp>
        <p:nvSpPr>
          <p:cNvPr id="3" name="Content Placeholder 2"/>
          <p:cNvSpPr>
            <a:spLocks noGrp="1"/>
          </p:cNvSpPr>
          <p:nvPr>
            <p:ph idx="1"/>
          </p:nvPr>
        </p:nvSpPr>
        <p:spPr/>
        <p:txBody>
          <a:bodyPr/>
          <a:lstStyle/>
          <a:p>
            <a:r>
              <a:rPr lang="en-IE" dirty="0" smtClean="0"/>
              <a:t>Boolean matrices are matrices with only 0’s and 1’s as entries. We can define an operation of Boolean matrix multiplication </a:t>
            </a:r>
            <a:r>
              <a:rPr lang="en-IE" b="1" dirty="0" smtClean="0"/>
              <a:t>A x B</a:t>
            </a:r>
            <a:r>
              <a:rPr lang="en-IE" dirty="0" smtClean="0"/>
              <a:t> on Boolean matrices using Boolean multiplication and Boolean addition instead of regular multiplication and addition. These are defined as:</a:t>
            </a:r>
          </a:p>
        </p:txBody>
      </p:sp>
      <p:graphicFrame>
        <p:nvGraphicFramePr>
          <p:cNvPr id="4" name="Object 3"/>
          <p:cNvGraphicFramePr>
            <a:graphicFrameLocks noChangeAspect="1"/>
          </p:cNvGraphicFramePr>
          <p:nvPr/>
        </p:nvGraphicFramePr>
        <p:xfrm>
          <a:off x="1500165" y="4857760"/>
          <a:ext cx="5599479" cy="928694"/>
        </p:xfrm>
        <a:graphic>
          <a:graphicData uri="http://schemas.openxmlformats.org/presentationml/2006/ole">
            <mc:AlternateContent xmlns:mc="http://schemas.openxmlformats.org/markup-compatibility/2006">
              <mc:Choice xmlns:v="urn:schemas-microsoft-com:vml" Requires="v">
                <p:oleObj spid="_x0000_s8195" name="Equation" r:id="rId3" imgW="2603160" imgH="431640" progId="">
                  <p:embed/>
                </p:oleObj>
              </mc:Choice>
              <mc:Fallback>
                <p:oleObj name="Equation" r:id="rId3" imgW="2603160" imgH="4316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65" y="4857760"/>
                        <a:ext cx="5599479" cy="9286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nvGraphicFramePr>
        <p:xfrm>
          <a:off x="285720" y="214289"/>
          <a:ext cx="5786478" cy="6375521"/>
        </p:xfrm>
        <a:graphic>
          <a:graphicData uri="http://schemas.openxmlformats.org/presentationml/2006/ole">
            <mc:AlternateContent xmlns:mc="http://schemas.openxmlformats.org/markup-compatibility/2006">
              <mc:Choice xmlns:v="urn:schemas-microsoft-com:vml" Requires="v">
                <p:oleObj spid="_x0000_s9219" name="Equation" r:id="rId3" imgW="2120760" imgH="2336760" progId="">
                  <p:embed/>
                </p:oleObj>
              </mc:Choice>
              <mc:Fallback>
                <p:oleObj name="Equation" r:id="rId3" imgW="2120760" imgH="23367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20" y="214289"/>
                        <a:ext cx="5786478" cy="63755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Representing a System of Linear Equations</a:t>
            </a:r>
            <a:endParaRPr lang="en-IE" dirty="0"/>
          </a:p>
        </p:txBody>
      </p:sp>
      <p:pic>
        <p:nvPicPr>
          <p:cNvPr id="34818" name="Picture 2"/>
          <p:cNvPicPr>
            <a:picLocks noChangeAspect="1" noChangeArrowheads="1"/>
          </p:cNvPicPr>
          <p:nvPr/>
        </p:nvPicPr>
        <p:blipFill>
          <a:blip r:embed="rId2" cstate="print"/>
          <a:srcRect/>
          <a:stretch>
            <a:fillRect/>
          </a:stretch>
        </p:blipFill>
        <p:spPr bwMode="auto">
          <a:xfrm>
            <a:off x="285720" y="1428736"/>
            <a:ext cx="7798327" cy="1500198"/>
          </a:xfrm>
          <a:prstGeom prst="rect">
            <a:avLst/>
          </a:prstGeom>
          <a:noFill/>
          <a:ln w="9525">
            <a:noFill/>
            <a:miter lim="800000"/>
            <a:headEnd/>
            <a:tailEnd/>
          </a:ln>
        </p:spPr>
      </p:pic>
      <p:pic>
        <p:nvPicPr>
          <p:cNvPr id="34819" name="Picture 3"/>
          <p:cNvPicPr>
            <a:picLocks noChangeAspect="1" noChangeArrowheads="1"/>
          </p:cNvPicPr>
          <p:nvPr/>
        </p:nvPicPr>
        <p:blipFill>
          <a:blip r:embed="rId3" cstate="print"/>
          <a:srcRect/>
          <a:stretch>
            <a:fillRect/>
          </a:stretch>
        </p:blipFill>
        <p:spPr bwMode="auto">
          <a:xfrm>
            <a:off x="357158" y="2928934"/>
            <a:ext cx="8478546" cy="3286148"/>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Matrix Inversion</a:t>
            </a:r>
            <a:endParaRPr lang="en-IE" dirty="0"/>
          </a:p>
        </p:txBody>
      </p:sp>
      <p:pic>
        <p:nvPicPr>
          <p:cNvPr id="34818" name="Picture 2"/>
          <p:cNvPicPr>
            <a:picLocks noGrp="1" noChangeAspect="1" noChangeArrowheads="1"/>
          </p:cNvPicPr>
          <p:nvPr>
            <p:ph idx="1"/>
          </p:nvPr>
        </p:nvPicPr>
        <p:blipFill>
          <a:blip r:embed="rId2" cstate="print"/>
          <a:srcRect/>
          <a:stretch>
            <a:fillRect/>
          </a:stretch>
        </p:blipFill>
        <p:spPr bwMode="auto">
          <a:xfrm>
            <a:off x="857224" y="1500174"/>
            <a:ext cx="7467049" cy="428628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cstate="print"/>
          <a:srcRect/>
          <a:stretch>
            <a:fillRect/>
          </a:stretch>
        </p:blipFill>
        <p:spPr bwMode="auto">
          <a:xfrm>
            <a:off x="642910" y="1285860"/>
            <a:ext cx="6289292" cy="4000528"/>
          </a:xfrm>
          <a:prstGeom prst="rect">
            <a:avLst/>
          </a:prstGeom>
          <a:noFill/>
          <a:ln w="9525">
            <a:noFill/>
            <a:miter lim="800000"/>
            <a:headEnd/>
            <a:tailEnd/>
          </a:ln>
        </p:spPr>
      </p:pic>
      <p:sp>
        <p:nvSpPr>
          <p:cNvPr id="3" name="TextBox 2"/>
          <p:cNvSpPr txBox="1"/>
          <p:nvPr/>
        </p:nvSpPr>
        <p:spPr>
          <a:xfrm>
            <a:off x="428596" y="357166"/>
            <a:ext cx="5000660" cy="646331"/>
          </a:xfrm>
          <a:prstGeom prst="rect">
            <a:avLst/>
          </a:prstGeom>
          <a:noFill/>
        </p:spPr>
        <p:txBody>
          <a:bodyPr wrap="square" rtlCol="0">
            <a:spAutoFit/>
          </a:bodyPr>
          <a:lstStyle/>
          <a:p>
            <a:r>
              <a:rPr lang="en-IE" dirty="0" smtClean="0"/>
              <a:t>Example:</a:t>
            </a:r>
          </a:p>
          <a:p>
            <a:r>
              <a:rPr lang="en-IE" dirty="0" smtClean="0"/>
              <a:t>The inverse of the matrix</a:t>
            </a:r>
            <a:endParaRPr lang="en-I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Definition of Matrices &amp; Vectors</a:t>
            </a:r>
            <a:endParaRPr lang="en-IE"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000124" y="1357298"/>
            <a:ext cx="7463619" cy="500066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cstate="print"/>
          <a:srcRect/>
          <a:stretch>
            <a:fillRect/>
          </a:stretch>
        </p:blipFill>
        <p:spPr bwMode="auto">
          <a:xfrm>
            <a:off x="285719" y="357166"/>
            <a:ext cx="7362753" cy="4429156"/>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cstate="print"/>
          <a:srcRect/>
          <a:stretch>
            <a:fillRect/>
          </a:stretch>
        </p:blipFill>
        <p:spPr bwMode="auto">
          <a:xfrm>
            <a:off x="214281" y="285728"/>
            <a:ext cx="5827731" cy="2286016"/>
          </a:xfrm>
          <a:prstGeom prst="rect">
            <a:avLst/>
          </a:prstGeom>
          <a:noFill/>
          <a:ln w="9525">
            <a:noFill/>
            <a:miter lim="800000"/>
            <a:headEnd/>
            <a:tailEnd/>
          </a:ln>
        </p:spPr>
      </p:pic>
      <p:pic>
        <p:nvPicPr>
          <p:cNvPr id="38915" name="Picture 3"/>
          <p:cNvPicPr>
            <a:picLocks noChangeAspect="1" noChangeArrowheads="1"/>
          </p:cNvPicPr>
          <p:nvPr/>
        </p:nvPicPr>
        <p:blipFill>
          <a:blip r:embed="rId3" cstate="print"/>
          <a:srcRect/>
          <a:stretch>
            <a:fillRect/>
          </a:stretch>
        </p:blipFill>
        <p:spPr bwMode="auto">
          <a:xfrm>
            <a:off x="428596" y="2500306"/>
            <a:ext cx="4959407" cy="3786214"/>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How to find the inverse of a  2x2 matrix</a:t>
            </a:r>
            <a:endParaRPr lang="en-IE" dirty="0"/>
          </a:p>
        </p:txBody>
      </p:sp>
      <p:pic>
        <p:nvPicPr>
          <p:cNvPr id="40962" name="Picture 2"/>
          <p:cNvPicPr>
            <a:picLocks noGrp="1" noChangeAspect="1" noChangeArrowheads="1"/>
          </p:cNvPicPr>
          <p:nvPr>
            <p:ph idx="1"/>
          </p:nvPr>
        </p:nvPicPr>
        <p:blipFill>
          <a:blip r:embed="rId2" cstate="print"/>
          <a:srcRect/>
          <a:stretch>
            <a:fillRect/>
          </a:stretch>
        </p:blipFill>
        <p:spPr bwMode="auto">
          <a:xfrm>
            <a:off x="1000100" y="1428736"/>
            <a:ext cx="5683290" cy="1285884"/>
          </a:xfrm>
          <a:prstGeom prst="rect">
            <a:avLst/>
          </a:prstGeom>
          <a:noFill/>
          <a:ln w="9525">
            <a:noFill/>
            <a:miter lim="800000"/>
            <a:headEnd/>
            <a:tailEnd/>
          </a:ln>
        </p:spPr>
      </p:pic>
      <p:pic>
        <p:nvPicPr>
          <p:cNvPr id="40963" name="Picture 3"/>
          <p:cNvPicPr>
            <a:picLocks noChangeAspect="1" noChangeArrowheads="1"/>
          </p:cNvPicPr>
          <p:nvPr/>
        </p:nvPicPr>
        <p:blipFill>
          <a:blip r:embed="rId3" cstate="print"/>
          <a:srcRect/>
          <a:stretch>
            <a:fillRect/>
          </a:stretch>
        </p:blipFill>
        <p:spPr bwMode="auto">
          <a:xfrm>
            <a:off x="642910" y="3429000"/>
            <a:ext cx="7468019" cy="107157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3" cstate="print"/>
          <a:srcRect/>
          <a:stretch>
            <a:fillRect/>
          </a:stretch>
        </p:blipFill>
        <p:spPr bwMode="auto">
          <a:xfrm>
            <a:off x="357157" y="214290"/>
            <a:ext cx="5626533" cy="1785950"/>
          </a:xfrm>
          <a:prstGeom prst="rect">
            <a:avLst/>
          </a:prstGeom>
          <a:noFill/>
          <a:ln w="9525">
            <a:noFill/>
            <a:miter lim="800000"/>
            <a:headEnd/>
            <a:tailEnd/>
          </a:ln>
        </p:spPr>
      </p:pic>
      <p:graphicFrame>
        <p:nvGraphicFramePr>
          <p:cNvPr id="5" name="Object 4"/>
          <p:cNvGraphicFramePr>
            <a:graphicFrameLocks noChangeAspect="1"/>
          </p:cNvGraphicFramePr>
          <p:nvPr/>
        </p:nvGraphicFramePr>
        <p:xfrm>
          <a:off x="844550" y="2292364"/>
          <a:ext cx="4545013" cy="3136900"/>
        </p:xfrm>
        <a:graphic>
          <a:graphicData uri="http://schemas.openxmlformats.org/presentationml/2006/ole">
            <mc:AlternateContent xmlns:mc="http://schemas.openxmlformats.org/markup-compatibility/2006">
              <mc:Choice xmlns:v="urn:schemas-microsoft-com:vml" Requires="v">
                <p:oleObj spid="_x0000_s41988" name="Equation" r:id="rId4" imgW="1968480" imgH="1358640" progId="">
                  <p:embed/>
                </p:oleObj>
              </mc:Choice>
              <mc:Fallback>
                <p:oleObj name="Equation" r:id="rId4" imgW="1968480" imgH="135864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550" y="2292364"/>
                        <a:ext cx="4545013" cy="313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714348" y="1785926"/>
            <a:ext cx="1643074" cy="430887"/>
          </a:xfrm>
          <a:prstGeom prst="rect">
            <a:avLst/>
          </a:prstGeom>
          <a:noFill/>
        </p:spPr>
        <p:txBody>
          <a:bodyPr wrap="square" rtlCol="0">
            <a:spAutoFit/>
          </a:bodyPr>
          <a:lstStyle/>
          <a:p>
            <a:r>
              <a:rPr lang="en-IE" sz="2200" dirty="0" smtClean="0"/>
              <a:t>Solution:</a:t>
            </a:r>
            <a:endParaRPr lang="en-IE" sz="2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lstStyle/>
          <a:p>
            <a:pPr>
              <a:buNone/>
            </a:pPr>
            <a:r>
              <a:rPr lang="en-IE" u="sng" dirty="0" smtClean="0"/>
              <a:t>Exercise: </a:t>
            </a:r>
            <a:r>
              <a:rPr lang="en-IE" dirty="0" smtClean="0"/>
              <a:t>Find, if possible, the inverse of </a:t>
            </a:r>
            <a:endParaRPr lang="en-IE" u="sng" dirty="0"/>
          </a:p>
        </p:txBody>
      </p:sp>
      <p:graphicFrame>
        <p:nvGraphicFramePr>
          <p:cNvPr id="4" name="Object 3"/>
          <p:cNvGraphicFramePr>
            <a:graphicFrameLocks noChangeAspect="1"/>
          </p:cNvGraphicFramePr>
          <p:nvPr/>
        </p:nvGraphicFramePr>
        <p:xfrm>
          <a:off x="611188" y="1143000"/>
          <a:ext cx="5564187" cy="5243513"/>
        </p:xfrm>
        <a:graphic>
          <a:graphicData uri="http://schemas.openxmlformats.org/presentationml/2006/ole">
            <mc:AlternateContent xmlns:mc="http://schemas.openxmlformats.org/markup-compatibility/2006">
              <mc:Choice xmlns:v="urn:schemas-microsoft-com:vml" Requires="v">
                <p:oleObj spid="_x0000_s43011" name="Equation" r:id="rId3" imgW="2209680" imgH="2082600" progId="">
                  <p:embed/>
                </p:oleObj>
              </mc:Choice>
              <mc:Fallback>
                <p:oleObj name="Equation" r:id="rId3" imgW="2209680" imgH="20826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43000"/>
                        <a:ext cx="5564187" cy="5243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lstStyle/>
          <a:p>
            <a:pPr>
              <a:buNone/>
            </a:pPr>
            <a:r>
              <a:rPr lang="en-IE" dirty="0" smtClean="0"/>
              <a:t>	</a:t>
            </a:r>
            <a:endParaRPr lang="en-IE" dirty="0"/>
          </a:p>
        </p:txBody>
      </p:sp>
      <p:graphicFrame>
        <p:nvGraphicFramePr>
          <p:cNvPr id="4" name="Object 3"/>
          <p:cNvGraphicFramePr>
            <a:graphicFrameLocks noChangeAspect="1"/>
          </p:cNvGraphicFramePr>
          <p:nvPr/>
        </p:nvGraphicFramePr>
        <p:xfrm>
          <a:off x="500034" y="285728"/>
          <a:ext cx="6149234" cy="6357958"/>
        </p:xfrm>
        <a:graphic>
          <a:graphicData uri="http://schemas.openxmlformats.org/presentationml/2006/ole">
            <mc:AlternateContent xmlns:mc="http://schemas.openxmlformats.org/markup-compatibility/2006">
              <mc:Choice xmlns:v="urn:schemas-microsoft-com:vml" Requires="v">
                <p:oleObj spid="_x0000_s44035" name="Equation" r:id="rId3" imgW="3962160" imgH="4483080" progId="">
                  <p:embed/>
                </p:oleObj>
              </mc:Choice>
              <mc:Fallback>
                <p:oleObj name="Equation" r:id="rId3" imgW="3962160" imgH="44830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34" y="285728"/>
                        <a:ext cx="6149234" cy="63579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Matrices in Computer Graphics</a:t>
            </a:r>
            <a:endParaRPr lang="en-IE" dirty="0"/>
          </a:p>
        </p:txBody>
      </p:sp>
      <p:pic>
        <p:nvPicPr>
          <p:cNvPr id="108546" name="Picture 2"/>
          <p:cNvPicPr>
            <a:picLocks noGrp="1" noChangeAspect="1" noChangeArrowheads="1"/>
          </p:cNvPicPr>
          <p:nvPr>
            <p:ph idx="1"/>
          </p:nvPr>
        </p:nvPicPr>
        <p:blipFill>
          <a:blip r:embed="rId2"/>
          <a:srcRect/>
          <a:stretch>
            <a:fillRect/>
          </a:stretch>
        </p:blipFill>
        <p:spPr bwMode="auto">
          <a:xfrm>
            <a:off x="571471" y="1428736"/>
            <a:ext cx="8324759" cy="3143272"/>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2"/>
          <p:cNvPicPr>
            <a:picLocks noChangeAspect="1" noChangeArrowheads="1"/>
          </p:cNvPicPr>
          <p:nvPr/>
        </p:nvPicPr>
        <p:blipFill>
          <a:blip r:embed="rId2"/>
          <a:srcRect/>
          <a:stretch>
            <a:fillRect/>
          </a:stretch>
        </p:blipFill>
        <p:spPr bwMode="auto">
          <a:xfrm>
            <a:off x="285720" y="428604"/>
            <a:ext cx="8581325" cy="392909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cstate="print"/>
          <a:srcRect/>
          <a:stretch>
            <a:fillRect/>
          </a:stretch>
        </p:blipFill>
        <p:spPr bwMode="auto">
          <a:xfrm>
            <a:off x="182382" y="500042"/>
            <a:ext cx="8617490" cy="5929354"/>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57200" y="274638"/>
            <a:ext cx="8229600" cy="868346"/>
          </a:xfrm>
          <a:ln/>
        </p:spPr>
        <p:txBody>
          <a:bodyPr/>
          <a:lstStyle/>
          <a:p>
            <a:r>
              <a:rPr lang="en-IE" dirty="0" smtClean="0"/>
              <a:t>Transformations</a:t>
            </a:r>
            <a:endParaRPr lang="en-GB" dirty="0"/>
          </a:p>
        </p:txBody>
      </p:sp>
      <p:sp>
        <p:nvSpPr>
          <p:cNvPr id="126979" name="Rectangle 3"/>
          <p:cNvSpPr>
            <a:spLocks noGrp="1" noChangeArrowheads="1"/>
          </p:cNvSpPr>
          <p:nvPr>
            <p:ph type="body" idx="1"/>
          </p:nvPr>
        </p:nvSpPr>
        <p:spPr>
          <a:xfrm>
            <a:off x="357158" y="1214422"/>
            <a:ext cx="8229600" cy="4525963"/>
          </a:xfrm>
        </p:spPr>
        <p:txBody>
          <a:bodyPr>
            <a:normAutofit/>
          </a:bodyPr>
          <a:lstStyle/>
          <a:p>
            <a:r>
              <a:rPr lang="en-IE" sz="2800" dirty="0"/>
              <a:t>In graphics, once we have an object described, transformations are used to move that object, scale it and rotate it</a:t>
            </a:r>
            <a:endParaRPr lang="en-GB" sz="2800" dirty="0"/>
          </a:p>
        </p:txBody>
      </p:sp>
      <p:pic>
        <p:nvPicPr>
          <p:cNvPr id="126980" name="Picture 4" descr="AADGHLO0"/>
          <p:cNvPicPr>
            <a:picLocks noChangeAspect="1" noChangeArrowheads="1"/>
          </p:cNvPicPr>
          <p:nvPr/>
        </p:nvPicPr>
        <p:blipFill>
          <a:blip r:embed="rId2" cstate="print"/>
          <a:srcRect l="56964" r="17892" b="70834"/>
          <a:stretch>
            <a:fillRect/>
          </a:stretch>
        </p:blipFill>
        <p:spPr bwMode="auto">
          <a:xfrm>
            <a:off x="1109663" y="4691063"/>
            <a:ext cx="2295525" cy="2000250"/>
          </a:xfrm>
          <a:prstGeom prst="rect">
            <a:avLst/>
          </a:prstGeom>
          <a:noFill/>
        </p:spPr>
      </p:pic>
      <p:pic>
        <p:nvPicPr>
          <p:cNvPr id="126982" name="Picture 6" descr="AADGHLO0"/>
          <p:cNvPicPr>
            <a:picLocks noChangeAspect="1" noChangeArrowheads="1"/>
          </p:cNvPicPr>
          <p:nvPr/>
        </p:nvPicPr>
        <p:blipFill>
          <a:blip r:embed="rId2" cstate="print"/>
          <a:srcRect l="19910" t="38333" r="54443" b="35001"/>
          <a:stretch>
            <a:fillRect/>
          </a:stretch>
        </p:blipFill>
        <p:spPr bwMode="auto">
          <a:xfrm>
            <a:off x="1062038" y="2844800"/>
            <a:ext cx="2341562" cy="1828800"/>
          </a:xfrm>
          <a:prstGeom prst="rect">
            <a:avLst/>
          </a:prstGeom>
          <a:noFill/>
        </p:spPr>
      </p:pic>
      <p:grpSp>
        <p:nvGrpSpPr>
          <p:cNvPr id="2" name="Group 11"/>
          <p:cNvGrpSpPr>
            <a:grpSpLocks/>
          </p:cNvGrpSpPr>
          <p:nvPr/>
        </p:nvGrpSpPr>
        <p:grpSpPr bwMode="auto">
          <a:xfrm>
            <a:off x="4814888" y="4813300"/>
            <a:ext cx="2305050" cy="1863725"/>
            <a:chOff x="3061" y="3074"/>
            <a:chExt cx="1452" cy="1174"/>
          </a:xfrm>
        </p:grpSpPr>
        <p:pic>
          <p:nvPicPr>
            <p:cNvPr id="126983" name="Picture 7" descr="AADGHLY0"/>
            <p:cNvPicPr>
              <a:picLocks noChangeAspect="1" noChangeArrowheads="1"/>
            </p:cNvPicPr>
            <p:nvPr/>
          </p:nvPicPr>
          <p:blipFill>
            <a:blip r:embed="rId3" cstate="print"/>
            <a:srcRect l="51714" t="42824" r="23039" b="30000"/>
            <a:stretch>
              <a:fillRect/>
            </a:stretch>
          </p:blipFill>
          <p:spPr bwMode="auto">
            <a:xfrm>
              <a:off x="3061" y="3074"/>
              <a:ext cx="1452" cy="1174"/>
            </a:xfrm>
            <a:prstGeom prst="rect">
              <a:avLst/>
            </a:prstGeom>
            <a:noFill/>
          </p:spPr>
        </p:pic>
        <p:sp>
          <p:nvSpPr>
            <p:cNvPr id="126984" name="Rectangle 8"/>
            <p:cNvSpPr>
              <a:spLocks noChangeArrowheads="1"/>
            </p:cNvSpPr>
            <p:nvPr/>
          </p:nvSpPr>
          <p:spPr bwMode="auto">
            <a:xfrm>
              <a:off x="3348" y="4046"/>
              <a:ext cx="821" cy="188"/>
            </a:xfrm>
            <a:prstGeom prst="rect">
              <a:avLst/>
            </a:prstGeom>
            <a:solidFill>
              <a:schemeClr val="bg1"/>
            </a:solidFill>
            <a:ln w="12700">
              <a:noFill/>
              <a:miter lim="800000"/>
              <a:headEnd/>
              <a:tailEnd/>
            </a:ln>
            <a:effectLst/>
          </p:spPr>
          <p:txBody>
            <a:bodyPr wrap="none" anchor="ctr"/>
            <a:lstStyle/>
            <a:p>
              <a:endParaRPr lang="en-IE"/>
            </a:p>
          </p:txBody>
        </p:sp>
      </p:grpSp>
      <p:grpSp>
        <p:nvGrpSpPr>
          <p:cNvPr id="3" name="Group 10"/>
          <p:cNvGrpSpPr>
            <a:grpSpLocks/>
          </p:cNvGrpSpPr>
          <p:nvPr/>
        </p:nvGrpSpPr>
        <p:grpSpPr bwMode="auto">
          <a:xfrm>
            <a:off x="4802188" y="2940050"/>
            <a:ext cx="2305050" cy="1817688"/>
            <a:chOff x="3025" y="1852"/>
            <a:chExt cx="1452" cy="1145"/>
          </a:xfrm>
        </p:grpSpPr>
        <p:pic>
          <p:nvPicPr>
            <p:cNvPr id="126981" name="Picture 5" descr="AADGHLY0"/>
            <p:cNvPicPr>
              <a:picLocks noChangeAspect="1" noChangeArrowheads="1"/>
            </p:cNvPicPr>
            <p:nvPr/>
          </p:nvPicPr>
          <p:blipFill>
            <a:blip r:embed="rId3" cstate="print"/>
            <a:srcRect l="23666" t="9166" r="51086" b="64330"/>
            <a:stretch>
              <a:fillRect/>
            </a:stretch>
          </p:blipFill>
          <p:spPr bwMode="auto">
            <a:xfrm>
              <a:off x="3025" y="1852"/>
              <a:ext cx="1452" cy="1145"/>
            </a:xfrm>
            <a:prstGeom prst="rect">
              <a:avLst/>
            </a:prstGeom>
            <a:noFill/>
          </p:spPr>
        </p:pic>
        <p:sp>
          <p:nvSpPr>
            <p:cNvPr id="126985" name="Rectangle 9"/>
            <p:cNvSpPr>
              <a:spLocks noChangeArrowheads="1"/>
            </p:cNvSpPr>
            <p:nvPr/>
          </p:nvSpPr>
          <p:spPr bwMode="auto">
            <a:xfrm>
              <a:off x="3326" y="2792"/>
              <a:ext cx="821" cy="188"/>
            </a:xfrm>
            <a:prstGeom prst="rect">
              <a:avLst/>
            </a:prstGeom>
            <a:solidFill>
              <a:schemeClr val="bg1"/>
            </a:solidFill>
            <a:ln w="12700">
              <a:noFill/>
              <a:miter lim="800000"/>
              <a:headEnd/>
              <a:tailEnd/>
            </a:ln>
            <a:effectLst/>
          </p:spPr>
          <p:txBody>
            <a:bodyPr wrap="none" anchor="ctr"/>
            <a:lstStyle/>
            <a:p>
              <a:endParaRPr lang="en-IE"/>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57157" y="285728"/>
            <a:ext cx="6521269" cy="428628"/>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00033" y="785794"/>
            <a:ext cx="8357649" cy="4000528"/>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06" name="Rectangle 74"/>
          <p:cNvSpPr>
            <a:spLocks noGrp="1" noChangeArrowheads="1"/>
          </p:cNvSpPr>
          <p:nvPr>
            <p:ph type="title"/>
          </p:nvPr>
        </p:nvSpPr>
        <p:spPr>
          <a:ln/>
        </p:spPr>
        <p:txBody>
          <a:bodyPr/>
          <a:lstStyle/>
          <a:p>
            <a:r>
              <a:rPr lang="en-IE"/>
              <a:t>Translation</a:t>
            </a:r>
            <a:endParaRPr lang="en-US"/>
          </a:p>
        </p:txBody>
      </p:sp>
      <p:sp>
        <p:nvSpPr>
          <p:cNvPr id="18507" name="Rectangle 75"/>
          <p:cNvSpPr>
            <a:spLocks noGrp="1" noChangeArrowheads="1"/>
          </p:cNvSpPr>
          <p:nvPr>
            <p:ph type="body" idx="1"/>
          </p:nvPr>
        </p:nvSpPr>
        <p:spPr/>
        <p:txBody>
          <a:bodyPr>
            <a:normAutofit/>
          </a:bodyPr>
          <a:lstStyle/>
          <a:p>
            <a:pPr defTabSz="633413"/>
            <a:r>
              <a:rPr lang="en-IE" sz="2800" dirty="0"/>
              <a:t>Simply moves an object from one position to another</a:t>
            </a:r>
          </a:p>
          <a:p>
            <a:pPr defTabSz="633413"/>
            <a:r>
              <a:rPr lang="en-IE" sz="2800" dirty="0"/>
              <a:t>	</a:t>
            </a:r>
            <a:r>
              <a:rPr lang="en-IE" sz="2800" i="1" dirty="0" err="1">
                <a:latin typeface="Times New Roman" pitchFamily="18" charset="0"/>
              </a:rPr>
              <a:t>x</a:t>
            </a:r>
            <a:r>
              <a:rPr lang="en-IE" sz="2800" i="1" baseline="-25000" dirty="0" err="1">
                <a:latin typeface="Times New Roman" pitchFamily="18" charset="0"/>
              </a:rPr>
              <a:t>new</a:t>
            </a:r>
            <a:r>
              <a:rPr lang="en-IE" sz="2800" i="1" dirty="0">
                <a:latin typeface="Times New Roman" pitchFamily="18" charset="0"/>
              </a:rPr>
              <a:t> = </a:t>
            </a:r>
            <a:r>
              <a:rPr lang="en-IE" sz="2800" i="1" dirty="0" err="1">
                <a:latin typeface="Times New Roman" pitchFamily="18" charset="0"/>
              </a:rPr>
              <a:t>x</a:t>
            </a:r>
            <a:r>
              <a:rPr lang="en-IE" sz="2800" i="1" baseline="-25000" dirty="0" err="1">
                <a:latin typeface="Times New Roman" pitchFamily="18" charset="0"/>
              </a:rPr>
              <a:t>old</a:t>
            </a:r>
            <a:r>
              <a:rPr lang="en-IE" sz="2800" i="1" dirty="0">
                <a:latin typeface="Times New Roman" pitchFamily="18" charset="0"/>
              </a:rPr>
              <a:t> + </a:t>
            </a:r>
            <a:r>
              <a:rPr lang="en-IE" sz="2800" i="1" dirty="0" err="1">
                <a:latin typeface="Times New Roman" pitchFamily="18" charset="0"/>
              </a:rPr>
              <a:t>dx</a:t>
            </a:r>
            <a:r>
              <a:rPr lang="en-IE" sz="2800" i="1" dirty="0">
                <a:latin typeface="Times New Roman" pitchFamily="18" charset="0"/>
              </a:rPr>
              <a:t>		</a:t>
            </a:r>
            <a:r>
              <a:rPr lang="en-IE" sz="2800" i="1" dirty="0" err="1">
                <a:latin typeface="Times New Roman" pitchFamily="18" charset="0"/>
              </a:rPr>
              <a:t>y</a:t>
            </a:r>
            <a:r>
              <a:rPr lang="en-IE" sz="2800" i="1" baseline="-25000" dirty="0" err="1">
                <a:latin typeface="Times New Roman" pitchFamily="18" charset="0"/>
              </a:rPr>
              <a:t>new</a:t>
            </a:r>
            <a:r>
              <a:rPr lang="en-IE" sz="2800" i="1" dirty="0">
                <a:latin typeface="Times New Roman" pitchFamily="18" charset="0"/>
              </a:rPr>
              <a:t> = </a:t>
            </a:r>
            <a:r>
              <a:rPr lang="en-IE" sz="2800" i="1" dirty="0" err="1">
                <a:latin typeface="Times New Roman" pitchFamily="18" charset="0"/>
              </a:rPr>
              <a:t>y</a:t>
            </a:r>
            <a:r>
              <a:rPr lang="en-IE" sz="2800" i="1" baseline="-25000" dirty="0" err="1">
                <a:latin typeface="Times New Roman" pitchFamily="18" charset="0"/>
              </a:rPr>
              <a:t>old</a:t>
            </a:r>
            <a:r>
              <a:rPr lang="en-IE" sz="2800" i="1" dirty="0">
                <a:latin typeface="Times New Roman" pitchFamily="18" charset="0"/>
              </a:rPr>
              <a:t> + </a:t>
            </a:r>
            <a:r>
              <a:rPr lang="en-IE" sz="2800" i="1" dirty="0" err="1">
                <a:latin typeface="Times New Roman" pitchFamily="18" charset="0"/>
              </a:rPr>
              <a:t>dy</a:t>
            </a:r>
            <a:endParaRPr lang="en-US" sz="2800" dirty="0"/>
          </a:p>
        </p:txBody>
      </p:sp>
      <p:grpSp>
        <p:nvGrpSpPr>
          <p:cNvPr id="2" name="Group 79"/>
          <p:cNvGrpSpPr>
            <a:grpSpLocks/>
          </p:cNvGrpSpPr>
          <p:nvPr/>
        </p:nvGrpSpPr>
        <p:grpSpPr bwMode="auto">
          <a:xfrm>
            <a:off x="2386013" y="3435350"/>
            <a:ext cx="4370387" cy="2833688"/>
            <a:chOff x="1503" y="2164"/>
            <a:chExt cx="2753" cy="1785"/>
          </a:xfrm>
        </p:grpSpPr>
        <p:sp>
          <p:nvSpPr>
            <p:cNvPr id="18443" name="Text Box 11"/>
            <p:cNvSpPr txBox="1">
              <a:spLocks noChangeArrowheads="1"/>
            </p:cNvSpPr>
            <p:nvPr/>
          </p:nvSpPr>
          <p:spPr bwMode="gray">
            <a:xfrm>
              <a:off x="1590" y="3737"/>
              <a:ext cx="2666" cy="212"/>
            </a:xfrm>
            <a:prstGeom prst="rect">
              <a:avLst/>
            </a:prstGeom>
            <a:solidFill>
              <a:schemeClr val="bg1"/>
            </a:solidFill>
            <a:ln w="9525">
              <a:noFill/>
              <a:miter lim="800000"/>
              <a:headEnd/>
              <a:tailEnd/>
            </a:ln>
            <a:effectLst/>
          </p:spPr>
          <p:txBody>
            <a:bodyPr>
              <a:spAutoFit/>
            </a:bodyPr>
            <a:lstStyle/>
            <a:p>
              <a:r>
                <a:rPr lang="en-US" sz="1600">
                  <a:latin typeface="Times New Roman" pitchFamily="18" charset="0"/>
                </a:rPr>
                <a:t>Note: House shifts position relative to origin</a:t>
              </a:r>
            </a:p>
          </p:txBody>
        </p:sp>
        <p:sp>
          <p:nvSpPr>
            <p:cNvPr id="18448" name="Text Box 16"/>
            <p:cNvSpPr txBox="1">
              <a:spLocks noChangeArrowheads="1"/>
            </p:cNvSpPr>
            <p:nvPr/>
          </p:nvSpPr>
          <p:spPr bwMode="gray">
            <a:xfrm>
              <a:off x="1503" y="2164"/>
              <a:ext cx="192" cy="231"/>
            </a:xfrm>
            <a:prstGeom prst="rect">
              <a:avLst/>
            </a:prstGeom>
            <a:solidFill>
              <a:schemeClr val="bg1"/>
            </a:solidFill>
            <a:ln w="9525">
              <a:noFill/>
              <a:miter lim="800000"/>
              <a:headEnd/>
              <a:tailEnd/>
            </a:ln>
            <a:effectLst/>
          </p:spPr>
          <p:txBody>
            <a:bodyPr>
              <a:spAutoFit/>
            </a:bodyPr>
            <a:lstStyle/>
            <a:p>
              <a:r>
                <a:rPr lang="en-US" i="1">
                  <a:latin typeface="Times New Roman" pitchFamily="18" charset="0"/>
                </a:rPr>
                <a:t>y</a:t>
              </a:r>
            </a:p>
          </p:txBody>
        </p:sp>
        <p:sp>
          <p:nvSpPr>
            <p:cNvPr id="18449" name="Text Box 17"/>
            <p:cNvSpPr txBox="1">
              <a:spLocks noChangeArrowheads="1"/>
            </p:cNvSpPr>
            <p:nvPr/>
          </p:nvSpPr>
          <p:spPr bwMode="gray">
            <a:xfrm>
              <a:off x="3903" y="3556"/>
              <a:ext cx="192" cy="231"/>
            </a:xfrm>
            <a:prstGeom prst="rect">
              <a:avLst/>
            </a:prstGeom>
            <a:solidFill>
              <a:schemeClr val="bg1"/>
            </a:solidFill>
            <a:ln w="9525">
              <a:noFill/>
              <a:miter lim="800000"/>
              <a:headEnd/>
              <a:tailEnd/>
            </a:ln>
            <a:effectLst/>
          </p:spPr>
          <p:txBody>
            <a:bodyPr>
              <a:spAutoFit/>
            </a:bodyPr>
            <a:lstStyle/>
            <a:p>
              <a:r>
                <a:rPr lang="en-US" i="1">
                  <a:latin typeface="Times New Roman" pitchFamily="18" charset="0"/>
                </a:rPr>
                <a:t>x</a:t>
              </a:r>
            </a:p>
          </p:txBody>
        </p:sp>
        <p:sp>
          <p:nvSpPr>
            <p:cNvPr id="18452" name="Line 20"/>
            <p:cNvSpPr>
              <a:spLocks noChangeShapeType="1"/>
            </p:cNvSpPr>
            <p:nvPr/>
          </p:nvSpPr>
          <p:spPr bwMode="gray">
            <a:xfrm flipV="1">
              <a:off x="1839" y="2212"/>
              <a:ext cx="0" cy="1332"/>
            </a:xfrm>
            <a:prstGeom prst="line">
              <a:avLst/>
            </a:prstGeom>
            <a:noFill/>
            <a:ln w="9525">
              <a:solidFill>
                <a:schemeClr val="tx1"/>
              </a:solidFill>
              <a:round/>
              <a:headEnd/>
              <a:tailEnd type="triangle" w="med" len="med"/>
            </a:ln>
            <a:effectLst/>
          </p:spPr>
          <p:txBody>
            <a:bodyPr wrap="none"/>
            <a:lstStyle/>
            <a:p>
              <a:endParaRPr lang="en-IE"/>
            </a:p>
          </p:txBody>
        </p:sp>
        <p:sp>
          <p:nvSpPr>
            <p:cNvPr id="18453" name="Line 21"/>
            <p:cNvSpPr>
              <a:spLocks noChangeShapeType="1"/>
            </p:cNvSpPr>
            <p:nvPr/>
          </p:nvSpPr>
          <p:spPr bwMode="gray">
            <a:xfrm>
              <a:off x="1787" y="3508"/>
              <a:ext cx="2164" cy="0"/>
            </a:xfrm>
            <a:prstGeom prst="line">
              <a:avLst/>
            </a:prstGeom>
            <a:noFill/>
            <a:ln w="9525">
              <a:solidFill>
                <a:schemeClr val="tx1"/>
              </a:solidFill>
              <a:round/>
              <a:headEnd/>
              <a:tailEnd type="triangle" w="med" len="med"/>
            </a:ln>
            <a:effectLst/>
          </p:spPr>
          <p:txBody>
            <a:bodyPr wrap="none"/>
            <a:lstStyle/>
            <a:p>
              <a:endParaRPr lang="en-IE"/>
            </a:p>
          </p:txBody>
        </p:sp>
        <p:sp>
          <p:nvSpPr>
            <p:cNvPr id="18454" name="Line 22"/>
            <p:cNvSpPr>
              <a:spLocks noChangeShapeType="1"/>
            </p:cNvSpPr>
            <p:nvPr/>
          </p:nvSpPr>
          <p:spPr bwMode="gray">
            <a:xfrm>
              <a:off x="2031" y="3460"/>
              <a:ext cx="0" cy="96"/>
            </a:xfrm>
            <a:prstGeom prst="line">
              <a:avLst/>
            </a:prstGeom>
            <a:noFill/>
            <a:ln w="9525">
              <a:solidFill>
                <a:schemeClr val="tx1"/>
              </a:solidFill>
              <a:round/>
              <a:headEnd/>
              <a:tailEnd/>
            </a:ln>
            <a:effectLst/>
          </p:spPr>
          <p:txBody>
            <a:bodyPr wrap="none"/>
            <a:lstStyle/>
            <a:p>
              <a:endParaRPr lang="en-IE"/>
            </a:p>
          </p:txBody>
        </p:sp>
        <p:sp>
          <p:nvSpPr>
            <p:cNvPr id="18455" name="Line 23"/>
            <p:cNvSpPr>
              <a:spLocks noChangeShapeType="1"/>
            </p:cNvSpPr>
            <p:nvPr/>
          </p:nvSpPr>
          <p:spPr bwMode="gray">
            <a:xfrm>
              <a:off x="2223" y="3460"/>
              <a:ext cx="0" cy="96"/>
            </a:xfrm>
            <a:prstGeom prst="line">
              <a:avLst/>
            </a:prstGeom>
            <a:noFill/>
            <a:ln w="9525">
              <a:solidFill>
                <a:schemeClr val="tx1"/>
              </a:solidFill>
              <a:round/>
              <a:headEnd/>
              <a:tailEnd/>
            </a:ln>
            <a:effectLst/>
          </p:spPr>
          <p:txBody>
            <a:bodyPr wrap="none"/>
            <a:lstStyle/>
            <a:p>
              <a:endParaRPr lang="en-IE"/>
            </a:p>
          </p:txBody>
        </p:sp>
        <p:sp>
          <p:nvSpPr>
            <p:cNvPr id="18456" name="Line 24"/>
            <p:cNvSpPr>
              <a:spLocks noChangeShapeType="1"/>
            </p:cNvSpPr>
            <p:nvPr/>
          </p:nvSpPr>
          <p:spPr bwMode="gray">
            <a:xfrm>
              <a:off x="2607" y="3460"/>
              <a:ext cx="0" cy="96"/>
            </a:xfrm>
            <a:prstGeom prst="line">
              <a:avLst/>
            </a:prstGeom>
            <a:noFill/>
            <a:ln w="9525">
              <a:solidFill>
                <a:schemeClr val="tx1"/>
              </a:solidFill>
              <a:round/>
              <a:headEnd/>
              <a:tailEnd/>
            </a:ln>
            <a:effectLst/>
          </p:spPr>
          <p:txBody>
            <a:bodyPr wrap="none"/>
            <a:lstStyle/>
            <a:p>
              <a:endParaRPr lang="en-IE"/>
            </a:p>
          </p:txBody>
        </p:sp>
        <p:sp>
          <p:nvSpPr>
            <p:cNvPr id="18457" name="Line 25"/>
            <p:cNvSpPr>
              <a:spLocks noChangeShapeType="1"/>
            </p:cNvSpPr>
            <p:nvPr/>
          </p:nvSpPr>
          <p:spPr bwMode="gray">
            <a:xfrm>
              <a:off x="2415" y="3460"/>
              <a:ext cx="0" cy="96"/>
            </a:xfrm>
            <a:prstGeom prst="line">
              <a:avLst/>
            </a:prstGeom>
            <a:noFill/>
            <a:ln w="9525">
              <a:solidFill>
                <a:schemeClr val="tx1"/>
              </a:solidFill>
              <a:round/>
              <a:headEnd/>
              <a:tailEnd/>
            </a:ln>
            <a:effectLst/>
          </p:spPr>
          <p:txBody>
            <a:bodyPr wrap="none"/>
            <a:lstStyle/>
            <a:p>
              <a:endParaRPr lang="en-IE"/>
            </a:p>
          </p:txBody>
        </p:sp>
        <p:sp>
          <p:nvSpPr>
            <p:cNvPr id="18458" name="Line 26"/>
            <p:cNvSpPr>
              <a:spLocks noChangeShapeType="1"/>
            </p:cNvSpPr>
            <p:nvPr/>
          </p:nvSpPr>
          <p:spPr bwMode="gray">
            <a:xfrm>
              <a:off x="2799" y="3460"/>
              <a:ext cx="0" cy="96"/>
            </a:xfrm>
            <a:prstGeom prst="line">
              <a:avLst/>
            </a:prstGeom>
            <a:noFill/>
            <a:ln w="9525">
              <a:solidFill>
                <a:schemeClr val="tx1"/>
              </a:solidFill>
              <a:round/>
              <a:headEnd/>
              <a:tailEnd/>
            </a:ln>
            <a:effectLst/>
          </p:spPr>
          <p:txBody>
            <a:bodyPr wrap="none"/>
            <a:lstStyle/>
            <a:p>
              <a:endParaRPr lang="en-IE"/>
            </a:p>
          </p:txBody>
        </p:sp>
        <p:sp>
          <p:nvSpPr>
            <p:cNvPr id="18459" name="Line 27"/>
            <p:cNvSpPr>
              <a:spLocks noChangeShapeType="1"/>
            </p:cNvSpPr>
            <p:nvPr/>
          </p:nvSpPr>
          <p:spPr bwMode="gray">
            <a:xfrm>
              <a:off x="2991" y="3460"/>
              <a:ext cx="0" cy="96"/>
            </a:xfrm>
            <a:prstGeom prst="line">
              <a:avLst/>
            </a:prstGeom>
            <a:noFill/>
            <a:ln w="9525">
              <a:solidFill>
                <a:schemeClr val="tx1"/>
              </a:solidFill>
              <a:round/>
              <a:headEnd/>
              <a:tailEnd/>
            </a:ln>
            <a:effectLst/>
          </p:spPr>
          <p:txBody>
            <a:bodyPr wrap="none"/>
            <a:lstStyle/>
            <a:p>
              <a:endParaRPr lang="en-IE"/>
            </a:p>
          </p:txBody>
        </p:sp>
        <p:sp>
          <p:nvSpPr>
            <p:cNvPr id="18460" name="Line 28"/>
            <p:cNvSpPr>
              <a:spLocks noChangeShapeType="1"/>
            </p:cNvSpPr>
            <p:nvPr/>
          </p:nvSpPr>
          <p:spPr bwMode="gray">
            <a:xfrm>
              <a:off x="3183" y="3460"/>
              <a:ext cx="0" cy="96"/>
            </a:xfrm>
            <a:prstGeom prst="line">
              <a:avLst/>
            </a:prstGeom>
            <a:noFill/>
            <a:ln w="9525">
              <a:solidFill>
                <a:schemeClr val="tx1"/>
              </a:solidFill>
              <a:round/>
              <a:headEnd/>
              <a:tailEnd/>
            </a:ln>
            <a:effectLst/>
          </p:spPr>
          <p:txBody>
            <a:bodyPr wrap="none"/>
            <a:lstStyle/>
            <a:p>
              <a:endParaRPr lang="en-IE"/>
            </a:p>
          </p:txBody>
        </p:sp>
        <p:sp>
          <p:nvSpPr>
            <p:cNvPr id="18461" name="Line 29"/>
            <p:cNvSpPr>
              <a:spLocks noChangeShapeType="1"/>
            </p:cNvSpPr>
            <p:nvPr/>
          </p:nvSpPr>
          <p:spPr bwMode="gray">
            <a:xfrm>
              <a:off x="3375" y="3460"/>
              <a:ext cx="0" cy="96"/>
            </a:xfrm>
            <a:prstGeom prst="line">
              <a:avLst/>
            </a:prstGeom>
            <a:noFill/>
            <a:ln w="9525">
              <a:solidFill>
                <a:schemeClr val="tx1"/>
              </a:solidFill>
              <a:round/>
              <a:headEnd/>
              <a:tailEnd/>
            </a:ln>
            <a:effectLst/>
          </p:spPr>
          <p:txBody>
            <a:bodyPr wrap="none"/>
            <a:lstStyle/>
            <a:p>
              <a:endParaRPr lang="en-IE"/>
            </a:p>
          </p:txBody>
        </p:sp>
        <p:sp>
          <p:nvSpPr>
            <p:cNvPr id="18462" name="Line 30"/>
            <p:cNvSpPr>
              <a:spLocks noChangeShapeType="1"/>
            </p:cNvSpPr>
            <p:nvPr/>
          </p:nvSpPr>
          <p:spPr bwMode="gray">
            <a:xfrm>
              <a:off x="3567" y="3460"/>
              <a:ext cx="0" cy="96"/>
            </a:xfrm>
            <a:prstGeom prst="line">
              <a:avLst/>
            </a:prstGeom>
            <a:noFill/>
            <a:ln w="9525">
              <a:solidFill>
                <a:schemeClr val="tx1"/>
              </a:solidFill>
              <a:round/>
              <a:headEnd/>
              <a:tailEnd/>
            </a:ln>
            <a:effectLst/>
          </p:spPr>
          <p:txBody>
            <a:bodyPr wrap="none"/>
            <a:lstStyle/>
            <a:p>
              <a:endParaRPr lang="en-IE"/>
            </a:p>
          </p:txBody>
        </p:sp>
        <p:sp>
          <p:nvSpPr>
            <p:cNvPr id="18463" name="Line 31"/>
            <p:cNvSpPr>
              <a:spLocks noChangeShapeType="1"/>
            </p:cNvSpPr>
            <p:nvPr/>
          </p:nvSpPr>
          <p:spPr bwMode="gray">
            <a:xfrm>
              <a:off x="3759" y="3460"/>
              <a:ext cx="0" cy="96"/>
            </a:xfrm>
            <a:prstGeom prst="line">
              <a:avLst/>
            </a:prstGeom>
            <a:noFill/>
            <a:ln w="9525">
              <a:solidFill>
                <a:schemeClr val="tx1"/>
              </a:solidFill>
              <a:round/>
              <a:headEnd/>
              <a:tailEnd/>
            </a:ln>
            <a:effectLst/>
          </p:spPr>
          <p:txBody>
            <a:bodyPr wrap="none"/>
            <a:lstStyle/>
            <a:p>
              <a:endParaRPr lang="en-IE"/>
            </a:p>
          </p:txBody>
        </p:sp>
        <p:sp>
          <p:nvSpPr>
            <p:cNvPr id="18464" name="Line 32"/>
            <p:cNvSpPr>
              <a:spLocks noChangeShapeType="1"/>
            </p:cNvSpPr>
            <p:nvPr/>
          </p:nvSpPr>
          <p:spPr bwMode="gray">
            <a:xfrm>
              <a:off x="1791" y="3316"/>
              <a:ext cx="96" cy="0"/>
            </a:xfrm>
            <a:prstGeom prst="line">
              <a:avLst/>
            </a:prstGeom>
            <a:noFill/>
            <a:ln w="9525">
              <a:solidFill>
                <a:schemeClr val="tx1"/>
              </a:solidFill>
              <a:round/>
              <a:headEnd/>
              <a:tailEnd/>
            </a:ln>
            <a:effectLst/>
          </p:spPr>
          <p:txBody>
            <a:bodyPr wrap="none"/>
            <a:lstStyle/>
            <a:p>
              <a:endParaRPr lang="en-IE"/>
            </a:p>
          </p:txBody>
        </p:sp>
        <p:sp>
          <p:nvSpPr>
            <p:cNvPr id="18465" name="Line 33"/>
            <p:cNvSpPr>
              <a:spLocks noChangeShapeType="1"/>
            </p:cNvSpPr>
            <p:nvPr/>
          </p:nvSpPr>
          <p:spPr bwMode="gray">
            <a:xfrm>
              <a:off x="1791" y="3124"/>
              <a:ext cx="96" cy="0"/>
            </a:xfrm>
            <a:prstGeom prst="line">
              <a:avLst/>
            </a:prstGeom>
            <a:noFill/>
            <a:ln w="9525">
              <a:solidFill>
                <a:schemeClr val="tx1"/>
              </a:solidFill>
              <a:round/>
              <a:headEnd/>
              <a:tailEnd/>
            </a:ln>
            <a:effectLst/>
          </p:spPr>
          <p:txBody>
            <a:bodyPr wrap="none"/>
            <a:lstStyle/>
            <a:p>
              <a:endParaRPr lang="en-IE"/>
            </a:p>
          </p:txBody>
        </p:sp>
        <p:sp>
          <p:nvSpPr>
            <p:cNvPr id="18466" name="Line 34"/>
            <p:cNvSpPr>
              <a:spLocks noChangeShapeType="1"/>
            </p:cNvSpPr>
            <p:nvPr/>
          </p:nvSpPr>
          <p:spPr bwMode="gray">
            <a:xfrm>
              <a:off x="1791" y="2932"/>
              <a:ext cx="96" cy="0"/>
            </a:xfrm>
            <a:prstGeom prst="line">
              <a:avLst/>
            </a:prstGeom>
            <a:noFill/>
            <a:ln w="9525">
              <a:solidFill>
                <a:schemeClr val="tx1"/>
              </a:solidFill>
              <a:round/>
              <a:headEnd/>
              <a:tailEnd/>
            </a:ln>
            <a:effectLst/>
          </p:spPr>
          <p:txBody>
            <a:bodyPr wrap="none"/>
            <a:lstStyle/>
            <a:p>
              <a:endParaRPr lang="en-IE"/>
            </a:p>
          </p:txBody>
        </p:sp>
        <p:sp>
          <p:nvSpPr>
            <p:cNvPr id="18467" name="Line 35"/>
            <p:cNvSpPr>
              <a:spLocks noChangeShapeType="1"/>
            </p:cNvSpPr>
            <p:nvPr/>
          </p:nvSpPr>
          <p:spPr bwMode="gray">
            <a:xfrm>
              <a:off x="1791" y="2740"/>
              <a:ext cx="96" cy="0"/>
            </a:xfrm>
            <a:prstGeom prst="line">
              <a:avLst/>
            </a:prstGeom>
            <a:noFill/>
            <a:ln w="9525">
              <a:solidFill>
                <a:schemeClr val="tx1"/>
              </a:solidFill>
              <a:round/>
              <a:headEnd/>
              <a:tailEnd/>
            </a:ln>
            <a:effectLst/>
          </p:spPr>
          <p:txBody>
            <a:bodyPr wrap="none"/>
            <a:lstStyle/>
            <a:p>
              <a:endParaRPr lang="en-IE"/>
            </a:p>
          </p:txBody>
        </p:sp>
        <p:sp>
          <p:nvSpPr>
            <p:cNvPr id="18468" name="Line 36"/>
            <p:cNvSpPr>
              <a:spLocks noChangeShapeType="1"/>
            </p:cNvSpPr>
            <p:nvPr/>
          </p:nvSpPr>
          <p:spPr bwMode="gray">
            <a:xfrm>
              <a:off x="1791" y="2548"/>
              <a:ext cx="96" cy="0"/>
            </a:xfrm>
            <a:prstGeom prst="line">
              <a:avLst/>
            </a:prstGeom>
            <a:noFill/>
            <a:ln w="9525">
              <a:solidFill>
                <a:schemeClr val="tx1"/>
              </a:solidFill>
              <a:round/>
              <a:headEnd/>
              <a:tailEnd/>
            </a:ln>
            <a:effectLst/>
          </p:spPr>
          <p:txBody>
            <a:bodyPr wrap="none"/>
            <a:lstStyle/>
            <a:p>
              <a:endParaRPr lang="en-IE"/>
            </a:p>
          </p:txBody>
        </p:sp>
        <p:sp>
          <p:nvSpPr>
            <p:cNvPr id="18469" name="Line 37"/>
            <p:cNvSpPr>
              <a:spLocks noChangeShapeType="1"/>
            </p:cNvSpPr>
            <p:nvPr/>
          </p:nvSpPr>
          <p:spPr bwMode="gray">
            <a:xfrm>
              <a:off x="1791" y="2356"/>
              <a:ext cx="96" cy="0"/>
            </a:xfrm>
            <a:prstGeom prst="line">
              <a:avLst/>
            </a:prstGeom>
            <a:noFill/>
            <a:ln w="9525">
              <a:solidFill>
                <a:schemeClr val="tx1"/>
              </a:solidFill>
              <a:round/>
              <a:headEnd/>
              <a:tailEnd/>
            </a:ln>
            <a:effectLst/>
          </p:spPr>
          <p:txBody>
            <a:bodyPr wrap="none"/>
            <a:lstStyle/>
            <a:p>
              <a:endParaRPr lang="en-IE"/>
            </a:p>
          </p:txBody>
        </p:sp>
        <p:sp>
          <p:nvSpPr>
            <p:cNvPr id="18470" name="Text Box 38"/>
            <p:cNvSpPr txBox="1">
              <a:spLocks noChangeArrowheads="1"/>
            </p:cNvSpPr>
            <p:nvPr/>
          </p:nvSpPr>
          <p:spPr bwMode="gray">
            <a:xfrm>
              <a:off x="1699" y="3492"/>
              <a:ext cx="176" cy="154"/>
            </a:xfrm>
            <a:prstGeom prst="rect">
              <a:avLst/>
            </a:prstGeom>
            <a:noFill/>
            <a:ln w="9525">
              <a:noFill/>
              <a:miter lim="800000"/>
              <a:headEnd/>
              <a:tailEnd/>
            </a:ln>
            <a:effectLst/>
          </p:spPr>
          <p:txBody>
            <a:bodyPr wrap="none">
              <a:spAutoFit/>
            </a:bodyPr>
            <a:lstStyle/>
            <a:p>
              <a:r>
                <a:rPr lang="en-US" sz="1000">
                  <a:latin typeface="Times New Roman" pitchFamily="18" charset="0"/>
                </a:rPr>
                <a:t> 0</a:t>
              </a:r>
            </a:p>
          </p:txBody>
        </p:sp>
        <p:sp>
          <p:nvSpPr>
            <p:cNvPr id="18471" name="Text Box 39"/>
            <p:cNvSpPr txBox="1">
              <a:spLocks noChangeArrowheads="1"/>
            </p:cNvSpPr>
            <p:nvPr/>
          </p:nvSpPr>
          <p:spPr bwMode="gray">
            <a:xfrm>
              <a:off x="1935" y="3556"/>
              <a:ext cx="176" cy="154"/>
            </a:xfrm>
            <a:prstGeom prst="rect">
              <a:avLst/>
            </a:prstGeom>
            <a:noFill/>
            <a:ln w="9525">
              <a:noFill/>
              <a:miter lim="800000"/>
              <a:headEnd/>
              <a:tailEnd/>
            </a:ln>
            <a:effectLst/>
          </p:spPr>
          <p:txBody>
            <a:bodyPr wrap="none">
              <a:spAutoFit/>
            </a:bodyPr>
            <a:lstStyle/>
            <a:p>
              <a:r>
                <a:rPr lang="en-US" sz="1000">
                  <a:latin typeface="Times New Roman" pitchFamily="18" charset="0"/>
                </a:rPr>
                <a:t> 1</a:t>
              </a:r>
            </a:p>
          </p:txBody>
        </p:sp>
        <p:sp>
          <p:nvSpPr>
            <p:cNvPr id="18472" name="Text Box 40"/>
            <p:cNvSpPr txBox="1">
              <a:spLocks noChangeArrowheads="1"/>
            </p:cNvSpPr>
            <p:nvPr/>
          </p:nvSpPr>
          <p:spPr bwMode="gray">
            <a:xfrm>
              <a:off x="1647" y="3220"/>
              <a:ext cx="176" cy="154"/>
            </a:xfrm>
            <a:prstGeom prst="rect">
              <a:avLst/>
            </a:prstGeom>
            <a:noFill/>
            <a:ln w="9525">
              <a:noFill/>
              <a:miter lim="800000"/>
              <a:headEnd/>
              <a:tailEnd/>
            </a:ln>
            <a:effectLst/>
          </p:spPr>
          <p:txBody>
            <a:bodyPr wrap="none">
              <a:spAutoFit/>
            </a:bodyPr>
            <a:lstStyle/>
            <a:p>
              <a:r>
                <a:rPr lang="en-US" sz="1000">
                  <a:latin typeface="Times New Roman" pitchFamily="18" charset="0"/>
                </a:rPr>
                <a:t> 1</a:t>
              </a:r>
            </a:p>
          </p:txBody>
        </p:sp>
        <p:sp>
          <p:nvSpPr>
            <p:cNvPr id="18473" name="Text Box 41"/>
            <p:cNvSpPr txBox="1">
              <a:spLocks noChangeArrowheads="1"/>
            </p:cNvSpPr>
            <p:nvPr/>
          </p:nvSpPr>
          <p:spPr bwMode="gray">
            <a:xfrm>
              <a:off x="2127" y="3556"/>
              <a:ext cx="176" cy="154"/>
            </a:xfrm>
            <a:prstGeom prst="rect">
              <a:avLst/>
            </a:prstGeom>
            <a:noFill/>
            <a:ln w="9525">
              <a:noFill/>
              <a:miter lim="800000"/>
              <a:headEnd/>
              <a:tailEnd/>
            </a:ln>
            <a:effectLst/>
          </p:spPr>
          <p:txBody>
            <a:bodyPr wrap="none">
              <a:spAutoFit/>
            </a:bodyPr>
            <a:lstStyle/>
            <a:p>
              <a:r>
                <a:rPr lang="en-US" sz="1000">
                  <a:latin typeface="Times New Roman" pitchFamily="18" charset="0"/>
                </a:rPr>
                <a:t> 2</a:t>
              </a:r>
            </a:p>
          </p:txBody>
        </p:sp>
        <p:sp>
          <p:nvSpPr>
            <p:cNvPr id="18474" name="Text Box 42"/>
            <p:cNvSpPr txBox="1">
              <a:spLocks noChangeArrowheads="1"/>
            </p:cNvSpPr>
            <p:nvPr/>
          </p:nvSpPr>
          <p:spPr bwMode="gray">
            <a:xfrm>
              <a:off x="1647" y="3028"/>
              <a:ext cx="176" cy="154"/>
            </a:xfrm>
            <a:prstGeom prst="rect">
              <a:avLst/>
            </a:prstGeom>
            <a:noFill/>
            <a:ln w="9525">
              <a:noFill/>
              <a:miter lim="800000"/>
              <a:headEnd/>
              <a:tailEnd/>
            </a:ln>
            <a:effectLst/>
          </p:spPr>
          <p:txBody>
            <a:bodyPr wrap="none">
              <a:spAutoFit/>
            </a:bodyPr>
            <a:lstStyle/>
            <a:p>
              <a:r>
                <a:rPr lang="en-US" sz="1000">
                  <a:latin typeface="Times New Roman" pitchFamily="18" charset="0"/>
                </a:rPr>
                <a:t> 2</a:t>
              </a:r>
            </a:p>
          </p:txBody>
        </p:sp>
        <p:sp>
          <p:nvSpPr>
            <p:cNvPr id="18475" name="Text Box 43"/>
            <p:cNvSpPr txBox="1">
              <a:spLocks noChangeArrowheads="1"/>
            </p:cNvSpPr>
            <p:nvPr/>
          </p:nvSpPr>
          <p:spPr bwMode="gray">
            <a:xfrm>
              <a:off x="2319" y="3556"/>
              <a:ext cx="176" cy="154"/>
            </a:xfrm>
            <a:prstGeom prst="rect">
              <a:avLst/>
            </a:prstGeom>
            <a:noFill/>
            <a:ln w="9525">
              <a:noFill/>
              <a:miter lim="800000"/>
              <a:headEnd/>
              <a:tailEnd/>
            </a:ln>
            <a:effectLst/>
          </p:spPr>
          <p:txBody>
            <a:bodyPr wrap="none">
              <a:spAutoFit/>
            </a:bodyPr>
            <a:lstStyle/>
            <a:p>
              <a:r>
                <a:rPr lang="en-US" sz="1000">
                  <a:latin typeface="Times New Roman" pitchFamily="18" charset="0"/>
                </a:rPr>
                <a:t> 3</a:t>
              </a:r>
            </a:p>
          </p:txBody>
        </p:sp>
        <p:sp>
          <p:nvSpPr>
            <p:cNvPr id="18476" name="Text Box 44"/>
            <p:cNvSpPr txBox="1">
              <a:spLocks noChangeArrowheads="1"/>
            </p:cNvSpPr>
            <p:nvPr/>
          </p:nvSpPr>
          <p:spPr bwMode="gray">
            <a:xfrm>
              <a:off x="2511" y="3556"/>
              <a:ext cx="176" cy="154"/>
            </a:xfrm>
            <a:prstGeom prst="rect">
              <a:avLst/>
            </a:prstGeom>
            <a:noFill/>
            <a:ln w="9525">
              <a:noFill/>
              <a:miter lim="800000"/>
              <a:headEnd/>
              <a:tailEnd/>
            </a:ln>
            <a:effectLst/>
          </p:spPr>
          <p:txBody>
            <a:bodyPr wrap="none">
              <a:spAutoFit/>
            </a:bodyPr>
            <a:lstStyle/>
            <a:p>
              <a:r>
                <a:rPr lang="en-US" sz="1000">
                  <a:latin typeface="Times New Roman" pitchFamily="18" charset="0"/>
                </a:rPr>
                <a:t> 4</a:t>
              </a:r>
            </a:p>
          </p:txBody>
        </p:sp>
        <p:sp>
          <p:nvSpPr>
            <p:cNvPr id="18477" name="Text Box 45"/>
            <p:cNvSpPr txBox="1">
              <a:spLocks noChangeArrowheads="1"/>
            </p:cNvSpPr>
            <p:nvPr/>
          </p:nvSpPr>
          <p:spPr bwMode="gray">
            <a:xfrm>
              <a:off x="2703" y="3556"/>
              <a:ext cx="176" cy="154"/>
            </a:xfrm>
            <a:prstGeom prst="rect">
              <a:avLst/>
            </a:prstGeom>
            <a:noFill/>
            <a:ln w="9525">
              <a:noFill/>
              <a:miter lim="800000"/>
              <a:headEnd/>
              <a:tailEnd/>
            </a:ln>
            <a:effectLst/>
          </p:spPr>
          <p:txBody>
            <a:bodyPr wrap="none">
              <a:spAutoFit/>
            </a:bodyPr>
            <a:lstStyle/>
            <a:p>
              <a:r>
                <a:rPr lang="en-US" sz="1000">
                  <a:latin typeface="Times New Roman" pitchFamily="18" charset="0"/>
                </a:rPr>
                <a:t> 5</a:t>
              </a:r>
            </a:p>
          </p:txBody>
        </p:sp>
        <p:sp>
          <p:nvSpPr>
            <p:cNvPr id="18478" name="Text Box 46"/>
            <p:cNvSpPr txBox="1">
              <a:spLocks noChangeArrowheads="1"/>
            </p:cNvSpPr>
            <p:nvPr/>
          </p:nvSpPr>
          <p:spPr bwMode="gray">
            <a:xfrm>
              <a:off x="2895" y="3556"/>
              <a:ext cx="176" cy="154"/>
            </a:xfrm>
            <a:prstGeom prst="rect">
              <a:avLst/>
            </a:prstGeom>
            <a:noFill/>
            <a:ln w="9525">
              <a:noFill/>
              <a:miter lim="800000"/>
              <a:headEnd/>
              <a:tailEnd/>
            </a:ln>
            <a:effectLst/>
          </p:spPr>
          <p:txBody>
            <a:bodyPr wrap="none">
              <a:spAutoFit/>
            </a:bodyPr>
            <a:lstStyle/>
            <a:p>
              <a:r>
                <a:rPr lang="en-US" sz="1000">
                  <a:latin typeface="Times New Roman" pitchFamily="18" charset="0"/>
                </a:rPr>
                <a:t> 6</a:t>
              </a:r>
            </a:p>
          </p:txBody>
        </p:sp>
        <p:sp>
          <p:nvSpPr>
            <p:cNvPr id="18479" name="Text Box 47"/>
            <p:cNvSpPr txBox="1">
              <a:spLocks noChangeArrowheads="1"/>
            </p:cNvSpPr>
            <p:nvPr/>
          </p:nvSpPr>
          <p:spPr bwMode="gray">
            <a:xfrm>
              <a:off x="3087" y="3556"/>
              <a:ext cx="176" cy="154"/>
            </a:xfrm>
            <a:prstGeom prst="rect">
              <a:avLst/>
            </a:prstGeom>
            <a:noFill/>
            <a:ln w="9525">
              <a:noFill/>
              <a:miter lim="800000"/>
              <a:headEnd/>
              <a:tailEnd/>
            </a:ln>
            <a:effectLst/>
          </p:spPr>
          <p:txBody>
            <a:bodyPr wrap="none">
              <a:spAutoFit/>
            </a:bodyPr>
            <a:lstStyle/>
            <a:p>
              <a:r>
                <a:rPr lang="en-US" sz="1000">
                  <a:latin typeface="Times New Roman" pitchFamily="18" charset="0"/>
                </a:rPr>
                <a:t> 7</a:t>
              </a:r>
            </a:p>
          </p:txBody>
        </p:sp>
        <p:sp>
          <p:nvSpPr>
            <p:cNvPr id="18480" name="Text Box 48"/>
            <p:cNvSpPr txBox="1">
              <a:spLocks noChangeArrowheads="1"/>
            </p:cNvSpPr>
            <p:nvPr/>
          </p:nvSpPr>
          <p:spPr bwMode="gray">
            <a:xfrm>
              <a:off x="3279" y="3556"/>
              <a:ext cx="176" cy="154"/>
            </a:xfrm>
            <a:prstGeom prst="rect">
              <a:avLst/>
            </a:prstGeom>
            <a:noFill/>
            <a:ln w="9525">
              <a:noFill/>
              <a:miter lim="800000"/>
              <a:headEnd/>
              <a:tailEnd/>
            </a:ln>
            <a:effectLst/>
          </p:spPr>
          <p:txBody>
            <a:bodyPr wrap="none">
              <a:spAutoFit/>
            </a:bodyPr>
            <a:lstStyle/>
            <a:p>
              <a:r>
                <a:rPr lang="en-US" sz="1000">
                  <a:latin typeface="Times New Roman" pitchFamily="18" charset="0"/>
                </a:rPr>
                <a:t> 8</a:t>
              </a:r>
            </a:p>
          </p:txBody>
        </p:sp>
        <p:sp>
          <p:nvSpPr>
            <p:cNvPr id="18481" name="Text Box 49"/>
            <p:cNvSpPr txBox="1">
              <a:spLocks noChangeArrowheads="1"/>
            </p:cNvSpPr>
            <p:nvPr/>
          </p:nvSpPr>
          <p:spPr bwMode="gray">
            <a:xfrm>
              <a:off x="3471" y="3556"/>
              <a:ext cx="176" cy="154"/>
            </a:xfrm>
            <a:prstGeom prst="rect">
              <a:avLst/>
            </a:prstGeom>
            <a:noFill/>
            <a:ln w="9525">
              <a:noFill/>
              <a:miter lim="800000"/>
              <a:headEnd/>
              <a:tailEnd/>
            </a:ln>
            <a:effectLst/>
          </p:spPr>
          <p:txBody>
            <a:bodyPr wrap="none">
              <a:spAutoFit/>
            </a:bodyPr>
            <a:lstStyle/>
            <a:p>
              <a:r>
                <a:rPr lang="en-US" sz="1000">
                  <a:latin typeface="Times New Roman" pitchFamily="18" charset="0"/>
                </a:rPr>
                <a:t> 9</a:t>
              </a:r>
            </a:p>
          </p:txBody>
        </p:sp>
        <p:sp>
          <p:nvSpPr>
            <p:cNvPr id="18482" name="Text Box 50"/>
            <p:cNvSpPr txBox="1">
              <a:spLocks noChangeArrowheads="1"/>
            </p:cNvSpPr>
            <p:nvPr/>
          </p:nvSpPr>
          <p:spPr bwMode="gray">
            <a:xfrm>
              <a:off x="3663" y="3556"/>
              <a:ext cx="216" cy="154"/>
            </a:xfrm>
            <a:prstGeom prst="rect">
              <a:avLst/>
            </a:prstGeom>
            <a:noFill/>
            <a:ln w="9525">
              <a:noFill/>
              <a:miter lim="800000"/>
              <a:headEnd/>
              <a:tailEnd/>
            </a:ln>
            <a:effectLst/>
          </p:spPr>
          <p:txBody>
            <a:bodyPr wrap="none">
              <a:spAutoFit/>
            </a:bodyPr>
            <a:lstStyle/>
            <a:p>
              <a:r>
                <a:rPr lang="en-US" sz="1000">
                  <a:latin typeface="Times New Roman" pitchFamily="18" charset="0"/>
                </a:rPr>
                <a:t> 10</a:t>
              </a:r>
            </a:p>
          </p:txBody>
        </p:sp>
        <p:sp>
          <p:nvSpPr>
            <p:cNvPr id="18483" name="Text Box 51"/>
            <p:cNvSpPr txBox="1">
              <a:spLocks noChangeArrowheads="1"/>
            </p:cNvSpPr>
            <p:nvPr/>
          </p:nvSpPr>
          <p:spPr bwMode="gray">
            <a:xfrm>
              <a:off x="1647" y="2836"/>
              <a:ext cx="176" cy="154"/>
            </a:xfrm>
            <a:prstGeom prst="rect">
              <a:avLst/>
            </a:prstGeom>
            <a:noFill/>
            <a:ln w="9525">
              <a:noFill/>
              <a:miter lim="800000"/>
              <a:headEnd/>
              <a:tailEnd/>
            </a:ln>
            <a:effectLst/>
          </p:spPr>
          <p:txBody>
            <a:bodyPr wrap="none">
              <a:spAutoFit/>
            </a:bodyPr>
            <a:lstStyle/>
            <a:p>
              <a:r>
                <a:rPr lang="en-US" sz="1000">
                  <a:latin typeface="Times New Roman" pitchFamily="18" charset="0"/>
                </a:rPr>
                <a:t> 3</a:t>
              </a:r>
            </a:p>
          </p:txBody>
        </p:sp>
        <p:sp>
          <p:nvSpPr>
            <p:cNvPr id="18484" name="Text Box 52"/>
            <p:cNvSpPr txBox="1">
              <a:spLocks noChangeArrowheads="1"/>
            </p:cNvSpPr>
            <p:nvPr/>
          </p:nvSpPr>
          <p:spPr bwMode="gray">
            <a:xfrm>
              <a:off x="1647" y="2644"/>
              <a:ext cx="176" cy="154"/>
            </a:xfrm>
            <a:prstGeom prst="rect">
              <a:avLst/>
            </a:prstGeom>
            <a:noFill/>
            <a:ln w="9525">
              <a:noFill/>
              <a:miter lim="800000"/>
              <a:headEnd/>
              <a:tailEnd/>
            </a:ln>
            <a:effectLst/>
          </p:spPr>
          <p:txBody>
            <a:bodyPr wrap="none">
              <a:spAutoFit/>
            </a:bodyPr>
            <a:lstStyle/>
            <a:p>
              <a:r>
                <a:rPr lang="en-US" sz="1000">
                  <a:latin typeface="Times New Roman" pitchFamily="18" charset="0"/>
                </a:rPr>
                <a:t> 4</a:t>
              </a:r>
            </a:p>
          </p:txBody>
        </p:sp>
        <p:sp>
          <p:nvSpPr>
            <p:cNvPr id="18485" name="Text Box 53"/>
            <p:cNvSpPr txBox="1">
              <a:spLocks noChangeArrowheads="1"/>
            </p:cNvSpPr>
            <p:nvPr/>
          </p:nvSpPr>
          <p:spPr bwMode="gray">
            <a:xfrm>
              <a:off x="1647" y="2452"/>
              <a:ext cx="176" cy="154"/>
            </a:xfrm>
            <a:prstGeom prst="rect">
              <a:avLst/>
            </a:prstGeom>
            <a:noFill/>
            <a:ln w="9525">
              <a:noFill/>
              <a:miter lim="800000"/>
              <a:headEnd/>
              <a:tailEnd/>
            </a:ln>
            <a:effectLst/>
          </p:spPr>
          <p:txBody>
            <a:bodyPr wrap="none">
              <a:spAutoFit/>
            </a:bodyPr>
            <a:lstStyle/>
            <a:p>
              <a:r>
                <a:rPr lang="en-US" sz="1000">
                  <a:latin typeface="Times New Roman" pitchFamily="18" charset="0"/>
                </a:rPr>
                <a:t> 5</a:t>
              </a:r>
            </a:p>
          </p:txBody>
        </p:sp>
        <p:sp>
          <p:nvSpPr>
            <p:cNvPr id="18486" name="Text Box 54"/>
            <p:cNvSpPr txBox="1">
              <a:spLocks noChangeArrowheads="1"/>
            </p:cNvSpPr>
            <p:nvPr/>
          </p:nvSpPr>
          <p:spPr bwMode="gray">
            <a:xfrm>
              <a:off x="1647" y="2260"/>
              <a:ext cx="176" cy="154"/>
            </a:xfrm>
            <a:prstGeom prst="rect">
              <a:avLst/>
            </a:prstGeom>
            <a:noFill/>
            <a:ln w="9525">
              <a:noFill/>
              <a:miter lim="800000"/>
              <a:headEnd/>
              <a:tailEnd/>
            </a:ln>
            <a:effectLst/>
          </p:spPr>
          <p:txBody>
            <a:bodyPr wrap="none">
              <a:spAutoFit/>
            </a:bodyPr>
            <a:lstStyle/>
            <a:p>
              <a:r>
                <a:rPr lang="en-US" sz="1000">
                  <a:latin typeface="Times New Roman" pitchFamily="18" charset="0"/>
                </a:rPr>
                <a:t> 6</a:t>
              </a:r>
            </a:p>
          </p:txBody>
        </p:sp>
        <p:grpSp>
          <p:nvGrpSpPr>
            <p:cNvPr id="3" name="Group 78"/>
            <p:cNvGrpSpPr>
              <a:grpSpLocks/>
            </p:cNvGrpSpPr>
            <p:nvPr/>
          </p:nvGrpSpPr>
          <p:grpSpPr bwMode="auto">
            <a:xfrm>
              <a:off x="2607" y="2184"/>
              <a:ext cx="288" cy="576"/>
              <a:chOff x="2607" y="2184"/>
              <a:chExt cx="288" cy="576"/>
            </a:xfrm>
          </p:grpSpPr>
          <p:sp>
            <p:nvSpPr>
              <p:cNvPr id="18492" name="Rectangle 60"/>
              <p:cNvSpPr>
                <a:spLocks noChangeArrowheads="1"/>
              </p:cNvSpPr>
              <p:nvPr/>
            </p:nvSpPr>
            <p:spPr bwMode="auto">
              <a:xfrm>
                <a:off x="2607" y="2472"/>
                <a:ext cx="288" cy="288"/>
              </a:xfrm>
              <a:prstGeom prst="rect">
                <a:avLst/>
              </a:prstGeom>
              <a:solidFill>
                <a:schemeClr val="bg1"/>
              </a:solidFill>
              <a:ln w="25400">
                <a:solidFill>
                  <a:srgbClr val="000080"/>
                </a:solidFill>
                <a:miter lim="800000"/>
                <a:headEnd/>
                <a:tailEnd/>
              </a:ln>
              <a:effectLst/>
            </p:spPr>
            <p:txBody>
              <a:bodyPr wrap="none" anchor="ctr"/>
              <a:lstStyle/>
              <a:p>
                <a:endParaRPr lang="en-IE"/>
              </a:p>
            </p:txBody>
          </p:sp>
          <p:sp>
            <p:nvSpPr>
              <p:cNvPr id="18493" name="AutoShape 61"/>
              <p:cNvSpPr>
                <a:spLocks noChangeArrowheads="1"/>
              </p:cNvSpPr>
              <p:nvPr/>
            </p:nvSpPr>
            <p:spPr bwMode="auto">
              <a:xfrm>
                <a:off x="2607" y="2184"/>
                <a:ext cx="288" cy="288"/>
              </a:xfrm>
              <a:prstGeom prst="triangle">
                <a:avLst>
                  <a:gd name="adj" fmla="val 50000"/>
                </a:avLst>
              </a:prstGeom>
              <a:solidFill>
                <a:schemeClr val="bg1"/>
              </a:solidFill>
              <a:ln w="25400">
                <a:solidFill>
                  <a:srgbClr val="000080"/>
                </a:solidFill>
                <a:miter lim="800000"/>
                <a:headEnd/>
                <a:tailEnd/>
              </a:ln>
              <a:effectLst/>
            </p:spPr>
            <p:txBody>
              <a:bodyPr wrap="none" anchor="ctr"/>
              <a:lstStyle/>
              <a:p>
                <a:endParaRPr lang="en-IE"/>
              </a:p>
            </p:txBody>
          </p:sp>
        </p:grpSp>
        <p:sp>
          <p:nvSpPr>
            <p:cNvPr id="18487" name="Line 55"/>
            <p:cNvSpPr>
              <a:spLocks noChangeShapeType="1"/>
            </p:cNvSpPr>
            <p:nvPr/>
          </p:nvSpPr>
          <p:spPr bwMode="auto">
            <a:xfrm flipV="1">
              <a:off x="2107" y="2766"/>
              <a:ext cx="492" cy="485"/>
            </a:xfrm>
            <a:prstGeom prst="line">
              <a:avLst/>
            </a:prstGeom>
            <a:noFill/>
            <a:ln w="50800">
              <a:solidFill>
                <a:schemeClr val="tx1"/>
              </a:solidFill>
              <a:round/>
              <a:headEnd/>
              <a:tailEnd type="triangle" w="med" len="med"/>
            </a:ln>
            <a:effectLst/>
          </p:spPr>
          <p:txBody>
            <a:bodyPr wrap="none"/>
            <a:lstStyle/>
            <a:p>
              <a:endParaRPr lang="en-IE"/>
            </a:p>
          </p:txBody>
        </p:sp>
        <p:grpSp>
          <p:nvGrpSpPr>
            <p:cNvPr id="4" name="Group 77"/>
            <p:cNvGrpSpPr>
              <a:grpSpLocks/>
            </p:cNvGrpSpPr>
            <p:nvPr/>
          </p:nvGrpSpPr>
          <p:grpSpPr bwMode="auto">
            <a:xfrm>
              <a:off x="1835" y="2937"/>
              <a:ext cx="288" cy="576"/>
              <a:chOff x="1839" y="2929"/>
              <a:chExt cx="288" cy="576"/>
            </a:xfrm>
          </p:grpSpPr>
          <p:sp>
            <p:nvSpPr>
              <p:cNvPr id="18499" name="Rectangle 67"/>
              <p:cNvSpPr>
                <a:spLocks noChangeArrowheads="1"/>
              </p:cNvSpPr>
              <p:nvPr/>
            </p:nvSpPr>
            <p:spPr bwMode="auto">
              <a:xfrm>
                <a:off x="1839" y="3239"/>
                <a:ext cx="288" cy="266"/>
              </a:xfrm>
              <a:prstGeom prst="rect">
                <a:avLst/>
              </a:prstGeom>
              <a:solidFill>
                <a:schemeClr val="bg1"/>
              </a:solidFill>
              <a:ln w="25400">
                <a:solidFill>
                  <a:srgbClr val="000080"/>
                </a:solidFill>
                <a:miter lim="800000"/>
                <a:headEnd/>
                <a:tailEnd/>
              </a:ln>
              <a:effectLst/>
            </p:spPr>
            <p:txBody>
              <a:bodyPr wrap="none" anchor="ctr"/>
              <a:lstStyle/>
              <a:p>
                <a:endParaRPr lang="en-IE"/>
              </a:p>
            </p:txBody>
          </p:sp>
          <p:sp>
            <p:nvSpPr>
              <p:cNvPr id="18500" name="AutoShape 68"/>
              <p:cNvSpPr>
                <a:spLocks noChangeArrowheads="1"/>
              </p:cNvSpPr>
              <p:nvPr/>
            </p:nvSpPr>
            <p:spPr bwMode="auto">
              <a:xfrm>
                <a:off x="1839" y="2929"/>
                <a:ext cx="288" cy="310"/>
              </a:xfrm>
              <a:prstGeom prst="triangle">
                <a:avLst>
                  <a:gd name="adj" fmla="val 50000"/>
                </a:avLst>
              </a:prstGeom>
              <a:solidFill>
                <a:schemeClr val="bg1"/>
              </a:solidFill>
              <a:ln w="25400">
                <a:solidFill>
                  <a:srgbClr val="000080"/>
                </a:solidFill>
                <a:miter lim="800000"/>
                <a:headEnd/>
                <a:tailEnd/>
              </a:ln>
              <a:effectLst/>
            </p:spPr>
            <p:txBody>
              <a:bodyPr wrap="none" anchor="ctr"/>
              <a:lstStyle/>
              <a:p>
                <a:endParaRPr lang="en-IE"/>
              </a:p>
            </p:txBody>
          </p:sp>
        </p:gr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ln/>
        </p:spPr>
        <p:txBody>
          <a:bodyPr/>
          <a:lstStyle/>
          <a:p>
            <a:r>
              <a:rPr lang="en-IE"/>
              <a:t>Scaling</a:t>
            </a:r>
            <a:endParaRPr lang="en-US"/>
          </a:p>
        </p:txBody>
      </p:sp>
      <p:sp>
        <p:nvSpPr>
          <p:cNvPr id="20483" name="Rectangle 3"/>
          <p:cNvSpPr>
            <a:spLocks noGrp="1" noChangeArrowheads="1"/>
          </p:cNvSpPr>
          <p:nvPr>
            <p:ph type="body" idx="1"/>
          </p:nvPr>
        </p:nvSpPr>
        <p:spPr/>
        <p:txBody>
          <a:bodyPr/>
          <a:lstStyle/>
          <a:p>
            <a:r>
              <a:rPr lang="en-IE"/>
              <a:t>Scalar multiplies all coordinates</a:t>
            </a:r>
          </a:p>
          <a:p>
            <a:r>
              <a:rPr lang="en-IE" b="1"/>
              <a:t>WATCH OUT:</a:t>
            </a:r>
            <a:r>
              <a:rPr lang="en-IE"/>
              <a:t> Objects grow and move!</a:t>
            </a:r>
          </a:p>
          <a:p>
            <a:r>
              <a:rPr lang="en-IE" i="1">
                <a:latin typeface="Times New Roman" pitchFamily="18" charset="0"/>
              </a:rPr>
              <a:t>	x</a:t>
            </a:r>
            <a:r>
              <a:rPr lang="en-IE" i="1" baseline="-25000">
                <a:latin typeface="Times New Roman" pitchFamily="18" charset="0"/>
              </a:rPr>
              <a:t>new</a:t>
            </a:r>
            <a:r>
              <a:rPr lang="en-IE" i="1">
                <a:latin typeface="Times New Roman" pitchFamily="18" charset="0"/>
              </a:rPr>
              <a:t> = Sx </a:t>
            </a:r>
            <a:r>
              <a:rPr lang="en-US" i="1">
                <a:latin typeface="Times New Roman" pitchFamily="18" charset="0"/>
                <a:cs typeface="Times New Roman" pitchFamily="18" charset="0"/>
              </a:rPr>
              <a:t>× </a:t>
            </a:r>
            <a:r>
              <a:rPr lang="en-IE" i="1">
                <a:latin typeface="Times New Roman" pitchFamily="18" charset="0"/>
              </a:rPr>
              <a:t>x</a:t>
            </a:r>
            <a:r>
              <a:rPr lang="en-IE" i="1" baseline="-25000">
                <a:latin typeface="Times New Roman" pitchFamily="18" charset="0"/>
              </a:rPr>
              <a:t>old		</a:t>
            </a:r>
            <a:r>
              <a:rPr lang="en-IE" i="1">
                <a:latin typeface="Times New Roman" pitchFamily="18" charset="0"/>
              </a:rPr>
              <a:t>y</a:t>
            </a:r>
            <a:r>
              <a:rPr lang="en-IE" i="1" baseline="-25000">
                <a:latin typeface="Times New Roman" pitchFamily="18" charset="0"/>
              </a:rPr>
              <a:t>new</a:t>
            </a:r>
            <a:r>
              <a:rPr lang="en-IE" i="1">
                <a:latin typeface="Times New Roman" pitchFamily="18" charset="0"/>
              </a:rPr>
              <a:t> = Sy </a:t>
            </a:r>
            <a:r>
              <a:rPr lang="en-US" i="1">
                <a:latin typeface="Times New Roman" pitchFamily="18" charset="0"/>
                <a:cs typeface="Times New Roman" pitchFamily="18" charset="0"/>
              </a:rPr>
              <a:t>× </a:t>
            </a:r>
            <a:r>
              <a:rPr lang="en-IE" i="1">
                <a:latin typeface="Times New Roman" pitchFamily="18" charset="0"/>
              </a:rPr>
              <a:t>y</a:t>
            </a:r>
            <a:r>
              <a:rPr lang="en-IE" i="1" baseline="-25000">
                <a:latin typeface="Times New Roman" pitchFamily="18" charset="0"/>
              </a:rPr>
              <a:t>old</a:t>
            </a:r>
            <a:endParaRPr lang="en-US" i="1">
              <a:latin typeface="Times New Roman" pitchFamily="18" charset="0"/>
            </a:endParaRPr>
          </a:p>
        </p:txBody>
      </p:sp>
      <p:grpSp>
        <p:nvGrpSpPr>
          <p:cNvPr id="2" name="Group 71"/>
          <p:cNvGrpSpPr>
            <a:grpSpLocks/>
          </p:cNvGrpSpPr>
          <p:nvPr/>
        </p:nvGrpSpPr>
        <p:grpSpPr bwMode="auto">
          <a:xfrm>
            <a:off x="2609850" y="3314700"/>
            <a:ext cx="3967163" cy="2754313"/>
            <a:chOff x="1644" y="2088"/>
            <a:chExt cx="2499" cy="1735"/>
          </a:xfrm>
        </p:grpSpPr>
        <p:grpSp>
          <p:nvGrpSpPr>
            <p:cNvPr id="3" name="Group 4"/>
            <p:cNvGrpSpPr>
              <a:grpSpLocks/>
            </p:cNvGrpSpPr>
            <p:nvPr/>
          </p:nvGrpSpPr>
          <p:grpSpPr bwMode="auto">
            <a:xfrm>
              <a:off x="2271" y="2671"/>
              <a:ext cx="288" cy="576"/>
              <a:chOff x="3552" y="3696"/>
              <a:chExt cx="288" cy="624"/>
            </a:xfrm>
          </p:grpSpPr>
          <p:sp>
            <p:nvSpPr>
              <p:cNvPr id="20485" name="Rectangle 5"/>
              <p:cNvSpPr>
                <a:spLocks noChangeArrowheads="1"/>
              </p:cNvSpPr>
              <p:nvPr/>
            </p:nvSpPr>
            <p:spPr bwMode="auto">
              <a:xfrm>
                <a:off x="3552" y="4032"/>
                <a:ext cx="288" cy="288"/>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20486" name="AutoShape 6"/>
              <p:cNvSpPr>
                <a:spLocks noChangeArrowheads="1"/>
              </p:cNvSpPr>
              <p:nvPr/>
            </p:nvSpPr>
            <p:spPr bwMode="auto">
              <a:xfrm>
                <a:off x="3552" y="3696"/>
                <a:ext cx="288" cy="336"/>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IE"/>
              </a:p>
            </p:txBody>
          </p:sp>
        </p:grpSp>
        <p:sp>
          <p:nvSpPr>
            <p:cNvPr id="20488" name="Text Box 8"/>
            <p:cNvSpPr txBox="1">
              <a:spLocks noChangeArrowheads="1"/>
            </p:cNvSpPr>
            <p:nvPr/>
          </p:nvSpPr>
          <p:spPr bwMode="gray">
            <a:xfrm>
              <a:off x="1695" y="3611"/>
              <a:ext cx="2448" cy="212"/>
            </a:xfrm>
            <a:prstGeom prst="rect">
              <a:avLst/>
            </a:prstGeom>
            <a:solidFill>
              <a:schemeClr val="bg1"/>
            </a:solidFill>
            <a:ln w="9525">
              <a:noFill/>
              <a:miter lim="800000"/>
              <a:headEnd/>
              <a:tailEnd/>
            </a:ln>
            <a:effectLst/>
          </p:spPr>
          <p:txBody>
            <a:bodyPr>
              <a:spAutoFit/>
            </a:bodyPr>
            <a:lstStyle/>
            <a:p>
              <a:r>
                <a:rPr lang="en-US" sz="1600">
                  <a:latin typeface="Times New Roman" pitchFamily="18" charset="0"/>
                </a:rPr>
                <a:t>Note: House shifts position relative to origin</a:t>
              </a:r>
            </a:p>
          </p:txBody>
        </p:sp>
        <p:sp>
          <p:nvSpPr>
            <p:cNvPr id="20491" name="Text Box 11"/>
            <p:cNvSpPr txBox="1">
              <a:spLocks noChangeArrowheads="1"/>
            </p:cNvSpPr>
            <p:nvPr/>
          </p:nvSpPr>
          <p:spPr bwMode="gray">
            <a:xfrm>
              <a:off x="1644" y="2088"/>
              <a:ext cx="180" cy="231"/>
            </a:xfrm>
            <a:prstGeom prst="rect">
              <a:avLst/>
            </a:prstGeom>
            <a:solidFill>
              <a:schemeClr val="bg1"/>
            </a:solidFill>
            <a:ln w="9525">
              <a:noFill/>
              <a:miter lim="800000"/>
              <a:headEnd/>
              <a:tailEnd/>
            </a:ln>
            <a:effectLst/>
          </p:spPr>
          <p:txBody>
            <a:bodyPr>
              <a:spAutoFit/>
            </a:bodyPr>
            <a:lstStyle/>
            <a:p>
              <a:r>
                <a:rPr lang="en-US" i="1">
                  <a:latin typeface="Times New Roman" pitchFamily="18" charset="0"/>
                </a:rPr>
                <a:t>y</a:t>
              </a:r>
            </a:p>
          </p:txBody>
        </p:sp>
        <p:sp>
          <p:nvSpPr>
            <p:cNvPr id="20492" name="Text Box 12"/>
            <p:cNvSpPr txBox="1">
              <a:spLocks noChangeArrowheads="1"/>
            </p:cNvSpPr>
            <p:nvPr/>
          </p:nvSpPr>
          <p:spPr bwMode="gray">
            <a:xfrm>
              <a:off x="3867" y="3456"/>
              <a:ext cx="180" cy="231"/>
            </a:xfrm>
            <a:prstGeom prst="rect">
              <a:avLst/>
            </a:prstGeom>
            <a:solidFill>
              <a:schemeClr val="bg1"/>
            </a:solidFill>
            <a:ln w="9525">
              <a:noFill/>
              <a:miter lim="800000"/>
              <a:headEnd/>
              <a:tailEnd/>
            </a:ln>
            <a:effectLst/>
          </p:spPr>
          <p:txBody>
            <a:bodyPr>
              <a:spAutoFit/>
            </a:bodyPr>
            <a:lstStyle/>
            <a:p>
              <a:r>
                <a:rPr lang="en-US" i="1">
                  <a:latin typeface="Times New Roman" pitchFamily="18" charset="0"/>
                </a:rPr>
                <a:t>x</a:t>
              </a:r>
            </a:p>
          </p:txBody>
        </p:sp>
        <p:grpSp>
          <p:nvGrpSpPr>
            <p:cNvPr id="4" name="Group 13"/>
            <p:cNvGrpSpPr>
              <a:grpSpLocks/>
            </p:cNvGrpSpPr>
            <p:nvPr/>
          </p:nvGrpSpPr>
          <p:grpSpPr bwMode="auto">
            <a:xfrm>
              <a:off x="1752" y="2196"/>
              <a:ext cx="2160" cy="1415"/>
              <a:chOff x="768" y="2784"/>
              <a:chExt cx="2304" cy="1509"/>
            </a:xfrm>
          </p:grpSpPr>
          <p:grpSp>
            <p:nvGrpSpPr>
              <p:cNvPr id="5" name="Group 14"/>
              <p:cNvGrpSpPr>
                <a:grpSpLocks/>
              </p:cNvGrpSpPr>
              <p:nvPr/>
            </p:nvGrpSpPr>
            <p:grpSpPr bwMode="auto">
              <a:xfrm>
                <a:off x="912" y="2784"/>
                <a:ext cx="2160" cy="1344"/>
                <a:chOff x="768" y="2832"/>
                <a:chExt cx="2160" cy="1344"/>
              </a:xfrm>
            </p:grpSpPr>
            <p:sp>
              <p:nvSpPr>
                <p:cNvPr id="20495" name="Line 15"/>
                <p:cNvSpPr>
                  <a:spLocks noChangeShapeType="1"/>
                </p:cNvSpPr>
                <p:nvPr/>
              </p:nvSpPr>
              <p:spPr bwMode="gray">
                <a:xfrm flipV="1">
                  <a:off x="816" y="2832"/>
                  <a:ext cx="0" cy="1248"/>
                </a:xfrm>
                <a:prstGeom prst="line">
                  <a:avLst/>
                </a:prstGeom>
                <a:noFill/>
                <a:ln w="9525">
                  <a:solidFill>
                    <a:schemeClr val="tx1"/>
                  </a:solidFill>
                  <a:round/>
                  <a:headEnd/>
                  <a:tailEnd type="triangle" w="med" len="med"/>
                </a:ln>
                <a:effectLst/>
              </p:spPr>
              <p:txBody>
                <a:bodyPr wrap="none"/>
                <a:lstStyle/>
                <a:p>
                  <a:endParaRPr lang="en-IE"/>
                </a:p>
              </p:txBody>
            </p:sp>
            <p:sp>
              <p:nvSpPr>
                <p:cNvPr id="20496" name="Line 16"/>
                <p:cNvSpPr>
                  <a:spLocks noChangeShapeType="1"/>
                </p:cNvSpPr>
                <p:nvPr/>
              </p:nvSpPr>
              <p:spPr bwMode="gray">
                <a:xfrm>
                  <a:off x="864" y="4128"/>
                  <a:ext cx="2064" cy="0"/>
                </a:xfrm>
                <a:prstGeom prst="line">
                  <a:avLst/>
                </a:prstGeom>
                <a:noFill/>
                <a:ln w="9525">
                  <a:solidFill>
                    <a:schemeClr val="tx1"/>
                  </a:solidFill>
                  <a:round/>
                  <a:headEnd/>
                  <a:tailEnd type="triangle" w="med" len="med"/>
                </a:ln>
                <a:effectLst/>
              </p:spPr>
              <p:txBody>
                <a:bodyPr wrap="none"/>
                <a:lstStyle/>
                <a:p>
                  <a:endParaRPr lang="en-IE"/>
                </a:p>
              </p:txBody>
            </p:sp>
            <p:sp>
              <p:nvSpPr>
                <p:cNvPr id="20497" name="Line 17"/>
                <p:cNvSpPr>
                  <a:spLocks noChangeShapeType="1"/>
                </p:cNvSpPr>
                <p:nvPr/>
              </p:nvSpPr>
              <p:spPr bwMode="gray">
                <a:xfrm>
                  <a:off x="1008" y="4080"/>
                  <a:ext cx="0" cy="96"/>
                </a:xfrm>
                <a:prstGeom prst="line">
                  <a:avLst/>
                </a:prstGeom>
                <a:noFill/>
                <a:ln w="9525">
                  <a:solidFill>
                    <a:schemeClr val="tx1"/>
                  </a:solidFill>
                  <a:round/>
                  <a:headEnd/>
                  <a:tailEnd/>
                </a:ln>
                <a:effectLst/>
              </p:spPr>
              <p:txBody>
                <a:bodyPr wrap="none"/>
                <a:lstStyle/>
                <a:p>
                  <a:endParaRPr lang="en-IE"/>
                </a:p>
              </p:txBody>
            </p:sp>
            <p:sp>
              <p:nvSpPr>
                <p:cNvPr id="20498" name="Line 18"/>
                <p:cNvSpPr>
                  <a:spLocks noChangeShapeType="1"/>
                </p:cNvSpPr>
                <p:nvPr/>
              </p:nvSpPr>
              <p:spPr bwMode="gray">
                <a:xfrm>
                  <a:off x="1200" y="4080"/>
                  <a:ext cx="0" cy="96"/>
                </a:xfrm>
                <a:prstGeom prst="line">
                  <a:avLst/>
                </a:prstGeom>
                <a:noFill/>
                <a:ln w="9525">
                  <a:solidFill>
                    <a:schemeClr val="tx1"/>
                  </a:solidFill>
                  <a:round/>
                  <a:headEnd/>
                  <a:tailEnd/>
                </a:ln>
                <a:effectLst/>
              </p:spPr>
              <p:txBody>
                <a:bodyPr wrap="none"/>
                <a:lstStyle/>
                <a:p>
                  <a:endParaRPr lang="en-IE"/>
                </a:p>
              </p:txBody>
            </p:sp>
            <p:sp>
              <p:nvSpPr>
                <p:cNvPr id="20499" name="Line 19"/>
                <p:cNvSpPr>
                  <a:spLocks noChangeShapeType="1"/>
                </p:cNvSpPr>
                <p:nvPr/>
              </p:nvSpPr>
              <p:spPr bwMode="gray">
                <a:xfrm>
                  <a:off x="1584" y="4080"/>
                  <a:ext cx="0" cy="96"/>
                </a:xfrm>
                <a:prstGeom prst="line">
                  <a:avLst/>
                </a:prstGeom>
                <a:noFill/>
                <a:ln w="9525">
                  <a:solidFill>
                    <a:schemeClr val="tx1"/>
                  </a:solidFill>
                  <a:round/>
                  <a:headEnd/>
                  <a:tailEnd/>
                </a:ln>
                <a:effectLst/>
              </p:spPr>
              <p:txBody>
                <a:bodyPr wrap="none"/>
                <a:lstStyle/>
                <a:p>
                  <a:endParaRPr lang="en-IE"/>
                </a:p>
              </p:txBody>
            </p:sp>
            <p:sp>
              <p:nvSpPr>
                <p:cNvPr id="20500" name="Line 20"/>
                <p:cNvSpPr>
                  <a:spLocks noChangeShapeType="1"/>
                </p:cNvSpPr>
                <p:nvPr/>
              </p:nvSpPr>
              <p:spPr bwMode="gray">
                <a:xfrm>
                  <a:off x="1392" y="4080"/>
                  <a:ext cx="0" cy="96"/>
                </a:xfrm>
                <a:prstGeom prst="line">
                  <a:avLst/>
                </a:prstGeom>
                <a:noFill/>
                <a:ln w="9525">
                  <a:solidFill>
                    <a:schemeClr val="tx1"/>
                  </a:solidFill>
                  <a:round/>
                  <a:headEnd/>
                  <a:tailEnd/>
                </a:ln>
                <a:effectLst/>
              </p:spPr>
              <p:txBody>
                <a:bodyPr wrap="none"/>
                <a:lstStyle/>
                <a:p>
                  <a:endParaRPr lang="en-IE"/>
                </a:p>
              </p:txBody>
            </p:sp>
            <p:sp>
              <p:nvSpPr>
                <p:cNvPr id="20501" name="Line 21"/>
                <p:cNvSpPr>
                  <a:spLocks noChangeShapeType="1"/>
                </p:cNvSpPr>
                <p:nvPr/>
              </p:nvSpPr>
              <p:spPr bwMode="gray">
                <a:xfrm>
                  <a:off x="1776" y="4080"/>
                  <a:ext cx="0" cy="96"/>
                </a:xfrm>
                <a:prstGeom prst="line">
                  <a:avLst/>
                </a:prstGeom>
                <a:noFill/>
                <a:ln w="9525">
                  <a:solidFill>
                    <a:schemeClr val="tx1"/>
                  </a:solidFill>
                  <a:round/>
                  <a:headEnd/>
                  <a:tailEnd/>
                </a:ln>
                <a:effectLst/>
              </p:spPr>
              <p:txBody>
                <a:bodyPr wrap="none"/>
                <a:lstStyle/>
                <a:p>
                  <a:endParaRPr lang="en-IE"/>
                </a:p>
              </p:txBody>
            </p:sp>
            <p:sp>
              <p:nvSpPr>
                <p:cNvPr id="20502" name="Line 22"/>
                <p:cNvSpPr>
                  <a:spLocks noChangeShapeType="1"/>
                </p:cNvSpPr>
                <p:nvPr/>
              </p:nvSpPr>
              <p:spPr bwMode="gray">
                <a:xfrm>
                  <a:off x="1968" y="4080"/>
                  <a:ext cx="0" cy="96"/>
                </a:xfrm>
                <a:prstGeom prst="line">
                  <a:avLst/>
                </a:prstGeom>
                <a:noFill/>
                <a:ln w="9525">
                  <a:solidFill>
                    <a:schemeClr val="tx1"/>
                  </a:solidFill>
                  <a:round/>
                  <a:headEnd/>
                  <a:tailEnd/>
                </a:ln>
                <a:effectLst/>
              </p:spPr>
              <p:txBody>
                <a:bodyPr wrap="none"/>
                <a:lstStyle/>
                <a:p>
                  <a:endParaRPr lang="en-IE"/>
                </a:p>
              </p:txBody>
            </p:sp>
            <p:sp>
              <p:nvSpPr>
                <p:cNvPr id="20503" name="Line 23"/>
                <p:cNvSpPr>
                  <a:spLocks noChangeShapeType="1"/>
                </p:cNvSpPr>
                <p:nvPr/>
              </p:nvSpPr>
              <p:spPr bwMode="gray">
                <a:xfrm>
                  <a:off x="2160" y="4080"/>
                  <a:ext cx="0" cy="96"/>
                </a:xfrm>
                <a:prstGeom prst="line">
                  <a:avLst/>
                </a:prstGeom>
                <a:noFill/>
                <a:ln w="9525">
                  <a:solidFill>
                    <a:schemeClr val="tx1"/>
                  </a:solidFill>
                  <a:round/>
                  <a:headEnd/>
                  <a:tailEnd/>
                </a:ln>
                <a:effectLst/>
              </p:spPr>
              <p:txBody>
                <a:bodyPr wrap="none"/>
                <a:lstStyle/>
                <a:p>
                  <a:endParaRPr lang="en-IE"/>
                </a:p>
              </p:txBody>
            </p:sp>
            <p:sp>
              <p:nvSpPr>
                <p:cNvPr id="20504" name="Line 24"/>
                <p:cNvSpPr>
                  <a:spLocks noChangeShapeType="1"/>
                </p:cNvSpPr>
                <p:nvPr/>
              </p:nvSpPr>
              <p:spPr bwMode="gray">
                <a:xfrm>
                  <a:off x="2352" y="4080"/>
                  <a:ext cx="0" cy="96"/>
                </a:xfrm>
                <a:prstGeom prst="line">
                  <a:avLst/>
                </a:prstGeom>
                <a:noFill/>
                <a:ln w="9525">
                  <a:solidFill>
                    <a:schemeClr val="tx1"/>
                  </a:solidFill>
                  <a:round/>
                  <a:headEnd/>
                  <a:tailEnd/>
                </a:ln>
                <a:effectLst/>
              </p:spPr>
              <p:txBody>
                <a:bodyPr wrap="none"/>
                <a:lstStyle/>
                <a:p>
                  <a:endParaRPr lang="en-IE"/>
                </a:p>
              </p:txBody>
            </p:sp>
            <p:sp>
              <p:nvSpPr>
                <p:cNvPr id="20505" name="Line 25"/>
                <p:cNvSpPr>
                  <a:spLocks noChangeShapeType="1"/>
                </p:cNvSpPr>
                <p:nvPr/>
              </p:nvSpPr>
              <p:spPr bwMode="gray">
                <a:xfrm>
                  <a:off x="2544" y="4080"/>
                  <a:ext cx="0" cy="96"/>
                </a:xfrm>
                <a:prstGeom prst="line">
                  <a:avLst/>
                </a:prstGeom>
                <a:noFill/>
                <a:ln w="9525">
                  <a:solidFill>
                    <a:schemeClr val="tx1"/>
                  </a:solidFill>
                  <a:round/>
                  <a:headEnd/>
                  <a:tailEnd/>
                </a:ln>
                <a:effectLst/>
              </p:spPr>
              <p:txBody>
                <a:bodyPr wrap="none"/>
                <a:lstStyle/>
                <a:p>
                  <a:endParaRPr lang="en-IE"/>
                </a:p>
              </p:txBody>
            </p:sp>
            <p:sp>
              <p:nvSpPr>
                <p:cNvPr id="20506" name="Line 26"/>
                <p:cNvSpPr>
                  <a:spLocks noChangeShapeType="1"/>
                </p:cNvSpPr>
                <p:nvPr/>
              </p:nvSpPr>
              <p:spPr bwMode="gray">
                <a:xfrm>
                  <a:off x="2736" y="4080"/>
                  <a:ext cx="0" cy="96"/>
                </a:xfrm>
                <a:prstGeom prst="line">
                  <a:avLst/>
                </a:prstGeom>
                <a:noFill/>
                <a:ln w="9525">
                  <a:solidFill>
                    <a:schemeClr val="tx1"/>
                  </a:solidFill>
                  <a:round/>
                  <a:headEnd/>
                  <a:tailEnd/>
                </a:ln>
                <a:effectLst/>
              </p:spPr>
              <p:txBody>
                <a:bodyPr wrap="none"/>
                <a:lstStyle/>
                <a:p>
                  <a:endParaRPr lang="en-IE"/>
                </a:p>
              </p:txBody>
            </p:sp>
            <p:sp>
              <p:nvSpPr>
                <p:cNvPr id="20507" name="Line 27"/>
                <p:cNvSpPr>
                  <a:spLocks noChangeShapeType="1"/>
                </p:cNvSpPr>
                <p:nvPr/>
              </p:nvSpPr>
              <p:spPr bwMode="gray">
                <a:xfrm>
                  <a:off x="768" y="3936"/>
                  <a:ext cx="96" cy="0"/>
                </a:xfrm>
                <a:prstGeom prst="line">
                  <a:avLst/>
                </a:prstGeom>
                <a:noFill/>
                <a:ln w="9525">
                  <a:solidFill>
                    <a:schemeClr val="tx1"/>
                  </a:solidFill>
                  <a:round/>
                  <a:headEnd/>
                  <a:tailEnd/>
                </a:ln>
                <a:effectLst/>
              </p:spPr>
              <p:txBody>
                <a:bodyPr wrap="none"/>
                <a:lstStyle/>
                <a:p>
                  <a:endParaRPr lang="en-IE"/>
                </a:p>
              </p:txBody>
            </p:sp>
            <p:sp>
              <p:nvSpPr>
                <p:cNvPr id="20508" name="Line 28"/>
                <p:cNvSpPr>
                  <a:spLocks noChangeShapeType="1"/>
                </p:cNvSpPr>
                <p:nvPr/>
              </p:nvSpPr>
              <p:spPr bwMode="gray">
                <a:xfrm>
                  <a:off x="768" y="3744"/>
                  <a:ext cx="96" cy="0"/>
                </a:xfrm>
                <a:prstGeom prst="line">
                  <a:avLst/>
                </a:prstGeom>
                <a:noFill/>
                <a:ln w="9525">
                  <a:solidFill>
                    <a:schemeClr val="tx1"/>
                  </a:solidFill>
                  <a:round/>
                  <a:headEnd/>
                  <a:tailEnd/>
                </a:ln>
                <a:effectLst/>
              </p:spPr>
              <p:txBody>
                <a:bodyPr wrap="none"/>
                <a:lstStyle/>
                <a:p>
                  <a:endParaRPr lang="en-IE"/>
                </a:p>
              </p:txBody>
            </p:sp>
            <p:sp>
              <p:nvSpPr>
                <p:cNvPr id="20509" name="Line 29"/>
                <p:cNvSpPr>
                  <a:spLocks noChangeShapeType="1"/>
                </p:cNvSpPr>
                <p:nvPr/>
              </p:nvSpPr>
              <p:spPr bwMode="gray">
                <a:xfrm>
                  <a:off x="768" y="3552"/>
                  <a:ext cx="96" cy="0"/>
                </a:xfrm>
                <a:prstGeom prst="line">
                  <a:avLst/>
                </a:prstGeom>
                <a:noFill/>
                <a:ln w="9525">
                  <a:solidFill>
                    <a:schemeClr val="tx1"/>
                  </a:solidFill>
                  <a:round/>
                  <a:headEnd/>
                  <a:tailEnd/>
                </a:ln>
                <a:effectLst/>
              </p:spPr>
              <p:txBody>
                <a:bodyPr wrap="none"/>
                <a:lstStyle/>
                <a:p>
                  <a:endParaRPr lang="en-IE"/>
                </a:p>
              </p:txBody>
            </p:sp>
            <p:sp>
              <p:nvSpPr>
                <p:cNvPr id="20510" name="Line 30"/>
                <p:cNvSpPr>
                  <a:spLocks noChangeShapeType="1"/>
                </p:cNvSpPr>
                <p:nvPr/>
              </p:nvSpPr>
              <p:spPr bwMode="gray">
                <a:xfrm>
                  <a:off x="768" y="3360"/>
                  <a:ext cx="96" cy="0"/>
                </a:xfrm>
                <a:prstGeom prst="line">
                  <a:avLst/>
                </a:prstGeom>
                <a:noFill/>
                <a:ln w="9525">
                  <a:solidFill>
                    <a:schemeClr val="tx1"/>
                  </a:solidFill>
                  <a:round/>
                  <a:headEnd/>
                  <a:tailEnd/>
                </a:ln>
                <a:effectLst/>
              </p:spPr>
              <p:txBody>
                <a:bodyPr wrap="none"/>
                <a:lstStyle/>
                <a:p>
                  <a:endParaRPr lang="en-IE"/>
                </a:p>
              </p:txBody>
            </p:sp>
            <p:sp>
              <p:nvSpPr>
                <p:cNvPr id="20511" name="Line 31"/>
                <p:cNvSpPr>
                  <a:spLocks noChangeShapeType="1"/>
                </p:cNvSpPr>
                <p:nvPr/>
              </p:nvSpPr>
              <p:spPr bwMode="gray">
                <a:xfrm>
                  <a:off x="768" y="3168"/>
                  <a:ext cx="96" cy="0"/>
                </a:xfrm>
                <a:prstGeom prst="line">
                  <a:avLst/>
                </a:prstGeom>
                <a:noFill/>
                <a:ln w="9525">
                  <a:solidFill>
                    <a:schemeClr val="tx1"/>
                  </a:solidFill>
                  <a:round/>
                  <a:headEnd/>
                  <a:tailEnd/>
                </a:ln>
                <a:effectLst/>
              </p:spPr>
              <p:txBody>
                <a:bodyPr wrap="none"/>
                <a:lstStyle/>
                <a:p>
                  <a:endParaRPr lang="en-IE"/>
                </a:p>
              </p:txBody>
            </p:sp>
            <p:sp>
              <p:nvSpPr>
                <p:cNvPr id="20512" name="Line 32"/>
                <p:cNvSpPr>
                  <a:spLocks noChangeShapeType="1"/>
                </p:cNvSpPr>
                <p:nvPr/>
              </p:nvSpPr>
              <p:spPr bwMode="gray">
                <a:xfrm>
                  <a:off x="768" y="2976"/>
                  <a:ext cx="96" cy="0"/>
                </a:xfrm>
                <a:prstGeom prst="line">
                  <a:avLst/>
                </a:prstGeom>
                <a:noFill/>
                <a:ln w="9525">
                  <a:solidFill>
                    <a:schemeClr val="tx1"/>
                  </a:solidFill>
                  <a:round/>
                  <a:headEnd/>
                  <a:tailEnd/>
                </a:ln>
                <a:effectLst/>
              </p:spPr>
              <p:txBody>
                <a:bodyPr wrap="none"/>
                <a:lstStyle/>
                <a:p>
                  <a:endParaRPr lang="en-IE"/>
                </a:p>
              </p:txBody>
            </p:sp>
          </p:grpSp>
          <p:sp>
            <p:nvSpPr>
              <p:cNvPr id="20513" name="Text Box 33"/>
              <p:cNvSpPr txBox="1">
                <a:spLocks noChangeArrowheads="1"/>
              </p:cNvSpPr>
              <p:nvPr/>
            </p:nvSpPr>
            <p:spPr bwMode="gray">
              <a:xfrm>
                <a:off x="864" y="4032"/>
                <a:ext cx="188" cy="164"/>
              </a:xfrm>
              <a:prstGeom prst="rect">
                <a:avLst/>
              </a:prstGeom>
              <a:noFill/>
              <a:ln w="9525">
                <a:noFill/>
                <a:miter lim="800000"/>
                <a:headEnd/>
                <a:tailEnd/>
              </a:ln>
              <a:effectLst/>
            </p:spPr>
            <p:txBody>
              <a:bodyPr wrap="none">
                <a:spAutoFit/>
              </a:bodyPr>
              <a:lstStyle/>
              <a:p>
                <a:r>
                  <a:rPr lang="en-US" sz="1000">
                    <a:latin typeface="Times New Roman" pitchFamily="18" charset="0"/>
                  </a:rPr>
                  <a:t> 0</a:t>
                </a:r>
              </a:p>
            </p:txBody>
          </p:sp>
          <p:sp>
            <p:nvSpPr>
              <p:cNvPr id="20514" name="Text Box 34"/>
              <p:cNvSpPr txBox="1">
                <a:spLocks noChangeArrowheads="1"/>
              </p:cNvSpPr>
              <p:nvPr/>
            </p:nvSpPr>
            <p:spPr bwMode="gray">
              <a:xfrm>
                <a:off x="1056" y="4128"/>
                <a:ext cx="188" cy="164"/>
              </a:xfrm>
              <a:prstGeom prst="rect">
                <a:avLst/>
              </a:prstGeom>
              <a:noFill/>
              <a:ln w="9525">
                <a:noFill/>
                <a:miter lim="800000"/>
                <a:headEnd/>
                <a:tailEnd/>
              </a:ln>
              <a:effectLst/>
            </p:spPr>
            <p:txBody>
              <a:bodyPr wrap="none">
                <a:spAutoFit/>
              </a:bodyPr>
              <a:lstStyle/>
              <a:p>
                <a:r>
                  <a:rPr lang="en-US" sz="1000">
                    <a:latin typeface="Times New Roman" pitchFamily="18" charset="0"/>
                  </a:rPr>
                  <a:t> 1</a:t>
                </a:r>
              </a:p>
            </p:txBody>
          </p:sp>
          <p:sp>
            <p:nvSpPr>
              <p:cNvPr id="20515" name="Text Box 35"/>
              <p:cNvSpPr txBox="1">
                <a:spLocks noChangeArrowheads="1"/>
              </p:cNvSpPr>
              <p:nvPr/>
            </p:nvSpPr>
            <p:spPr bwMode="gray">
              <a:xfrm>
                <a:off x="768" y="3792"/>
                <a:ext cx="188" cy="164"/>
              </a:xfrm>
              <a:prstGeom prst="rect">
                <a:avLst/>
              </a:prstGeom>
              <a:noFill/>
              <a:ln w="9525">
                <a:noFill/>
                <a:miter lim="800000"/>
                <a:headEnd/>
                <a:tailEnd/>
              </a:ln>
              <a:effectLst/>
            </p:spPr>
            <p:txBody>
              <a:bodyPr wrap="none">
                <a:spAutoFit/>
              </a:bodyPr>
              <a:lstStyle/>
              <a:p>
                <a:r>
                  <a:rPr lang="en-US" sz="1000">
                    <a:latin typeface="Times New Roman" pitchFamily="18" charset="0"/>
                  </a:rPr>
                  <a:t> 1</a:t>
                </a:r>
              </a:p>
            </p:txBody>
          </p:sp>
          <p:sp>
            <p:nvSpPr>
              <p:cNvPr id="20516" name="Text Box 36"/>
              <p:cNvSpPr txBox="1">
                <a:spLocks noChangeArrowheads="1"/>
              </p:cNvSpPr>
              <p:nvPr/>
            </p:nvSpPr>
            <p:spPr bwMode="gray">
              <a:xfrm>
                <a:off x="1248" y="4128"/>
                <a:ext cx="188" cy="164"/>
              </a:xfrm>
              <a:prstGeom prst="rect">
                <a:avLst/>
              </a:prstGeom>
              <a:noFill/>
              <a:ln w="9525">
                <a:noFill/>
                <a:miter lim="800000"/>
                <a:headEnd/>
                <a:tailEnd/>
              </a:ln>
              <a:effectLst/>
            </p:spPr>
            <p:txBody>
              <a:bodyPr wrap="none">
                <a:spAutoFit/>
              </a:bodyPr>
              <a:lstStyle/>
              <a:p>
                <a:r>
                  <a:rPr lang="en-US" sz="1000">
                    <a:latin typeface="Times New Roman" pitchFamily="18" charset="0"/>
                  </a:rPr>
                  <a:t> 2</a:t>
                </a:r>
              </a:p>
            </p:txBody>
          </p:sp>
          <p:sp>
            <p:nvSpPr>
              <p:cNvPr id="20517" name="Text Box 37"/>
              <p:cNvSpPr txBox="1">
                <a:spLocks noChangeArrowheads="1"/>
              </p:cNvSpPr>
              <p:nvPr/>
            </p:nvSpPr>
            <p:spPr bwMode="gray">
              <a:xfrm>
                <a:off x="768" y="3600"/>
                <a:ext cx="188" cy="164"/>
              </a:xfrm>
              <a:prstGeom prst="rect">
                <a:avLst/>
              </a:prstGeom>
              <a:noFill/>
              <a:ln w="9525">
                <a:noFill/>
                <a:miter lim="800000"/>
                <a:headEnd/>
                <a:tailEnd/>
              </a:ln>
              <a:effectLst/>
            </p:spPr>
            <p:txBody>
              <a:bodyPr wrap="none">
                <a:spAutoFit/>
              </a:bodyPr>
              <a:lstStyle/>
              <a:p>
                <a:r>
                  <a:rPr lang="en-US" sz="1000">
                    <a:latin typeface="Times New Roman" pitchFamily="18" charset="0"/>
                  </a:rPr>
                  <a:t> 2</a:t>
                </a:r>
              </a:p>
            </p:txBody>
          </p:sp>
          <p:sp>
            <p:nvSpPr>
              <p:cNvPr id="20518" name="Text Box 38"/>
              <p:cNvSpPr txBox="1">
                <a:spLocks noChangeArrowheads="1"/>
              </p:cNvSpPr>
              <p:nvPr/>
            </p:nvSpPr>
            <p:spPr bwMode="gray">
              <a:xfrm>
                <a:off x="1440" y="4128"/>
                <a:ext cx="188" cy="164"/>
              </a:xfrm>
              <a:prstGeom prst="rect">
                <a:avLst/>
              </a:prstGeom>
              <a:noFill/>
              <a:ln w="9525">
                <a:noFill/>
                <a:miter lim="800000"/>
                <a:headEnd/>
                <a:tailEnd/>
              </a:ln>
              <a:effectLst/>
            </p:spPr>
            <p:txBody>
              <a:bodyPr wrap="none">
                <a:spAutoFit/>
              </a:bodyPr>
              <a:lstStyle/>
              <a:p>
                <a:r>
                  <a:rPr lang="en-US" sz="1000">
                    <a:latin typeface="Times New Roman" pitchFamily="18" charset="0"/>
                  </a:rPr>
                  <a:t> 3</a:t>
                </a:r>
              </a:p>
            </p:txBody>
          </p:sp>
          <p:sp>
            <p:nvSpPr>
              <p:cNvPr id="20519" name="Text Box 39"/>
              <p:cNvSpPr txBox="1">
                <a:spLocks noChangeArrowheads="1"/>
              </p:cNvSpPr>
              <p:nvPr/>
            </p:nvSpPr>
            <p:spPr bwMode="gray">
              <a:xfrm>
                <a:off x="1632" y="4128"/>
                <a:ext cx="188" cy="164"/>
              </a:xfrm>
              <a:prstGeom prst="rect">
                <a:avLst/>
              </a:prstGeom>
              <a:noFill/>
              <a:ln w="9525">
                <a:noFill/>
                <a:miter lim="800000"/>
                <a:headEnd/>
                <a:tailEnd/>
              </a:ln>
              <a:effectLst/>
            </p:spPr>
            <p:txBody>
              <a:bodyPr wrap="none">
                <a:spAutoFit/>
              </a:bodyPr>
              <a:lstStyle/>
              <a:p>
                <a:r>
                  <a:rPr lang="en-US" sz="1000">
                    <a:latin typeface="Times New Roman" pitchFamily="18" charset="0"/>
                  </a:rPr>
                  <a:t> 4</a:t>
                </a:r>
              </a:p>
            </p:txBody>
          </p:sp>
          <p:sp>
            <p:nvSpPr>
              <p:cNvPr id="20520" name="Text Box 40"/>
              <p:cNvSpPr txBox="1">
                <a:spLocks noChangeArrowheads="1"/>
              </p:cNvSpPr>
              <p:nvPr/>
            </p:nvSpPr>
            <p:spPr bwMode="gray">
              <a:xfrm>
                <a:off x="1824" y="4128"/>
                <a:ext cx="188" cy="164"/>
              </a:xfrm>
              <a:prstGeom prst="rect">
                <a:avLst/>
              </a:prstGeom>
              <a:noFill/>
              <a:ln w="9525">
                <a:noFill/>
                <a:miter lim="800000"/>
                <a:headEnd/>
                <a:tailEnd/>
              </a:ln>
              <a:effectLst/>
            </p:spPr>
            <p:txBody>
              <a:bodyPr wrap="none">
                <a:spAutoFit/>
              </a:bodyPr>
              <a:lstStyle/>
              <a:p>
                <a:r>
                  <a:rPr lang="en-US" sz="1000">
                    <a:latin typeface="Times New Roman" pitchFamily="18" charset="0"/>
                  </a:rPr>
                  <a:t> 5</a:t>
                </a:r>
              </a:p>
            </p:txBody>
          </p:sp>
          <p:sp>
            <p:nvSpPr>
              <p:cNvPr id="20521" name="Text Box 41"/>
              <p:cNvSpPr txBox="1">
                <a:spLocks noChangeArrowheads="1"/>
              </p:cNvSpPr>
              <p:nvPr/>
            </p:nvSpPr>
            <p:spPr bwMode="gray">
              <a:xfrm>
                <a:off x="2016" y="4128"/>
                <a:ext cx="188" cy="164"/>
              </a:xfrm>
              <a:prstGeom prst="rect">
                <a:avLst/>
              </a:prstGeom>
              <a:noFill/>
              <a:ln w="9525">
                <a:noFill/>
                <a:miter lim="800000"/>
                <a:headEnd/>
                <a:tailEnd/>
              </a:ln>
              <a:effectLst/>
            </p:spPr>
            <p:txBody>
              <a:bodyPr wrap="none">
                <a:spAutoFit/>
              </a:bodyPr>
              <a:lstStyle/>
              <a:p>
                <a:r>
                  <a:rPr lang="en-US" sz="1000">
                    <a:latin typeface="Times New Roman" pitchFamily="18" charset="0"/>
                  </a:rPr>
                  <a:t> 6</a:t>
                </a:r>
              </a:p>
            </p:txBody>
          </p:sp>
          <p:sp>
            <p:nvSpPr>
              <p:cNvPr id="20522" name="Text Box 42"/>
              <p:cNvSpPr txBox="1">
                <a:spLocks noChangeArrowheads="1"/>
              </p:cNvSpPr>
              <p:nvPr/>
            </p:nvSpPr>
            <p:spPr bwMode="gray">
              <a:xfrm>
                <a:off x="2208" y="4128"/>
                <a:ext cx="188" cy="164"/>
              </a:xfrm>
              <a:prstGeom prst="rect">
                <a:avLst/>
              </a:prstGeom>
              <a:noFill/>
              <a:ln w="9525">
                <a:noFill/>
                <a:miter lim="800000"/>
                <a:headEnd/>
                <a:tailEnd/>
              </a:ln>
              <a:effectLst/>
            </p:spPr>
            <p:txBody>
              <a:bodyPr wrap="none">
                <a:spAutoFit/>
              </a:bodyPr>
              <a:lstStyle/>
              <a:p>
                <a:r>
                  <a:rPr lang="en-US" sz="1000">
                    <a:latin typeface="Times New Roman" pitchFamily="18" charset="0"/>
                  </a:rPr>
                  <a:t> 7</a:t>
                </a:r>
              </a:p>
            </p:txBody>
          </p:sp>
          <p:sp>
            <p:nvSpPr>
              <p:cNvPr id="20523" name="Text Box 43"/>
              <p:cNvSpPr txBox="1">
                <a:spLocks noChangeArrowheads="1"/>
              </p:cNvSpPr>
              <p:nvPr/>
            </p:nvSpPr>
            <p:spPr bwMode="gray">
              <a:xfrm>
                <a:off x="2400" y="4128"/>
                <a:ext cx="188" cy="164"/>
              </a:xfrm>
              <a:prstGeom prst="rect">
                <a:avLst/>
              </a:prstGeom>
              <a:noFill/>
              <a:ln w="9525">
                <a:noFill/>
                <a:miter lim="800000"/>
                <a:headEnd/>
                <a:tailEnd/>
              </a:ln>
              <a:effectLst/>
            </p:spPr>
            <p:txBody>
              <a:bodyPr wrap="none">
                <a:spAutoFit/>
              </a:bodyPr>
              <a:lstStyle/>
              <a:p>
                <a:r>
                  <a:rPr lang="en-US" sz="1000">
                    <a:latin typeface="Times New Roman" pitchFamily="18" charset="0"/>
                  </a:rPr>
                  <a:t> 8</a:t>
                </a:r>
              </a:p>
            </p:txBody>
          </p:sp>
          <p:sp>
            <p:nvSpPr>
              <p:cNvPr id="20524" name="Text Box 44"/>
              <p:cNvSpPr txBox="1">
                <a:spLocks noChangeArrowheads="1"/>
              </p:cNvSpPr>
              <p:nvPr/>
            </p:nvSpPr>
            <p:spPr bwMode="gray">
              <a:xfrm>
                <a:off x="2592" y="4128"/>
                <a:ext cx="188" cy="164"/>
              </a:xfrm>
              <a:prstGeom prst="rect">
                <a:avLst/>
              </a:prstGeom>
              <a:noFill/>
              <a:ln w="9525">
                <a:noFill/>
                <a:miter lim="800000"/>
                <a:headEnd/>
                <a:tailEnd/>
              </a:ln>
              <a:effectLst/>
            </p:spPr>
            <p:txBody>
              <a:bodyPr wrap="none">
                <a:spAutoFit/>
              </a:bodyPr>
              <a:lstStyle/>
              <a:p>
                <a:r>
                  <a:rPr lang="en-US" sz="1000">
                    <a:latin typeface="Times New Roman" pitchFamily="18" charset="0"/>
                  </a:rPr>
                  <a:t> 9</a:t>
                </a:r>
              </a:p>
            </p:txBody>
          </p:sp>
          <p:sp>
            <p:nvSpPr>
              <p:cNvPr id="20525" name="Text Box 45"/>
              <p:cNvSpPr txBox="1">
                <a:spLocks noChangeArrowheads="1"/>
              </p:cNvSpPr>
              <p:nvPr/>
            </p:nvSpPr>
            <p:spPr bwMode="gray">
              <a:xfrm>
                <a:off x="2784" y="4129"/>
                <a:ext cx="230" cy="164"/>
              </a:xfrm>
              <a:prstGeom prst="rect">
                <a:avLst/>
              </a:prstGeom>
              <a:noFill/>
              <a:ln w="9525">
                <a:noFill/>
                <a:miter lim="800000"/>
                <a:headEnd/>
                <a:tailEnd/>
              </a:ln>
              <a:effectLst/>
            </p:spPr>
            <p:txBody>
              <a:bodyPr wrap="none">
                <a:spAutoFit/>
              </a:bodyPr>
              <a:lstStyle/>
              <a:p>
                <a:r>
                  <a:rPr lang="en-US" sz="1000">
                    <a:latin typeface="Times New Roman" pitchFamily="18" charset="0"/>
                  </a:rPr>
                  <a:t> 10</a:t>
                </a:r>
              </a:p>
            </p:txBody>
          </p:sp>
          <p:sp>
            <p:nvSpPr>
              <p:cNvPr id="20526" name="Text Box 46"/>
              <p:cNvSpPr txBox="1">
                <a:spLocks noChangeArrowheads="1"/>
              </p:cNvSpPr>
              <p:nvPr/>
            </p:nvSpPr>
            <p:spPr bwMode="gray">
              <a:xfrm>
                <a:off x="768" y="3408"/>
                <a:ext cx="188" cy="164"/>
              </a:xfrm>
              <a:prstGeom prst="rect">
                <a:avLst/>
              </a:prstGeom>
              <a:noFill/>
              <a:ln w="9525">
                <a:noFill/>
                <a:miter lim="800000"/>
                <a:headEnd/>
                <a:tailEnd/>
              </a:ln>
              <a:effectLst/>
            </p:spPr>
            <p:txBody>
              <a:bodyPr wrap="none">
                <a:spAutoFit/>
              </a:bodyPr>
              <a:lstStyle/>
              <a:p>
                <a:r>
                  <a:rPr lang="en-US" sz="1000">
                    <a:latin typeface="Times New Roman" pitchFamily="18" charset="0"/>
                  </a:rPr>
                  <a:t> 3</a:t>
                </a:r>
              </a:p>
            </p:txBody>
          </p:sp>
          <p:sp>
            <p:nvSpPr>
              <p:cNvPr id="20527" name="Text Box 47"/>
              <p:cNvSpPr txBox="1">
                <a:spLocks noChangeArrowheads="1"/>
              </p:cNvSpPr>
              <p:nvPr/>
            </p:nvSpPr>
            <p:spPr bwMode="gray">
              <a:xfrm>
                <a:off x="768" y="3216"/>
                <a:ext cx="188" cy="164"/>
              </a:xfrm>
              <a:prstGeom prst="rect">
                <a:avLst/>
              </a:prstGeom>
              <a:noFill/>
              <a:ln w="9525">
                <a:noFill/>
                <a:miter lim="800000"/>
                <a:headEnd/>
                <a:tailEnd/>
              </a:ln>
              <a:effectLst/>
            </p:spPr>
            <p:txBody>
              <a:bodyPr wrap="none">
                <a:spAutoFit/>
              </a:bodyPr>
              <a:lstStyle/>
              <a:p>
                <a:r>
                  <a:rPr lang="en-US" sz="1000">
                    <a:latin typeface="Times New Roman" pitchFamily="18" charset="0"/>
                  </a:rPr>
                  <a:t> 4</a:t>
                </a:r>
              </a:p>
            </p:txBody>
          </p:sp>
          <p:sp>
            <p:nvSpPr>
              <p:cNvPr id="20528" name="Text Box 48"/>
              <p:cNvSpPr txBox="1">
                <a:spLocks noChangeArrowheads="1"/>
              </p:cNvSpPr>
              <p:nvPr/>
            </p:nvSpPr>
            <p:spPr bwMode="gray">
              <a:xfrm>
                <a:off x="768" y="3024"/>
                <a:ext cx="188" cy="164"/>
              </a:xfrm>
              <a:prstGeom prst="rect">
                <a:avLst/>
              </a:prstGeom>
              <a:noFill/>
              <a:ln w="9525">
                <a:noFill/>
                <a:miter lim="800000"/>
                <a:headEnd/>
                <a:tailEnd/>
              </a:ln>
              <a:effectLst/>
            </p:spPr>
            <p:txBody>
              <a:bodyPr wrap="none">
                <a:spAutoFit/>
              </a:bodyPr>
              <a:lstStyle/>
              <a:p>
                <a:r>
                  <a:rPr lang="en-US" sz="1000">
                    <a:latin typeface="Times New Roman" pitchFamily="18" charset="0"/>
                  </a:rPr>
                  <a:t> 5</a:t>
                </a:r>
              </a:p>
            </p:txBody>
          </p:sp>
          <p:sp>
            <p:nvSpPr>
              <p:cNvPr id="20529" name="Text Box 49"/>
              <p:cNvSpPr txBox="1">
                <a:spLocks noChangeArrowheads="1"/>
              </p:cNvSpPr>
              <p:nvPr/>
            </p:nvSpPr>
            <p:spPr bwMode="gray">
              <a:xfrm>
                <a:off x="768" y="2832"/>
                <a:ext cx="188" cy="164"/>
              </a:xfrm>
              <a:prstGeom prst="rect">
                <a:avLst/>
              </a:prstGeom>
              <a:noFill/>
              <a:ln w="9525">
                <a:noFill/>
                <a:miter lim="800000"/>
                <a:headEnd/>
                <a:tailEnd/>
              </a:ln>
              <a:effectLst/>
            </p:spPr>
            <p:txBody>
              <a:bodyPr wrap="none">
                <a:spAutoFit/>
              </a:bodyPr>
              <a:lstStyle/>
              <a:p>
                <a:r>
                  <a:rPr lang="en-US" sz="1000">
                    <a:latin typeface="Times New Roman" pitchFamily="18" charset="0"/>
                  </a:rPr>
                  <a:t> 6</a:t>
                </a:r>
              </a:p>
            </p:txBody>
          </p:sp>
        </p:grpSp>
        <p:grpSp>
          <p:nvGrpSpPr>
            <p:cNvPr id="6" name="Group 50"/>
            <p:cNvGrpSpPr>
              <a:grpSpLocks/>
            </p:cNvGrpSpPr>
            <p:nvPr/>
          </p:nvGrpSpPr>
          <p:grpSpPr bwMode="auto">
            <a:xfrm>
              <a:off x="2292" y="2710"/>
              <a:ext cx="270" cy="540"/>
              <a:chOff x="1632" y="3936"/>
              <a:chExt cx="288" cy="576"/>
            </a:xfrm>
          </p:grpSpPr>
          <p:sp>
            <p:nvSpPr>
              <p:cNvPr id="20531" name="Rectangle 51"/>
              <p:cNvSpPr>
                <a:spLocks noChangeArrowheads="1"/>
              </p:cNvSpPr>
              <p:nvPr/>
            </p:nvSpPr>
            <p:spPr bwMode="auto">
              <a:xfrm>
                <a:off x="1632" y="4224"/>
                <a:ext cx="288" cy="288"/>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20532" name="AutoShape 52"/>
              <p:cNvSpPr>
                <a:spLocks noChangeArrowheads="1"/>
              </p:cNvSpPr>
              <p:nvPr/>
            </p:nvSpPr>
            <p:spPr bwMode="auto">
              <a:xfrm>
                <a:off x="1632" y="3936"/>
                <a:ext cx="288" cy="288"/>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IE"/>
              </a:p>
            </p:txBody>
          </p:sp>
        </p:grpSp>
        <p:graphicFrame>
          <p:nvGraphicFramePr>
            <p:cNvPr id="20534" name="Object 54"/>
            <p:cNvGraphicFramePr>
              <a:graphicFrameLocks noChangeAspect="1"/>
            </p:cNvGraphicFramePr>
            <p:nvPr/>
          </p:nvGraphicFramePr>
          <p:xfrm>
            <a:off x="2131" y="3160"/>
            <a:ext cx="125" cy="225"/>
          </p:xfrm>
          <a:graphic>
            <a:graphicData uri="http://schemas.openxmlformats.org/presentationml/2006/ole">
              <mc:AlternateContent xmlns:mc="http://schemas.openxmlformats.org/markup-compatibility/2006">
                <mc:Choice xmlns:v="urn:schemas-microsoft-com:vml" Requires="v">
                  <p:oleObj spid="_x0000_s76806" name="Equation" r:id="rId4" imgW="253800" imgH="457200" progId="Equation.3">
                    <p:embed/>
                  </p:oleObj>
                </mc:Choice>
                <mc:Fallback>
                  <p:oleObj name="Equation" r:id="rId4" imgW="253800" imgH="4572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1" y="3160"/>
                          <a:ext cx="125" cy="225"/>
                        </a:xfrm>
                        <a:prstGeom prst="rect">
                          <a:avLst/>
                        </a:prstGeom>
                        <a:solidFill>
                          <a:schemeClr val="bg1"/>
                        </a:solidFill>
                      </p:spPr>
                    </p:pic>
                  </p:oleObj>
                </mc:Fallback>
              </mc:AlternateContent>
            </a:graphicData>
          </a:graphic>
        </p:graphicFrame>
        <p:grpSp>
          <p:nvGrpSpPr>
            <p:cNvPr id="7" name="Group 55"/>
            <p:cNvGrpSpPr>
              <a:grpSpLocks/>
            </p:cNvGrpSpPr>
            <p:nvPr/>
          </p:nvGrpSpPr>
          <p:grpSpPr bwMode="auto">
            <a:xfrm>
              <a:off x="3012" y="2097"/>
              <a:ext cx="540" cy="765"/>
              <a:chOff x="1632" y="3936"/>
              <a:chExt cx="288" cy="576"/>
            </a:xfrm>
          </p:grpSpPr>
          <p:sp>
            <p:nvSpPr>
              <p:cNvPr id="20536" name="Rectangle 56"/>
              <p:cNvSpPr>
                <a:spLocks noChangeArrowheads="1"/>
              </p:cNvSpPr>
              <p:nvPr/>
            </p:nvSpPr>
            <p:spPr bwMode="auto">
              <a:xfrm>
                <a:off x="1632" y="4224"/>
                <a:ext cx="288" cy="288"/>
              </a:xfrm>
              <a:prstGeom prst="rect">
                <a:avLst/>
              </a:prstGeom>
              <a:solidFill>
                <a:schemeClr val="bg1"/>
              </a:solidFill>
              <a:ln w="25400">
                <a:solidFill>
                  <a:schemeClr val="accent2"/>
                </a:solidFill>
                <a:miter lim="800000"/>
                <a:headEnd/>
                <a:tailEnd/>
              </a:ln>
              <a:effectLst/>
            </p:spPr>
            <p:txBody>
              <a:bodyPr wrap="none" anchor="ctr"/>
              <a:lstStyle/>
              <a:p>
                <a:endParaRPr lang="en-IE"/>
              </a:p>
            </p:txBody>
          </p:sp>
          <p:sp>
            <p:nvSpPr>
              <p:cNvPr id="20537" name="AutoShape 57"/>
              <p:cNvSpPr>
                <a:spLocks noChangeArrowheads="1"/>
              </p:cNvSpPr>
              <p:nvPr/>
            </p:nvSpPr>
            <p:spPr bwMode="auto">
              <a:xfrm>
                <a:off x="1632" y="3936"/>
                <a:ext cx="288" cy="288"/>
              </a:xfrm>
              <a:prstGeom prst="triangle">
                <a:avLst>
                  <a:gd name="adj" fmla="val 50000"/>
                </a:avLst>
              </a:prstGeom>
              <a:solidFill>
                <a:schemeClr val="bg1"/>
              </a:solidFill>
              <a:ln w="25400">
                <a:solidFill>
                  <a:schemeClr val="accent2"/>
                </a:solidFill>
                <a:miter lim="800000"/>
                <a:headEnd/>
                <a:tailEnd/>
              </a:ln>
              <a:effectLst/>
            </p:spPr>
            <p:txBody>
              <a:bodyPr wrap="none" anchor="ctr"/>
              <a:lstStyle/>
              <a:p>
                <a:endParaRPr lang="en-IE"/>
              </a:p>
            </p:txBody>
          </p:sp>
        </p:grpSp>
        <p:graphicFrame>
          <p:nvGraphicFramePr>
            <p:cNvPr id="20538" name="Object 58"/>
            <p:cNvGraphicFramePr>
              <a:graphicFrameLocks noChangeAspect="1"/>
            </p:cNvGraphicFramePr>
            <p:nvPr/>
          </p:nvGraphicFramePr>
          <p:xfrm>
            <a:off x="2575" y="3160"/>
            <a:ext cx="119" cy="225"/>
          </p:xfrm>
          <a:graphic>
            <a:graphicData uri="http://schemas.openxmlformats.org/presentationml/2006/ole">
              <mc:AlternateContent xmlns:mc="http://schemas.openxmlformats.org/markup-compatibility/2006">
                <mc:Choice xmlns:v="urn:schemas-microsoft-com:vml" Requires="v">
                  <p:oleObj spid="_x0000_s76807" name="Equation" r:id="rId6" imgW="241200" imgH="457200" progId="Equation.3">
                    <p:embed/>
                  </p:oleObj>
                </mc:Choice>
                <mc:Fallback>
                  <p:oleObj name="Equation" r:id="rId6" imgW="241200" imgH="4572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5" y="3160"/>
                          <a:ext cx="119" cy="225"/>
                        </a:xfrm>
                        <a:prstGeom prst="rect">
                          <a:avLst/>
                        </a:prstGeom>
                        <a:solidFill>
                          <a:schemeClr val="bg1"/>
                        </a:solidFill>
                      </p:spPr>
                    </p:pic>
                  </p:oleObj>
                </mc:Fallback>
              </mc:AlternateContent>
            </a:graphicData>
          </a:graphic>
        </p:graphicFrame>
        <p:graphicFrame>
          <p:nvGraphicFramePr>
            <p:cNvPr id="20539" name="Object 59"/>
            <p:cNvGraphicFramePr>
              <a:graphicFrameLocks noChangeAspect="1"/>
            </p:cNvGraphicFramePr>
            <p:nvPr/>
          </p:nvGraphicFramePr>
          <p:xfrm>
            <a:off x="2854" y="2794"/>
            <a:ext cx="125" cy="225"/>
          </p:xfrm>
          <a:graphic>
            <a:graphicData uri="http://schemas.openxmlformats.org/presentationml/2006/ole">
              <mc:AlternateContent xmlns:mc="http://schemas.openxmlformats.org/markup-compatibility/2006">
                <mc:Choice xmlns:v="urn:schemas-microsoft-com:vml" Requires="v">
                  <p:oleObj spid="_x0000_s76808" name="Equation" r:id="rId8" imgW="253800" imgH="457200" progId="Equation.3">
                    <p:embed/>
                  </p:oleObj>
                </mc:Choice>
                <mc:Fallback>
                  <p:oleObj name="Equation" r:id="rId8" imgW="253800" imgH="4572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54" y="2794"/>
                          <a:ext cx="125" cy="225"/>
                        </a:xfrm>
                        <a:prstGeom prst="rect">
                          <a:avLst/>
                        </a:prstGeom>
                        <a:solidFill>
                          <a:schemeClr val="bg1"/>
                        </a:solidFill>
                      </p:spPr>
                    </p:pic>
                  </p:oleObj>
                </mc:Fallback>
              </mc:AlternateContent>
            </a:graphicData>
          </a:graphic>
        </p:graphicFrame>
        <p:graphicFrame>
          <p:nvGraphicFramePr>
            <p:cNvPr id="20540" name="Object 60"/>
            <p:cNvGraphicFramePr>
              <a:graphicFrameLocks noChangeAspect="1"/>
            </p:cNvGraphicFramePr>
            <p:nvPr/>
          </p:nvGraphicFramePr>
          <p:xfrm>
            <a:off x="3598" y="2793"/>
            <a:ext cx="125" cy="225"/>
          </p:xfrm>
          <a:graphic>
            <a:graphicData uri="http://schemas.openxmlformats.org/presentationml/2006/ole">
              <mc:AlternateContent xmlns:mc="http://schemas.openxmlformats.org/markup-compatibility/2006">
                <mc:Choice xmlns:v="urn:schemas-microsoft-com:vml" Requires="v">
                  <p:oleObj spid="_x0000_s76809" name="Equation" r:id="rId10" imgW="253800" imgH="457200" progId="Equation.3">
                    <p:embed/>
                  </p:oleObj>
                </mc:Choice>
                <mc:Fallback>
                  <p:oleObj name="Equation" r:id="rId10" imgW="253800" imgH="45720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8" y="2793"/>
                          <a:ext cx="125" cy="225"/>
                        </a:xfrm>
                        <a:prstGeom prst="rect">
                          <a:avLst/>
                        </a:prstGeom>
                        <a:solidFill>
                          <a:schemeClr val="bg1"/>
                        </a:solidFill>
                      </p:spPr>
                    </p:pic>
                  </p:oleObj>
                </mc:Fallback>
              </mc:AlternateContent>
            </a:graphicData>
          </a:graphic>
        </p:graphicFrame>
        <p:grpSp>
          <p:nvGrpSpPr>
            <p:cNvPr id="8" name="Group 62"/>
            <p:cNvGrpSpPr>
              <a:grpSpLocks/>
            </p:cNvGrpSpPr>
            <p:nvPr/>
          </p:nvGrpSpPr>
          <p:grpSpPr bwMode="auto">
            <a:xfrm>
              <a:off x="2271" y="2671"/>
              <a:ext cx="288" cy="576"/>
              <a:chOff x="3552" y="3696"/>
              <a:chExt cx="288" cy="624"/>
            </a:xfrm>
          </p:grpSpPr>
          <p:sp>
            <p:nvSpPr>
              <p:cNvPr id="20543" name="Rectangle 63"/>
              <p:cNvSpPr>
                <a:spLocks noChangeArrowheads="1"/>
              </p:cNvSpPr>
              <p:nvPr/>
            </p:nvSpPr>
            <p:spPr bwMode="auto">
              <a:xfrm>
                <a:off x="3552" y="4032"/>
                <a:ext cx="288" cy="288"/>
              </a:xfrm>
              <a:prstGeom prst="rect">
                <a:avLst/>
              </a:prstGeom>
              <a:solidFill>
                <a:schemeClr val="bg1"/>
              </a:solidFill>
              <a:ln w="25400">
                <a:solidFill>
                  <a:schemeClr val="accent2"/>
                </a:solidFill>
                <a:miter lim="800000"/>
                <a:headEnd/>
                <a:tailEnd/>
              </a:ln>
              <a:effectLst/>
            </p:spPr>
            <p:txBody>
              <a:bodyPr wrap="none" anchor="ctr"/>
              <a:lstStyle/>
              <a:p>
                <a:endParaRPr lang="en-IE"/>
              </a:p>
            </p:txBody>
          </p:sp>
          <p:sp>
            <p:nvSpPr>
              <p:cNvPr id="20544" name="AutoShape 64"/>
              <p:cNvSpPr>
                <a:spLocks noChangeArrowheads="1"/>
              </p:cNvSpPr>
              <p:nvPr/>
            </p:nvSpPr>
            <p:spPr bwMode="auto">
              <a:xfrm>
                <a:off x="3552" y="3696"/>
                <a:ext cx="288" cy="336"/>
              </a:xfrm>
              <a:prstGeom prst="triangle">
                <a:avLst>
                  <a:gd name="adj" fmla="val 50000"/>
                </a:avLst>
              </a:prstGeom>
              <a:solidFill>
                <a:schemeClr val="bg1"/>
              </a:solidFill>
              <a:ln w="25400">
                <a:solidFill>
                  <a:schemeClr val="accent2"/>
                </a:solidFill>
                <a:miter lim="800000"/>
                <a:headEnd/>
                <a:tailEnd/>
              </a:ln>
              <a:effectLst/>
            </p:spPr>
            <p:txBody>
              <a:bodyPr wrap="none" anchor="ctr"/>
              <a:lstStyle/>
              <a:p>
                <a:endParaRPr lang="en-IE"/>
              </a:p>
            </p:txBody>
          </p:sp>
        </p:gr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ln/>
        </p:spPr>
        <p:txBody>
          <a:bodyPr/>
          <a:lstStyle/>
          <a:p>
            <a:r>
              <a:rPr lang="en-IE"/>
              <a:t>Rotation</a:t>
            </a:r>
            <a:endParaRPr lang="en-US"/>
          </a:p>
        </p:txBody>
      </p:sp>
      <p:sp>
        <p:nvSpPr>
          <p:cNvPr id="21507" name="Rectangle 3"/>
          <p:cNvSpPr>
            <a:spLocks noGrp="1" noChangeArrowheads="1"/>
          </p:cNvSpPr>
          <p:nvPr>
            <p:ph type="body" idx="1"/>
          </p:nvPr>
        </p:nvSpPr>
        <p:spPr/>
        <p:txBody>
          <a:bodyPr/>
          <a:lstStyle/>
          <a:p>
            <a:r>
              <a:rPr lang="en-IE" dirty="0"/>
              <a:t>Rotates all coordinates by a specified angle</a:t>
            </a:r>
          </a:p>
          <a:p>
            <a:r>
              <a:rPr lang="en-US" dirty="0">
                <a:latin typeface="Times New Roman" pitchFamily="18" charset="0"/>
              </a:rPr>
              <a:t>	</a:t>
            </a:r>
            <a:r>
              <a:rPr lang="en-US" i="1" dirty="0" err="1">
                <a:latin typeface="Times New Roman" pitchFamily="18" charset="0"/>
              </a:rPr>
              <a:t>x</a:t>
            </a:r>
            <a:r>
              <a:rPr lang="en-US" i="1" baseline="-25000" dirty="0" err="1">
                <a:latin typeface="Times New Roman" pitchFamily="18" charset="0"/>
              </a:rPr>
              <a:t>new</a:t>
            </a:r>
            <a:r>
              <a:rPr lang="en-US" dirty="0">
                <a:latin typeface="Times New Roman" pitchFamily="18" charset="0"/>
              </a:rPr>
              <a:t> = </a:t>
            </a:r>
            <a:r>
              <a:rPr lang="en-US" i="1" dirty="0" err="1">
                <a:latin typeface="Times New Roman" pitchFamily="18" charset="0"/>
              </a:rPr>
              <a:t>x</a:t>
            </a:r>
            <a:r>
              <a:rPr lang="en-US" i="1" baseline="-25000" dirty="0" err="1">
                <a:latin typeface="Times New Roman" pitchFamily="18" charset="0"/>
              </a:rPr>
              <a:t>old</a:t>
            </a:r>
            <a:r>
              <a:rPr lang="en-US" i="1" dirty="0">
                <a:latin typeface="Times New Roman" pitchFamily="18" charset="0"/>
              </a:rPr>
              <a:t> </a:t>
            </a:r>
            <a:r>
              <a:rPr lang="en-US" i="1" dirty="0">
                <a:latin typeface="Times New Roman" pitchFamily="18" charset="0"/>
                <a:cs typeface="Times New Roman" pitchFamily="18" charset="0"/>
              </a:rPr>
              <a:t>×</a:t>
            </a:r>
            <a:r>
              <a:rPr lang="en-US" i="1" dirty="0">
                <a:latin typeface="Times New Roman" pitchFamily="18" charset="0"/>
              </a:rPr>
              <a:t> </a:t>
            </a:r>
            <a:r>
              <a:rPr lang="en-US" dirty="0" err="1">
                <a:latin typeface="Times New Roman" pitchFamily="18" charset="0"/>
              </a:rPr>
              <a:t>cos</a:t>
            </a:r>
            <a:r>
              <a:rPr lang="el-GR" i="1" dirty="0">
                <a:latin typeface="Times New Roman" pitchFamily="18" charset="0"/>
                <a:cs typeface="Times New Roman" pitchFamily="18" charset="0"/>
              </a:rPr>
              <a:t>θ</a:t>
            </a:r>
            <a:r>
              <a:rPr lang="en-US" dirty="0">
                <a:latin typeface="Times New Roman" pitchFamily="18" charset="0"/>
              </a:rPr>
              <a:t> – </a:t>
            </a:r>
            <a:r>
              <a:rPr lang="en-US" i="1" dirty="0" err="1">
                <a:latin typeface="Times New Roman" pitchFamily="18" charset="0"/>
              </a:rPr>
              <a:t>y</a:t>
            </a:r>
            <a:r>
              <a:rPr lang="en-US" i="1" baseline="-25000" dirty="0" err="1">
                <a:latin typeface="Times New Roman" pitchFamily="18" charset="0"/>
              </a:rPr>
              <a:t>old</a:t>
            </a:r>
            <a:r>
              <a:rPr lang="en-US" i="1" dirty="0">
                <a:latin typeface="Times New Roman" pitchFamily="18" charset="0"/>
              </a:rPr>
              <a:t> </a:t>
            </a:r>
            <a:r>
              <a:rPr lang="en-US" i="1" dirty="0">
                <a:latin typeface="Times New Roman" pitchFamily="18" charset="0"/>
                <a:cs typeface="Times New Roman" pitchFamily="18" charset="0"/>
              </a:rPr>
              <a:t>×</a:t>
            </a:r>
            <a:r>
              <a:rPr lang="en-US" i="1" dirty="0">
                <a:latin typeface="Times New Roman" pitchFamily="18" charset="0"/>
              </a:rPr>
              <a:t> </a:t>
            </a:r>
            <a:r>
              <a:rPr lang="en-US" dirty="0">
                <a:latin typeface="Times New Roman" pitchFamily="18" charset="0"/>
              </a:rPr>
              <a:t>sin</a:t>
            </a:r>
            <a:r>
              <a:rPr lang="el-GR" i="1" dirty="0">
                <a:latin typeface="Times New Roman" pitchFamily="18" charset="0"/>
                <a:cs typeface="Times New Roman" pitchFamily="18" charset="0"/>
              </a:rPr>
              <a:t>θ</a:t>
            </a:r>
            <a:endParaRPr lang="en-US" i="1" dirty="0">
              <a:latin typeface="Times New Roman" pitchFamily="18" charset="0"/>
            </a:endParaRPr>
          </a:p>
          <a:p>
            <a:r>
              <a:rPr lang="en-US" dirty="0">
                <a:latin typeface="Times New Roman" pitchFamily="18" charset="0"/>
              </a:rPr>
              <a:t>	</a:t>
            </a:r>
            <a:r>
              <a:rPr lang="en-US" i="1" dirty="0" err="1">
                <a:latin typeface="Times New Roman" pitchFamily="18" charset="0"/>
              </a:rPr>
              <a:t>y</a:t>
            </a:r>
            <a:r>
              <a:rPr lang="en-US" i="1" baseline="-25000" dirty="0" err="1">
                <a:latin typeface="Times New Roman" pitchFamily="18" charset="0"/>
              </a:rPr>
              <a:t>new</a:t>
            </a:r>
            <a:r>
              <a:rPr lang="en-US" dirty="0">
                <a:latin typeface="Times New Roman" pitchFamily="18" charset="0"/>
              </a:rPr>
              <a:t> = </a:t>
            </a:r>
            <a:r>
              <a:rPr lang="en-US" i="1" dirty="0" err="1">
                <a:latin typeface="Times New Roman" pitchFamily="18" charset="0"/>
              </a:rPr>
              <a:t>x</a:t>
            </a:r>
            <a:r>
              <a:rPr lang="en-US" i="1" baseline="-25000" dirty="0" err="1">
                <a:latin typeface="Times New Roman" pitchFamily="18" charset="0"/>
              </a:rPr>
              <a:t>old</a:t>
            </a:r>
            <a:r>
              <a:rPr lang="en-US" i="1" dirty="0">
                <a:latin typeface="Times New Roman" pitchFamily="18" charset="0"/>
              </a:rPr>
              <a:t> </a:t>
            </a:r>
            <a:r>
              <a:rPr lang="en-US" i="1" dirty="0">
                <a:latin typeface="Times New Roman" pitchFamily="18" charset="0"/>
                <a:cs typeface="Times New Roman" pitchFamily="18" charset="0"/>
              </a:rPr>
              <a:t>×</a:t>
            </a:r>
            <a:r>
              <a:rPr lang="en-US" i="1" dirty="0">
                <a:latin typeface="Times New Roman" pitchFamily="18" charset="0"/>
              </a:rPr>
              <a:t> </a:t>
            </a:r>
            <a:r>
              <a:rPr lang="en-US" dirty="0">
                <a:latin typeface="Times New Roman" pitchFamily="18" charset="0"/>
              </a:rPr>
              <a:t>sin</a:t>
            </a:r>
            <a:r>
              <a:rPr lang="el-GR" i="1" dirty="0">
                <a:latin typeface="Times New Roman" pitchFamily="18" charset="0"/>
                <a:cs typeface="Times New Roman" pitchFamily="18" charset="0"/>
              </a:rPr>
              <a:t>θ</a:t>
            </a:r>
            <a:r>
              <a:rPr lang="en-US" dirty="0">
                <a:latin typeface="Times New Roman" pitchFamily="18" charset="0"/>
              </a:rPr>
              <a:t> + </a:t>
            </a:r>
            <a:r>
              <a:rPr lang="en-US" i="1" dirty="0" err="1">
                <a:latin typeface="Times New Roman" pitchFamily="18" charset="0"/>
              </a:rPr>
              <a:t>y</a:t>
            </a:r>
            <a:r>
              <a:rPr lang="en-US" i="1" baseline="-25000" dirty="0" err="1">
                <a:latin typeface="Times New Roman" pitchFamily="18" charset="0"/>
              </a:rPr>
              <a:t>old</a:t>
            </a:r>
            <a:r>
              <a:rPr lang="en-US" i="1" dirty="0">
                <a:latin typeface="Times New Roman" pitchFamily="18" charset="0"/>
              </a:rPr>
              <a:t> </a:t>
            </a:r>
            <a:r>
              <a:rPr lang="en-US" i="1" dirty="0">
                <a:latin typeface="Times New Roman" pitchFamily="18" charset="0"/>
                <a:cs typeface="Times New Roman" pitchFamily="18" charset="0"/>
              </a:rPr>
              <a:t>×</a:t>
            </a:r>
            <a:r>
              <a:rPr lang="en-US" i="1" dirty="0">
                <a:latin typeface="Times New Roman" pitchFamily="18" charset="0"/>
              </a:rPr>
              <a:t> </a:t>
            </a:r>
            <a:r>
              <a:rPr lang="en-US" dirty="0" err="1">
                <a:latin typeface="Times New Roman" pitchFamily="18" charset="0"/>
              </a:rPr>
              <a:t>cos</a:t>
            </a:r>
            <a:r>
              <a:rPr lang="el-GR" i="1" dirty="0">
                <a:latin typeface="Times New Roman" pitchFamily="18" charset="0"/>
                <a:cs typeface="Times New Roman" pitchFamily="18" charset="0"/>
              </a:rPr>
              <a:t>θ</a:t>
            </a:r>
            <a:endParaRPr lang="en-US" i="1" dirty="0">
              <a:latin typeface="Times New Roman" pitchFamily="18" charset="0"/>
            </a:endParaRPr>
          </a:p>
          <a:p>
            <a:r>
              <a:rPr lang="en-IE" dirty="0"/>
              <a:t>Points are always rotated about the origin</a:t>
            </a:r>
            <a:endParaRPr lang="en-US" dirty="0"/>
          </a:p>
        </p:txBody>
      </p:sp>
      <p:graphicFrame>
        <p:nvGraphicFramePr>
          <p:cNvPr id="21512" name="Object 8"/>
          <p:cNvGraphicFramePr>
            <a:graphicFrameLocks noChangeAspect="1"/>
          </p:cNvGraphicFramePr>
          <p:nvPr/>
        </p:nvGraphicFramePr>
        <p:xfrm>
          <a:off x="3614738" y="5419725"/>
          <a:ext cx="376237" cy="363538"/>
        </p:xfrm>
        <a:graphic>
          <a:graphicData uri="http://schemas.openxmlformats.org/presentationml/2006/ole">
            <mc:AlternateContent xmlns:mc="http://schemas.openxmlformats.org/markup-compatibility/2006">
              <mc:Choice xmlns:v="urn:schemas-microsoft-com:vml" Requires="v">
                <p:oleObj spid="_x0000_s75779" name="Equation" r:id="rId4" imgW="406080" imgH="393480" progId="Equation.3">
                  <p:embed/>
                </p:oleObj>
              </mc:Choice>
              <mc:Fallback>
                <p:oleObj name="Equation" r:id="rId4" imgW="406080" imgH="3934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4738" y="5419725"/>
                        <a:ext cx="376237" cy="363538"/>
                      </a:xfrm>
                      <a:prstGeom prst="rect">
                        <a:avLst/>
                      </a:prstGeom>
                      <a:solidFill>
                        <a:schemeClr val="bg1"/>
                      </a:solidFill>
                    </p:spPr>
                  </p:pic>
                </p:oleObj>
              </mc:Fallback>
            </mc:AlternateContent>
          </a:graphicData>
        </a:graphic>
      </p:graphicFrame>
      <p:sp>
        <p:nvSpPr>
          <p:cNvPr id="21514" name="Text Box 10"/>
          <p:cNvSpPr txBox="1">
            <a:spLocks noChangeArrowheads="1"/>
          </p:cNvSpPr>
          <p:nvPr/>
        </p:nvSpPr>
        <p:spPr bwMode="gray">
          <a:xfrm>
            <a:off x="2906713" y="3836988"/>
            <a:ext cx="282575" cy="365125"/>
          </a:xfrm>
          <a:prstGeom prst="rect">
            <a:avLst/>
          </a:prstGeom>
          <a:solidFill>
            <a:schemeClr val="bg1"/>
          </a:solidFill>
          <a:ln w="9525">
            <a:noFill/>
            <a:miter lim="800000"/>
            <a:headEnd/>
            <a:tailEnd/>
          </a:ln>
          <a:effectLst/>
        </p:spPr>
        <p:txBody>
          <a:bodyPr>
            <a:spAutoFit/>
          </a:bodyPr>
          <a:lstStyle/>
          <a:p>
            <a:r>
              <a:rPr lang="en-US" i="1">
                <a:latin typeface="Times New Roman" pitchFamily="18" charset="0"/>
              </a:rPr>
              <a:t>y</a:t>
            </a:r>
          </a:p>
        </p:txBody>
      </p:sp>
      <p:sp>
        <p:nvSpPr>
          <p:cNvPr id="21515" name="Text Box 11"/>
          <p:cNvSpPr txBox="1">
            <a:spLocks noChangeArrowheads="1"/>
          </p:cNvSpPr>
          <p:nvPr/>
        </p:nvSpPr>
        <p:spPr bwMode="gray">
          <a:xfrm>
            <a:off x="6151563" y="5853113"/>
            <a:ext cx="282575" cy="366712"/>
          </a:xfrm>
          <a:prstGeom prst="rect">
            <a:avLst/>
          </a:prstGeom>
          <a:solidFill>
            <a:schemeClr val="bg1"/>
          </a:solidFill>
          <a:ln w="9525">
            <a:noFill/>
            <a:miter lim="800000"/>
            <a:headEnd/>
            <a:tailEnd/>
          </a:ln>
          <a:effectLst/>
        </p:spPr>
        <p:txBody>
          <a:bodyPr>
            <a:spAutoFit/>
          </a:bodyPr>
          <a:lstStyle/>
          <a:p>
            <a:r>
              <a:rPr lang="en-US" i="1">
                <a:latin typeface="Times New Roman" pitchFamily="18" charset="0"/>
              </a:rPr>
              <a:t>x</a:t>
            </a:r>
          </a:p>
        </p:txBody>
      </p:sp>
      <p:sp>
        <p:nvSpPr>
          <p:cNvPr id="21518" name="Line 14"/>
          <p:cNvSpPr>
            <a:spLocks noChangeShapeType="1"/>
          </p:cNvSpPr>
          <p:nvPr/>
        </p:nvSpPr>
        <p:spPr bwMode="gray">
          <a:xfrm flipV="1">
            <a:off x="3159125" y="4068763"/>
            <a:ext cx="0" cy="1938337"/>
          </a:xfrm>
          <a:prstGeom prst="line">
            <a:avLst/>
          </a:prstGeom>
          <a:noFill/>
          <a:ln w="9525">
            <a:solidFill>
              <a:schemeClr val="tx1"/>
            </a:solidFill>
            <a:round/>
            <a:headEnd/>
            <a:tailEnd type="triangle" w="med" len="med"/>
          </a:ln>
          <a:effectLst/>
        </p:spPr>
        <p:txBody>
          <a:bodyPr wrap="none"/>
          <a:lstStyle/>
          <a:p>
            <a:endParaRPr lang="en-IE"/>
          </a:p>
        </p:txBody>
      </p:sp>
      <p:sp>
        <p:nvSpPr>
          <p:cNvPr id="21519" name="Line 15"/>
          <p:cNvSpPr>
            <a:spLocks noChangeShapeType="1"/>
          </p:cNvSpPr>
          <p:nvPr/>
        </p:nvSpPr>
        <p:spPr bwMode="gray">
          <a:xfrm>
            <a:off x="3121025" y="5973763"/>
            <a:ext cx="3144838" cy="0"/>
          </a:xfrm>
          <a:prstGeom prst="line">
            <a:avLst/>
          </a:prstGeom>
          <a:noFill/>
          <a:ln w="9525">
            <a:solidFill>
              <a:schemeClr val="tx1"/>
            </a:solidFill>
            <a:round/>
            <a:headEnd/>
            <a:tailEnd type="triangle" w="med" len="med"/>
          </a:ln>
          <a:effectLst/>
        </p:spPr>
        <p:txBody>
          <a:bodyPr wrap="none"/>
          <a:lstStyle/>
          <a:p>
            <a:endParaRPr lang="en-IE"/>
          </a:p>
        </p:txBody>
      </p:sp>
      <p:sp>
        <p:nvSpPr>
          <p:cNvPr id="21520" name="Line 16"/>
          <p:cNvSpPr>
            <a:spLocks noChangeShapeType="1"/>
          </p:cNvSpPr>
          <p:nvPr/>
        </p:nvSpPr>
        <p:spPr bwMode="gray">
          <a:xfrm>
            <a:off x="3441700" y="5902325"/>
            <a:ext cx="0" cy="141288"/>
          </a:xfrm>
          <a:prstGeom prst="line">
            <a:avLst/>
          </a:prstGeom>
          <a:noFill/>
          <a:ln w="9525">
            <a:solidFill>
              <a:schemeClr val="tx1"/>
            </a:solidFill>
            <a:round/>
            <a:headEnd/>
            <a:tailEnd/>
          </a:ln>
          <a:effectLst/>
        </p:spPr>
        <p:txBody>
          <a:bodyPr wrap="none"/>
          <a:lstStyle/>
          <a:p>
            <a:endParaRPr lang="en-IE"/>
          </a:p>
        </p:txBody>
      </p:sp>
      <p:sp>
        <p:nvSpPr>
          <p:cNvPr id="21521" name="Line 17"/>
          <p:cNvSpPr>
            <a:spLocks noChangeShapeType="1"/>
          </p:cNvSpPr>
          <p:nvPr/>
        </p:nvSpPr>
        <p:spPr bwMode="gray">
          <a:xfrm>
            <a:off x="3724275" y="5902325"/>
            <a:ext cx="0" cy="141288"/>
          </a:xfrm>
          <a:prstGeom prst="line">
            <a:avLst/>
          </a:prstGeom>
          <a:noFill/>
          <a:ln w="9525">
            <a:solidFill>
              <a:schemeClr val="tx1"/>
            </a:solidFill>
            <a:round/>
            <a:headEnd/>
            <a:tailEnd/>
          </a:ln>
          <a:effectLst/>
        </p:spPr>
        <p:txBody>
          <a:bodyPr wrap="none"/>
          <a:lstStyle/>
          <a:p>
            <a:endParaRPr lang="en-IE"/>
          </a:p>
        </p:txBody>
      </p:sp>
      <p:sp>
        <p:nvSpPr>
          <p:cNvPr id="21522" name="Line 18"/>
          <p:cNvSpPr>
            <a:spLocks noChangeShapeType="1"/>
          </p:cNvSpPr>
          <p:nvPr/>
        </p:nvSpPr>
        <p:spPr bwMode="gray">
          <a:xfrm>
            <a:off x="4289425" y="5902325"/>
            <a:ext cx="0" cy="141288"/>
          </a:xfrm>
          <a:prstGeom prst="line">
            <a:avLst/>
          </a:prstGeom>
          <a:noFill/>
          <a:ln w="9525">
            <a:solidFill>
              <a:schemeClr val="tx1"/>
            </a:solidFill>
            <a:round/>
            <a:headEnd/>
            <a:tailEnd/>
          </a:ln>
          <a:effectLst/>
        </p:spPr>
        <p:txBody>
          <a:bodyPr wrap="none"/>
          <a:lstStyle/>
          <a:p>
            <a:endParaRPr lang="en-IE"/>
          </a:p>
        </p:txBody>
      </p:sp>
      <p:sp>
        <p:nvSpPr>
          <p:cNvPr id="21523" name="Line 19"/>
          <p:cNvSpPr>
            <a:spLocks noChangeShapeType="1"/>
          </p:cNvSpPr>
          <p:nvPr/>
        </p:nvSpPr>
        <p:spPr bwMode="gray">
          <a:xfrm>
            <a:off x="4006850" y="5902325"/>
            <a:ext cx="0" cy="141288"/>
          </a:xfrm>
          <a:prstGeom prst="line">
            <a:avLst/>
          </a:prstGeom>
          <a:noFill/>
          <a:ln w="9525">
            <a:solidFill>
              <a:schemeClr val="tx1"/>
            </a:solidFill>
            <a:round/>
            <a:headEnd/>
            <a:tailEnd/>
          </a:ln>
          <a:effectLst/>
        </p:spPr>
        <p:txBody>
          <a:bodyPr wrap="none"/>
          <a:lstStyle/>
          <a:p>
            <a:endParaRPr lang="en-IE"/>
          </a:p>
        </p:txBody>
      </p:sp>
      <p:sp>
        <p:nvSpPr>
          <p:cNvPr id="21524" name="Line 20"/>
          <p:cNvSpPr>
            <a:spLocks noChangeShapeType="1"/>
          </p:cNvSpPr>
          <p:nvPr/>
        </p:nvSpPr>
        <p:spPr bwMode="gray">
          <a:xfrm>
            <a:off x="4572000" y="5902325"/>
            <a:ext cx="0" cy="141288"/>
          </a:xfrm>
          <a:prstGeom prst="line">
            <a:avLst/>
          </a:prstGeom>
          <a:noFill/>
          <a:ln w="9525">
            <a:solidFill>
              <a:schemeClr val="tx1"/>
            </a:solidFill>
            <a:round/>
            <a:headEnd/>
            <a:tailEnd/>
          </a:ln>
          <a:effectLst/>
        </p:spPr>
        <p:txBody>
          <a:bodyPr wrap="none"/>
          <a:lstStyle/>
          <a:p>
            <a:endParaRPr lang="en-IE"/>
          </a:p>
        </p:txBody>
      </p:sp>
      <p:sp>
        <p:nvSpPr>
          <p:cNvPr id="21525" name="Line 21"/>
          <p:cNvSpPr>
            <a:spLocks noChangeShapeType="1"/>
          </p:cNvSpPr>
          <p:nvPr/>
        </p:nvSpPr>
        <p:spPr bwMode="gray">
          <a:xfrm>
            <a:off x="4854575" y="5902325"/>
            <a:ext cx="0" cy="141288"/>
          </a:xfrm>
          <a:prstGeom prst="line">
            <a:avLst/>
          </a:prstGeom>
          <a:noFill/>
          <a:ln w="9525">
            <a:solidFill>
              <a:schemeClr val="tx1"/>
            </a:solidFill>
            <a:round/>
            <a:headEnd/>
            <a:tailEnd/>
          </a:ln>
          <a:effectLst/>
        </p:spPr>
        <p:txBody>
          <a:bodyPr wrap="none"/>
          <a:lstStyle/>
          <a:p>
            <a:endParaRPr lang="en-IE"/>
          </a:p>
        </p:txBody>
      </p:sp>
      <p:sp>
        <p:nvSpPr>
          <p:cNvPr id="21526" name="Line 22"/>
          <p:cNvSpPr>
            <a:spLocks noChangeShapeType="1"/>
          </p:cNvSpPr>
          <p:nvPr/>
        </p:nvSpPr>
        <p:spPr bwMode="gray">
          <a:xfrm>
            <a:off x="5137150" y="5902325"/>
            <a:ext cx="0" cy="141288"/>
          </a:xfrm>
          <a:prstGeom prst="line">
            <a:avLst/>
          </a:prstGeom>
          <a:noFill/>
          <a:ln w="9525">
            <a:solidFill>
              <a:schemeClr val="tx1"/>
            </a:solidFill>
            <a:round/>
            <a:headEnd/>
            <a:tailEnd/>
          </a:ln>
          <a:effectLst/>
        </p:spPr>
        <p:txBody>
          <a:bodyPr wrap="none"/>
          <a:lstStyle/>
          <a:p>
            <a:endParaRPr lang="en-IE"/>
          </a:p>
        </p:txBody>
      </p:sp>
      <p:sp>
        <p:nvSpPr>
          <p:cNvPr id="21527" name="Line 23"/>
          <p:cNvSpPr>
            <a:spLocks noChangeShapeType="1"/>
          </p:cNvSpPr>
          <p:nvPr/>
        </p:nvSpPr>
        <p:spPr bwMode="gray">
          <a:xfrm>
            <a:off x="5418138" y="5902325"/>
            <a:ext cx="0" cy="141288"/>
          </a:xfrm>
          <a:prstGeom prst="line">
            <a:avLst/>
          </a:prstGeom>
          <a:noFill/>
          <a:ln w="9525">
            <a:solidFill>
              <a:schemeClr val="tx1"/>
            </a:solidFill>
            <a:round/>
            <a:headEnd/>
            <a:tailEnd/>
          </a:ln>
          <a:effectLst/>
        </p:spPr>
        <p:txBody>
          <a:bodyPr wrap="none"/>
          <a:lstStyle/>
          <a:p>
            <a:endParaRPr lang="en-IE"/>
          </a:p>
        </p:txBody>
      </p:sp>
      <p:sp>
        <p:nvSpPr>
          <p:cNvPr id="21528" name="Line 24"/>
          <p:cNvSpPr>
            <a:spLocks noChangeShapeType="1"/>
          </p:cNvSpPr>
          <p:nvPr/>
        </p:nvSpPr>
        <p:spPr bwMode="gray">
          <a:xfrm>
            <a:off x="5700713" y="5902325"/>
            <a:ext cx="0" cy="141288"/>
          </a:xfrm>
          <a:prstGeom prst="line">
            <a:avLst/>
          </a:prstGeom>
          <a:noFill/>
          <a:ln w="9525">
            <a:solidFill>
              <a:schemeClr val="tx1"/>
            </a:solidFill>
            <a:round/>
            <a:headEnd/>
            <a:tailEnd/>
          </a:ln>
          <a:effectLst/>
        </p:spPr>
        <p:txBody>
          <a:bodyPr wrap="none"/>
          <a:lstStyle/>
          <a:p>
            <a:endParaRPr lang="en-IE"/>
          </a:p>
        </p:txBody>
      </p:sp>
      <p:sp>
        <p:nvSpPr>
          <p:cNvPr id="21529" name="Line 25"/>
          <p:cNvSpPr>
            <a:spLocks noChangeShapeType="1"/>
          </p:cNvSpPr>
          <p:nvPr/>
        </p:nvSpPr>
        <p:spPr bwMode="gray">
          <a:xfrm>
            <a:off x="5983288" y="5902325"/>
            <a:ext cx="0" cy="141288"/>
          </a:xfrm>
          <a:prstGeom prst="line">
            <a:avLst/>
          </a:prstGeom>
          <a:noFill/>
          <a:ln w="9525">
            <a:solidFill>
              <a:schemeClr val="tx1"/>
            </a:solidFill>
            <a:round/>
            <a:headEnd/>
            <a:tailEnd/>
          </a:ln>
          <a:effectLst/>
        </p:spPr>
        <p:txBody>
          <a:bodyPr wrap="none"/>
          <a:lstStyle/>
          <a:p>
            <a:endParaRPr lang="en-IE"/>
          </a:p>
        </p:txBody>
      </p:sp>
      <p:sp>
        <p:nvSpPr>
          <p:cNvPr id="21530" name="Line 26"/>
          <p:cNvSpPr>
            <a:spLocks noChangeShapeType="1"/>
          </p:cNvSpPr>
          <p:nvPr/>
        </p:nvSpPr>
        <p:spPr bwMode="gray">
          <a:xfrm>
            <a:off x="3089275" y="5691188"/>
            <a:ext cx="141288" cy="0"/>
          </a:xfrm>
          <a:prstGeom prst="line">
            <a:avLst/>
          </a:prstGeom>
          <a:noFill/>
          <a:ln w="9525">
            <a:solidFill>
              <a:schemeClr val="tx1"/>
            </a:solidFill>
            <a:round/>
            <a:headEnd/>
            <a:tailEnd/>
          </a:ln>
          <a:effectLst/>
        </p:spPr>
        <p:txBody>
          <a:bodyPr wrap="none"/>
          <a:lstStyle/>
          <a:p>
            <a:endParaRPr lang="en-IE"/>
          </a:p>
        </p:txBody>
      </p:sp>
      <p:sp>
        <p:nvSpPr>
          <p:cNvPr id="21531" name="Line 27"/>
          <p:cNvSpPr>
            <a:spLocks noChangeShapeType="1"/>
          </p:cNvSpPr>
          <p:nvPr/>
        </p:nvSpPr>
        <p:spPr bwMode="gray">
          <a:xfrm>
            <a:off x="3089275" y="5408613"/>
            <a:ext cx="141288" cy="0"/>
          </a:xfrm>
          <a:prstGeom prst="line">
            <a:avLst/>
          </a:prstGeom>
          <a:noFill/>
          <a:ln w="9525">
            <a:solidFill>
              <a:schemeClr val="tx1"/>
            </a:solidFill>
            <a:round/>
            <a:headEnd/>
            <a:tailEnd/>
          </a:ln>
          <a:effectLst/>
        </p:spPr>
        <p:txBody>
          <a:bodyPr wrap="none"/>
          <a:lstStyle/>
          <a:p>
            <a:endParaRPr lang="en-IE"/>
          </a:p>
        </p:txBody>
      </p:sp>
      <p:sp>
        <p:nvSpPr>
          <p:cNvPr id="21532" name="Line 28"/>
          <p:cNvSpPr>
            <a:spLocks noChangeShapeType="1"/>
          </p:cNvSpPr>
          <p:nvPr/>
        </p:nvSpPr>
        <p:spPr bwMode="gray">
          <a:xfrm>
            <a:off x="3089275" y="5126038"/>
            <a:ext cx="141288" cy="0"/>
          </a:xfrm>
          <a:prstGeom prst="line">
            <a:avLst/>
          </a:prstGeom>
          <a:noFill/>
          <a:ln w="9525">
            <a:solidFill>
              <a:schemeClr val="tx1"/>
            </a:solidFill>
            <a:round/>
            <a:headEnd/>
            <a:tailEnd/>
          </a:ln>
          <a:effectLst/>
        </p:spPr>
        <p:txBody>
          <a:bodyPr wrap="none"/>
          <a:lstStyle/>
          <a:p>
            <a:endParaRPr lang="en-IE"/>
          </a:p>
        </p:txBody>
      </p:sp>
      <p:sp>
        <p:nvSpPr>
          <p:cNvPr id="21533" name="Line 29"/>
          <p:cNvSpPr>
            <a:spLocks noChangeShapeType="1"/>
          </p:cNvSpPr>
          <p:nvPr/>
        </p:nvSpPr>
        <p:spPr bwMode="gray">
          <a:xfrm>
            <a:off x="3089275" y="4845050"/>
            <a:ext cx="141288" cy="0"/>
          </a:xfrm>
          <a:prstGeom prst="line">
            <a:avLst/>
          </a:prstGeom>
          <a:noFill/>
          <a:ln w="9525">
            <a:solidFill>
              <a:schemeClr val="tx1"/>
            </a:solidFill>
            <a:round/>
            <a:headEnd/>
            <a:tailEnd/>
          </a:ln>
          <a:effectLst/>
        </p:spPr>
        <p:txBody>
          <a:bodyPr wrap="none"/>
          <a:lstStyle/>
          <a:p>
            <a:endParaRPr lang="en-IE"/>
          </a:p>
        </p:txBody>
      </p:sp>
      <p:sp>
        <p:nvSpPr>
          <p:cNvPr id="21534" name="Line 30"/>
          <p:cNvSpPr>
            <a:spLocks noChangeShapeType="1"/>
          </p:cNvSpPr>
          <p:nvPr/>
        </p:nvSpPr>
        <p:spPr bwMode="gray">
          <a:xfrm>
            <a:off x="3089275" y="4562475"/>
            <a:ext cx="141288" cy="0"/>
          </a:xfrm>
          <a:prstGeom prst="line">
            <a:avLst/>
          </a:prstGeom>
          <a:noFill/>
          <a:ln w="9525">
            <a:solidFill>
              <a:schemeClr val="tx1"/>
            </a:solidFill>
            <a:round/>
            <a:headEnd/>
            <a:tailEnd/>
          </a:ln>
          <a:effectLst/>
        </p:spPr>
        <p:txBody>
          <a:bodyPr wrap="none"/>
          <a:lstStyle/>
          <a:p>
            <a:endParaRPr lang="en-IE"/>
          </a:p>
        </p:txBody>
      </p:sp>
      <p:sp>
        <p:nvSpPr>
          <p:cNvPr id="21535" name="Line 31"/>
          <p:cNvSpPr>
            <a:spLocks noChangeShapeType="1"/>
          </p:cNvSpPr>
          <p:nvPr/>
        </p:nvSpPr>
        <p:spPr bwMode="gray">
          <a:xfrm>
            <a:off x="3089275" y="4279900"/>
            <a:ext cx="141288" cy="0"/>
          </a:xfrm>
          <a:prstGeom prst="line">
            <a:avLst/>
          </a:prstGeom>
          <a:noFill/>
          <a:ln w="9525">
            <a:solidFill>
              <a:schemeClr val="tx1"/>
            </a:solidFill>
            <a:round/>
            <a:headEnd/>
            <a:tailEnd/>
          </a:ln>
          <a:effectLst/>
        </p:spPr>
        <p:txBody>
          <a:bodyPr wrap="none"/>
          <a:lstStyle/>
          <a:p>
            <a:endParaRPr lang="en-IE"/>
          </a:p>
        </p:txBody>
      </p:sp>
      <p:sp>
        <p:nvSpPr>
          <p:cNvPr id="21536" name="Text Box 32"/>
          <p:cNvSpPr txBox="1">
            <a:spLocks noChangeArrowheads="1"/>
          </p:cNvSpPr>
          <p:nvPr/>
        </p:nvSpPr>
        <p:spPr bwMode="gray">
          <a:xfrm>
            <a:off x="2957513" y="5921375"/>
            <a:ext cx="279400" cy="242888"/>
          </a:xfrm>
          <a:prstGeom prst="rect">
            <a:avLst/>
          </a:prstGeom>
          <a:noFill/>
          <a:ln w="9525">
            <a:noFill/>
            <a:miter lim="800000"/>
            <a:headEnd/>
            <a:tailEnd/>
          </a:ln>
          <a:effectLst/>
        </p:spPr>
        <p:txBody>
          <a:bodyPr wrap="none">
            <a:spAutoFit/>
          </a:bodyPr>
          <a:lstStyle/>
          <a:p>
            <a:r>
              <a:rPr lang="en-US" sz="1000">
                <a:latin typeface="Times New Roman" pitchFamily="18" charset="0"/>
              </a:rPr>
              <a:t> 0</a:t>
            </a:r>
          </a:p>
        </p:txBody>
      </p:sp>
      <p:sp>
        <p:nvSpPr>
          <p:cNvPr id="21537" name="Text Box 33"/>
          <p:cNvSpPr txBox="1">
            <a:spLocks noChangeArrowheads="1"/>
          </p:cNvSpPr>
          <p:nvPr/>
        </p:nvSpPr>
        <p:spPr bwMode="gray">
          <a:xfrm>
            <a:off x="3302000" y="6042025"/>
            <a:ext cx="279400" cy="246063"/>
          </a:xfrm>
          <a:prstGeom prst="rect">
            <a:avLst/>
          </a:prstGeom>
          <a:noFill/>
          <a:ln w="9525">
            <a:noFill/>
            <a:miter lim="800000"/>
            <a:headEnd/>
            <a:tailEnd/>
          </a:ln>
          <a:effectLst/>
        </p:spPr>
        <p:txBody>
          <a:bodyPr wrap="none">
            <a:spAutoFit/>
          </a:bodyPr>
          <a:lstStyle/>
          <a:p>
            <a:r>
              <a:rPr lang="en-US" sz="1000">
                <a:latin typeface="Times New Roman" pitchFamily="18" charset="0"/>
              </a:rPr>
              <a:t> 1</a:t>
            </a:r>
          </a:p>
        </p:txBody>
      </p:sp>
      <p:sp>
        <p:nvSpPr>
          <p:cNvPr id="21538" name="Text Box 34"/>
          <p:cNvSpPr txBox="1">
            <a:spLocks noChangeArrowheads="1"/>
          </p:cNvSpPr>
          <p:nvPr/>
        </p:nvSpPr>
        <p:spPr bwMode="gray">
          <a:xfrm>
            <a:off x="2878138" y="5548313"/>
            <a:ext cx="279400" cy="246062"/>
          </a:xfrm>
          <a:prstGeom prst="rect">
            <a:avLst/>
          </a:prstGeom>
          <a:noFill/>
          <a:ln w="9525">
            <a:noFill/>
            <a:miter lim="800000"/>
            <a:headEnd/>
            <a:tailEnd/>
          </a:ln>
          <a:effectLst/>
        </p:spPr>
        <p:txBody>
          <a:bodyPr wrap="none">
            <a:spAutoFit/>
          </a:bodyPr>
          <a:lstStyle/>
          <a:p>
            <a:r>
              <a:rPr lang="en-US" sz="1000">
                <a:latin typeface="Times New Roman" pitchFamily="18" charset="0"/>
              </a:rPr>
              <a:t> 1</a:t>
            </a:r>
          </a:p>
        </p:txBody>
      </p:sp>
      <p:sp>
        <p:nvSpPr>
          <p:cNvPr id="21539" name="Text Box 35"/>
          <p:cNvSpPr txBox="1">
            <a:spLocks noChangeArrowheads="1"/>
          </p:cNvSpPr>
          <p:nvPr/>
        </p:nvSpPr>
        <p:spPr bwMode="gray">
          <a:xfrm>
            <a:off x="3584575" y="6042025"/>
            <a:ext cx="279400" cy="246063"/>
          </a:xfrm>
          <a:prstGeom prst="rect">
            <a:avLst/>
          </a:prstGeom>
          <a:noFill/>
          <a:ln w="9525">
            <a:noFill/>
            <a:miter lim="800000"/>
            <a:headEnd/>
            <a:tailEnd/>
          </a:ln>
          <a:effectLst/>
        </p:spPr>
        <p:txBody>
          <a:bodyPr wrap="none">
            <a:spAutoFit/>
          </a:bodyPr>
          <a:lstStyle/>
          <a:p>
            <a:r>
              <a:rPr lang="en-US" sz="1000">
                <a:latin typeface="Times New Roman" pitchFamily="18" charset="0"/>
              </a:rPr>
              <a:t> 2</a:t>
            </a:r>
          </a:p>
        </p:txBody>
      </p:sp>
      <p:sp>
        <p:nvSpPr>
          <p:cNvPr id="21540" name="Text Box 36"/>
          <p:cNvSpPr txBox="1">
            <a:spLocks noChangeArrowheads="1"/>
          </p:cNvSpPr>
          <p:nvPr/>
        </p:nvSpPr>
        <p:spPr bwMode="gray">
          <a:xfrm>
            <a:off x="2878138" y="5267325"/>
            <a:ext cx="279400" cy="242888"/>
          </a:xfrm>
          <a:prstGeom prst="rect">
            <a:avLst/>
          </a:prstGeom>
          <a:noFill/>
          <a:ln w="9525">
            <a:noFill/>
            <a:miter lim="800000"/>
            <a:headEnd/>
            <a:tailEnd/>
          </a:ln>
          <a:effectLst/>
        </p:spPr>
        <p:txBody>
          <a:bodyPr wrap="none">
            <a:spAutoFit/>
          </a:bodyPr>
          <a:lstStyle/>
          <a:p>
            <a:r>
              <a:rPr lang="en-US" sz="1000">
                <a:latin typeface="Times New Roman" pitchFamily="18" charset="0"/>
              </a:rPr>
              <a:t> 2</a:t>
            </a:r>
          </a:p>
        </p:txBody>
      </p:sp>
      <p:sp>
        <p:nvSpPr>
          <p:cNvPr id="21541" name="Text Box 37"/>
          <p:cNvSpPr txBox="1">
            <a:spLocks noChangeArrowheads="1"/>
          </p:cNvSpPr>
          <p:nvPr/>
        </p:nvSpPr>
        <p:spPr bwMode="gray">
          <a:xfrm>
            <a:off x="3863975" y="6042025"/>
            <a:ext cx="279400" cy="246063"/>
          </a:xfrm>
          <a:prstGeom prst="rect">
            <a:avLst/>
          </a:prstGeom>
          <a:noFill/>
          <a:ln w="9525">
            <a:noFill/>
            <a:miter lim="800000"/>
            <a:headEnd/>
            <a:tailEnd/>
          </a:ln>
          <a:effectLst/>
        </p:spPr>
        <p:txBody>
          <a:bodyPr wrap="none">
            <a:spAutoFit/>
          </a:bodyPr>
          <a:lstStyle/>
          <a:p>
            <a:r>
              <a:rPr lang="en-US" sz="1000">
                <a:latin typeface="Times New Roman" pitchFamily="18" charset="0"/>
              </a:rPr>
              <a:t> 3</a:t>
            </a:r>
          </a:p>
        </p:txBody>
      </p:sp>
      <p:sp>
        <p:nvSpPr>
          <p:cNvPr id="21542" name="Text Box 38"/>
          <p:cNvSpPr txBox="1">
            <a:spLocks noChangeArrowheads="1"/>
          </p:cNvSpPr>
          <p:nvPr/>
        </p:nvSpPr>
        <p:spPr bwMode="gray">
          <a:xfrm>
            <a:off x="4148138" y="6042025"/>
            <a:ext cx="279400" cy="246063"/>
          </a:xfrm>
          <a:prstGeom prst="rect">
            <a:avLst/>
          </a:prstGeom>
          <a:noFill/>
          <a:ln w="9525">
            <a:noFill/>
            <a:miter lim="800000"/>
            <a:headEnd/>
            <a:tailEnd/>
          </a:ln>
          <a:effectLst/>
        </p:spPr>
        <p:txBody>
          <a:bodyPr wrap="none">
            <a:spAutoFit/>
          </a:bodyPr>
          <a:lstStyle/>
          <a:p>
            <a:r>
              <a:rPr lang="en-US" sz="1000">
                <a:latin typeface="Times New Roman" pitchFamily="18" charset="0"/>
              </a:rPr>
              <a:t> 4</a:t>
            </a:r>
          </a:p>
        </p:txBody>
      </p:sp>
      <p:sp>
        <p:nvSpPr>
          <p:cNvPr id="21543" name="Text Box 39"/>
          <p:cNvSpPr txBox="1">
            <a:spLocks noChangeArrowheads="1"/>
          </p:cNvSpPr>
          <p:nvPr/>
        </p:nvSpPr>
        <p:spPr bwMode="gray">
          <a:xfrm>
            <a:off x="4430713" y="6042025"/>
            <a:ext cx="279400" cy="246063"/>
          </a:xfrm>
          <a:prstGeom prst="rect">
            <a:avLst/>
          </a:prstGeom>
          <a:noFill/>
          <a:ln w="9525">
            <a:noFill/>
            <a:miter lim="800000"/>
            <a:headEnd/>
            <a:tailEnd/>
          </a:ln>
          <a:effectLst/>
        </p:spPr>
        <p:txBody>
          <a:bodyPr wrap="none">
            <a:spAutoFit/>
          </a:bodyPr>
          <a:lstStyle/>
          <a:p>
            <a:r>
              <a:rPr lang="en-US" sz="1000">
                <a:latin typeface="Times New Roman" pitchFamily="18" charset="0"/>
              </a:rPr>
              <a:t> 5</a:t>
            </a:r>
          </a:p>
        </p:txBody>
      </p:sp>
      <p:sp>
        <p:nvSpPr>
          <p:cNvPr id="21544" name="Text Box 40"/>
          <p:cNvSpPr txBox="1">
            <a:spLocks noChangeArrowheads="1"/>
          </p:cNvSpPr>
          <p:nvPr/>
        </p:nvSpPr>
        <p:spPr bwMode="gray">
          <a:xfrm>
            <a:off x="4713288" y="6042025"/>
            <a:ext cx="279400" cy="246063"/>
          </a:xfrm>
          <a:prstGeom prst="rect">
            <a:avLst/>
          </a:prstGeom>
          <a:noFill/>
          <a:ln w="9525">
            <a:noFill/>
            <a:miter lim="800000"/>
            <a:headEnd/>
            <a:tailEnd/>
          </a:ln>
          <a:effectLst/>
        </p:spPr>
        <p:txBody>
          <a:bodyPr wrap="none">
            <a:spAutoFit/>
          </a:bodyPr>
          <a:lstStyle/>
          <a:p>
            <a:r>
              <a:rPr lang="en-US" sz="1000">
                <a:latin typeface="Times New Roman" pitchFamily="18" charset="0"/>
              </a:rPr>
              <a:t> 6</a:t>
            </a:r>
          </a:p>
        </p:txBody>
      </p:sp>
      <p:sp>
        <p:nvSpPr>
          <p:cNvPr id="21545" name="Text Box 41"/>
          <p:cNvSpPr txBox="1">
            <a:spLocks noChangeArrowheads="1"/>
          </p:cNvSpPr>
          <p:nvPr/>
        </p:nvSpPr>
        <p:spPr bwMode="gray">
          <a:xfrm>
            <a:off x="4995863" y="6042025"/>
            <a:ext cx="279400" cy="246063"/>
          </a:xfrm>
          <a:prstGeom prst="rect">
            <a:avLst/>
          </a:prstGeom>
          <a:noFill/>
          <a:ln w="9525">
            <a:noFill/>
            <a:miter lim="800000"/>
            <a:headEnd/>
            <a:tailEnd/>
          </a:ln>
          <a:effectLst/>
        </p:spPr>
        <p:txBody>
          <a:bodyPr wrap="none">
            <a:spAutoFit/>
          </a:bodyPr>
          <a:lstStyle/>
          <a:p>
            <a:r>
              <a:rPr lang="en-US" sz="1000">
                <a:latin typeface="Times New Roman" pitchFamily="18" charset="0"/>
              </a:rPr>
              <a:t> 7</a:t>
            </a:r>
          </a:p>
        </p:txBody>
      </p:sp>
      <p:sp>
        <p:nvSpPr>
          <p:cNvPr id="21546" name="Text Box 42"/>
          <p:cNvSpPr txBox="1">
            <a:spLocks noChangeArrowheads="1"/>
          </p:cNvSpPr>
          <p:nvPr/>
        </p:nvSpPr>
        <p:spPr bwMode="gray">
          <a:xfrm>
            <a:off x="5280025" y="6042025"/>
            <a:ext cx="277813" cy="246063"/>
          </a:xfrm>
          <a:prstGeom prst="rect">
            <a:avLst/>
          </a:prstGeom>
          <a:noFill/>
          <a:ln w="9525">
            <a:noFill/>
            <a:miter lim="800000"/>
            <a:headEnd/>
            <a:tailEnd/>
          </a:ln>
          <a:effectLst/>
        </p:spPr>
        <p:txBody>
          <a:bodyPr wrap="none">
            <a:spAutoFit/>
          </a:bodyPr>
          <a:lstStyle/>
          <a:p>
            <a:r>
              <a:rPr lang="en-US" sz="1000">
                <a:latin typeface="Times New Roman" pitchFamily="18" charset="0"/>
              </a:rPr>
              <a:t> 8</a:t>
            </a:r>
          </a:p>
        </p:txBody>
      </p:sp>
      <p:sp>
        <p:nvSpPr>
          <p:cNvPr id="21547" name="Text Box 43"/>
          <p:cNvSpPr txBox="1">
            <a:spLocks noChangeArrowheads="1"/>
          </p:cNvSpPr>
          <p:nvPr/>
        </p:nvSpPr>
        <p:spPr bwMode="gray">
          <a:xfrm>
            <a:off x="5559425" y="6042025"/>
            <a:ext cx="279400" cy="246063"/>
          </a:xfrm>
          <a:prstGeom prst="rect">
            <a:avLst/>
          </a:prstGeom>
          <a:noFill/>
          <a:ln w="9525">
            <a:noFill/>
            <a:miter lim="800000"/>
            <a:headEnd/>
            <a:tailEnd/>
          </a:ln>
          <a:effectLst/>
        </p:spPr>
        <p:txBody>
          <a:bodyPr wrap="none">
            <a:spAutoFit/>
          </a:bodyPr>
          <a:lstStyle/>
          <a:p>
            <a:r>
              <a:rPr lang="en-US" sz="1000">
                <a:latin typeface="Times New Roman" pitchFamily="18" charset="0"/>
              </a:rPr>
              <a:t> 9</a:t>
            </a:r>
          </a:p>
        </p:txBody>
      </p:sp>
      <p:sp>
        <p:nvSpPr>
          <p:cNvPr id="21548" name="Text Box 44"/>
          <p:cNvSpPr txBox="1">
            <a:spLocks noChangeArrowheads="1"/>
          </p:cNvSpPr>
          <p:nvPr/>
        </p:nvSpPr>
        <p:spPr bwMode="gray">
          <a:xfrm>
            <a:off x="5842000" y="6042025"/>
            <a:ext cx="342900" cy="246063"/>
          </a:xfrm>
          <a:prstGeom prst="rect">
            <a:avLst/>
          </a:prstGeom>
          <a:noFill/>
          <a:ln w="9525">
            <a:noFill/>
            <a:miter lim="800000"/>
            <a:headEnd/>
            <a:tailEnd/>
          </a:ln>
          <a:effectLst/>
        </p:spPr>
        <p:txBody>
          <a:bodyPr wrap="none">
            <a:spAutoFit/>
          </a:bodyPr>
          <a:lstStyle/>
          <a:p>
            <a:r>
              <a:rPr lang="en-US" sz="1000">
                <a:latin typeface="Times New Roman" pitchFamily="18" charset="0"/>
              </a:rPr>
              <a:t> 10</a:t>
            </a:r>
          </a:p>
        </p:txBody>
      </p:sp>
      <p:sp>
        <p:nvSpPr>
          <p:cNvPr id="21549" name="Text Box 45"/>
          <p:cNvSpPr txBox="1">
            <a:spLocks noChangeArrowheads="1"/>
          </p:cNvSpPr>
          <p:nvPr/>
        </p:nvSpPr>
        <p:spPr bwMode="gray">
          <a:xfrm>
            <a:off x="2878138" y="4986338"/>
            <a:ext cx="279400" cy="242887"/>
          </a:xfrm>
          <a:prstGeom prst="rect">
            <a:avLst/>
          </a:prstGeom>
          <a:noFill/>
          <a:ln w="9525">
            <a:noFill/>
            <a:miter lim="800000"/>
            <a:headEnd/>
            <a:tailEnd/>
          </a:ln>
          <a:effectLst/>
        </p:spPr>
        <p:txBody>
          <a:bodyPr wrap="none">
            <a:spAutoFit/>
          </a:bodyPr>
          <a:lstStyle/>
          <a:p>
            <a:r>
              <a:rPr lang="en-US" sz="1000">
                <a:latin typeface="Times New Roman" pitchFamily="18" charset="0"/>
              </a:rPr>
              <a:t> 3</a:t>
            </a:r>
          </a:p>
        </p:txBody>
      </p:sp>
      <p:sp>
        <p:nvSpPr>
          <p:cNvPr id="21550" name="Text Box 46"/>
          <p:cNvSpPr txBox="1">
            <a:spLocks noChangeArrowheads="1"/>
          </p:cNvSpPr>
          <p:nvPr/>
        </p:nvSpPr>
        <p:spPr bwMode="gray">
          <a:xfrm>
            <a:off x="2878138" y="4703763"/>
            <a:ext cx="279400" cy="244475"/>
          </a:xfrm>
          <a:prstGeom prst="rect">
            <a:avLst/>
          </a:prstGeom>
          <a:noFill/>
          <a:ln w="9525">
            <a:noFill/>
            <a:miter lim="800000"/>
            <a:headEnd/>
            <a:tailEnd/>
          </a:ln>
          <a:effectLst/>
        </p:spPr>
        <p:txBody>
          <a:bodyPr wrap="none">
            <a:spAutoFit/>
          </a:bodyPr>
          <a:lstStyle/>
          <a:p>
            <a:r>
              <a:rPr lang="en-US" sz="1000">
                <a:latin typeface="Times New Roman" pitchFamily="18" charset="0"/>
              </a:rPr>
              <a:t> 4</a:t>
            </a:r>
          </a:p>
        </p:txBody>
      </p:sp>
      <p:sp>
        <p:nvSpPr>
          <p:cNvPr id="21551" name="Text Box 47"/>
          <p:cNvSpPr txBox="1">
            <a:spLocks noChangeArrowheads="1"/>
          </p:cNvSpPr>
          <p:nvPr/>
        </p:nvSpPr>
        <p:spPr bwMode="gray">
          <a:xfrm>
            <a:off x="2878138" y="4419600"/>
            <a:ext cx="279400" cy="246063"/>
          </a:xfrm>
          <a:prstGeom prst="rect">
            <a:avLst/>
          </a:prstGeom>
          <a:noFill/>
          <a:ln w="9525">
            <a:noFill/>
            <a:miter lim="800000"/>
            <a:headEnd/>
            <a:tailEnd/>
          </a:ln>
          <a:effectLst/>
        </p:spPr>
        <p:txBody>
          <a:bodyPr wrap="none">
            <a:spAutoFit/>
          </a:bodyPr>
          <a:lstStyle/>
          <a:p>
            <a:r>
              <a:rPr lang="en-US" sz="1000">
                <a:latin typeface="Times New Roman" pitchFamily="18" charset="0"/>
              </a:rPr>
              <a:t> 5</a:t>
            </a:r>
          </a:p>
        </p:txBody>
      </p:sp>
      <p:sp>
        <p:nvSpPr>
          <p:cNvPr id="21552" name="Text Box 48"/>
          <p:cNvSpPr txBox="1">
            <a:spLocks noChangeArrowheads="1"/>
          </p:cNvSpPr>
          <p:nvPr/>
        </p:nvSpPr>
        <p:spPr bwMode="gray">
          <a:xfrm>
            <a:off x="2878138" y="4138613"/>
            <a:ext cx="279400" cy="242887"/>
          </a:xfrm>
          <a:prstGeom prst="rect">
            <a:avLst/>
          </a:prstGeom>
          <a:noFill/>
          <a:ln w="9525">
            <a:noFill/>
            <a:miter lim="800000"/>
            <a:headEnd/>
            <a:tailEnd/>
          </a:ln>
          <a:effectLst/>
        </p:spPr>
        <p:txBody>
          <a:bodyPr wrap="none">
            <a:spAutoFit/>
          </a:bodyPr>
          <a:lstStyle/>
          <a:p>
            <a:r>
              <a:rPr lang="en-US" sz="1000">
                <a:latin typeface="Times New Roman" pitchFamily="18" charset="0"/>
              </a:rPr>
              <a:t> 6</a:t>
            </a:r>
          </a:p>
        </p:txBody>
      </p:sp>
      <p:sp>
        <p:nvSpPr>
          <p:cNvPr id="21554" name="Rectangle 50"/>
          <p:cNvSpPr>
            <a:spLocks noChangeArrowheads="1"/>
          </p:cNvSpPr>
          <p:nvPr/>
        </p:nvSpPr>
        <p:spPr bwMode="auto">
          <a:xfrm>
            <a:off x="4289425" y="5299075"/>
            <a:ext cx="423863" cy="422275"/>
          </a:xfrm>
          <a:prstGeom prst="rect">
            <a:avLst/>
          </a:prstGeom>
          <a:solidFill>
            <a:schemeClr val="bg1"/>
          </a:solidFill>
          <a:ln w="25400">
            <a:solidFill>
              <a:schemeClr val="accent2"/>
            </a:solidFill>
            <a:miter lim="800000"/>
            <a:headEnd/>
            <a:tailEnd/>
          </a:ln>
          <a:effectLst/>
        </p:spPr>
        <p:txBody>
          <a:bodyPr wrap="none" anchor="ctr"/>
          <a:lstStyle/>
          <a:p>
            <a:endParaRPr lang="en-IE"/>
          </a:p>
        </p:txBody>
      </p:sp>
      <p:sp>
        <p:nvSpPr>
          <p:cNvPr id="21555" name="AutoShape 51"/>
          <p:cNvSpPr>
            <a:spLocks noChangeArrowheads="1"/>
          </p:cNvSpPr>
          <p:nvPr/>
        </p:nvSpPr>
        <p:spPr bwMode="auto">
          <a:xfrm>
            <a:off x="4289425" y="4875213"/>
            <a:ext cx="423863" cy="423862"/>
          </a:xfrm>
          <a:prstGeom prst="triangle">
            <a:avLst>
              <a:gd name="adj" fmla="val 50000"/>
            </a:avLst>
          </a:prstGeom>
          <a:solidFill>
            <a:schemeClr val="bg1"/>
          </a:solidFill>
          <a:ln w="25400">
            <a:solidFill>
              <a:schemeClr val="accent2"/>
            </a:solidFill>
            <a:miter lim="800000"/>
            <a:headEnd/>
            <a:tailEnd/>
          </a:ln>
          <a:effectLst/>
        </p:spPr>
        <p:txBody>
          <a:bodyPr wrap="none" anchor="ctr"/>
          <a:lstStyle/>
          <a:p>
            <a:endParaRPr lang="en-IE"/>
          </a:p>
        </p:txBody>
      </p:sp>
      <p:sp>
        <p:nvSpPr>
          <p:cNvPr id="21556" name="Line 52"/>
          <p:cNvSpPr>
            <a:spLocks noChangeShapeType="1"/>
          </p:cNvSpPr>
          <p:nvPr/>
        </p:nvSpPr>
        <p:spPr bwMode="auto">
          <a:xfrm flipV="1">
            <a:off x="3155950" y="5721350"/>
            <a:ext cx="1133475" cy="250825"/>
          </a:xfrm>
          <a:prstGeom prst="line">
            <a:avLst/>
          </a:prstGeom>
          <a:noFill/>
          <a:ln w="9525">
            <a:solidFill>
              <a:schemeClr val="tx1"/>
            </a:solidFill>
            <a:round/>
            <a:headEnd/>
            <a:tailEnd type="triangle" w="med" len="med"/>
          </a:ln>
          <a:effectLst/>
        </p:spPr>
        <p:txBody>
          <a:bodyPr wrap="none"/>
          <a:lstStyle/>
          <a:p>
            <a:endParaRPr lang="en-IE"/>
          </a:p>
        </p:txBody>
      </p:sp>
      <p:grpSp>
        <p:nvGrpSpPr>
          <p:cNvPr id="2" name="Group 54"/>
          <p:cNvGrpSpPr>
            <a:grpSpLocks/>
          </p:cNvGrpSpPr>
          <p:nvPr/>
        </p:nvGrpSpPr>
        <p:grpSpPr bwMode="auto">
          <a:xfrm rot="-2592406">
            <a:off x="3506788" y="4117975"/>
            <a:ext cx="423862" cy="847725"/>
            <a:chOff x="1632" y="3936"/>
            <a:chExt cx="288" cy="576"/>
          </a:xfrm>
        </p:grpSpPr>
        <p:sp>
          <p:nvSpPr>
            <p:cNvPr id="21559" name="Rectangle 55"/>
            <p:cNvSpPr>
              <a:spLocks noChangeArrowheads="1"/>
            </p:cNvSpPr>
            <p:nvPr/>
          </p:nvSpPr>
          <p:spPr bwMode="auto">
            <a:xfrm>
              <a:off x="1632" y="4224"/>
              <a:ext cx="288" cy="288"/>
            </a:xfrm>
            <a:prstGeom prst="rect">
              <a:avLst/>
            </a:prstGeom>
            <a:solidFill>
              <a:schemeClr val="bg1"/>
            </a:solidFill>
            <a:ln w="25400">
              <a:solidFill>
                <a:schemeClr val="accent2"/>
              </a:solidFill>
              <a:miter lim="800000"/>
              <a:headEnd/>
              <a:tailEnd/>
            </a:ln>
            <a:effectLst/>
          </p:spPr>
          <p:txBody>
            <a:bodyPr wrap="none" anchor="ctr"/>
            <a:lstStyle/>
            <a:p>
              <a:endParaRPr lang="en-IE"/>
            </a:p>
          </p:txBody>
        </p:sp>
        <p:sp>
          <p:nvSpPr>
            <p:cNvPr id="21560" name="AutoShape 56"/>
            <p:cNvSpPr>
              <a:spLocks noChangeArrowheads="1"/>
            </p:cNvSpPr>
            <p:nvPr/>
          </p:nvSpPr>
          <p:spPr bwMode="auto">
            <a:xfrm>
              <a:off x="1632" y="3936"/>
              <a:ext cx="288" cy="288"/>
            </a:xfrm>
            <a:prstGeom prst="triangle">
              <a:avLst>
                <a:gd name="adj" fmla="val 50000"/>
              </a:avLst>
            </a:prstGeom>
            <a:solidFill>
              <a:schemeClr val="bg1"/>
            </a:solidFill>
            <a:ln w="25400">
              <a:solidFill>
                <a:schemeClr val="accent2"/>
              </a:solidFill>
              <a:miter lim="800000"/>
              <a:headEnd/>
              <a:tailEnd/>
            </a:ln>
            <a:effectLst/>
          </p:spPr>
          <p:txBody>
            <a:bodyPr wrap="none" anchor="ctr"/>
            <a:lstStyle/>
            <a:p>
              <a:endParaRPr lang="en-IE"/>
            </a:p>
          </p:txBody>
        </p:sp>
      </p:grpSp>
      <p:sp>
        <p:nvSpPr>
          <p:cNvPr id="21561" name="Line 57"/>
          <p:cNvSpPr>
            <a:spLocks noChangeShapeType="1"/>
          </p:cNvSpPr>
          <p:nvPr/>
        </p:nvSpPr>
        <p:spPr bwMode="auto">
          <a:xfrm rot="19007594" flipV="1">
            <a:off x="2917825" y="5364163"/>
            <a:ext cx="1176338" cy="234950"/>
          </a:xfrm>
          <a:prstGeom prst="line">
            <a:avLst/>
          </a:prstGeom>
          <a:noFill/>
          <a:ln w="9525">
            <a:solidFill>
              <a:schemeClr val="tx1"/>
            </a:solidFill>
            <a:round/>
            <a:headEnd/>
            <a:tailEnd type="triangle" w="med" len="med"/>
          </a:ln>
          <a:effectLst/>
        </p:spPr>
        <p:txBody>
          <a:bodyPr wrap="none"/>
          <a:lstStyle/>
          <a:p>
            <a:endParaRPr lang="en-IE"/>
          </a:p>
        </p:txBody>
      </p:sp>
      <p:sp>
        <p:nvSpPr>
          <p:cNvPr id="21563" name="Arc 59"/>
          <p:cNvSpPr>
            <a:spLocks/>
          </p:cNvSpPr>
          <p:nvPr/>
        </p:nvSpPr>
        <p:spPr bwMode="auto">
          <a:xfrm>
            <a:off x="3424238" y="5513388"/>
            <a:ext cx="211137" cy="355600"/>
          </a:xfrm>
          <a:custGeom>
            <a:avLst/>
            <a:gdLst>
              <a:gd name="G0" fmla="+- 0 0 0"/>
              <a:gd name="G1" fmla="+- 20569 0 0"/>
              <a:gd name="G2" fmla="+- 21600 0 0"/>
              <a:gd name="T0" fmla="*/ 6593 w 21600"/>
              <a:gd name="T1" fmla="*/ 0 h 20569"/>
              <a:gd name="T2" fmla="*/ 21600 w 21600"/>
              <a:gd name="T3" fmla="*/ 20569 h 20569"/>
              <a:gd name="T4" fmla="*/ 0 w 21600"/>
              <a:gd name="T5" fmla="*/ 20569 h 20569"/>
            </a:gdLst>
            <a:ahLst/>
            <a:cxnLst>
              <a:cxn ang="0">
                <a:pos x="T0" y="T1"/>
              </a:cxn>
              <a:cxn ang="0">
                <a:pos x="T2" y="T3"/>
              </a:cxn>
              <a:cxn ang="0">
                <a:pos x="T4" y="T5"/>
              </a:cxn>
            </a:cxnLst>
            <a:rect l="0" t="0" r="r" b="b"/>
            <a:pathLst>
              <a:path w="21600" h="20569" fill="none" extrusionOk="0">
                <a:moveTo>
                  <a:pt x="6593" y="-1"/>
                </a:moveTo>
                <a:cubicBezTo>
                  <a:pt x="15534" y="2865"/>
                  <a:pt x="21600" y="11179"/>
                  <a:pt x="21600" y="20569"/>
                </a:cubicBezTo>
              </a:path>
              <a:path w="21600" h="20569" stroke="0" extrusionOk="0">
                <a:moveTo>
                  <a:pt x="6593" y="-1"/>
                </a:moveTo>
                <a:cubicBezTo>
                  <a:pt x="15534" y="2865"/>
                  <a:pt x="21600" y="11179"/>
                  <a:pt x="21600" y="20569"/>
                </a:cubicBezTo>
                <a:lnTo>
                  <a:pt x="0" y="20569"/>
                </a:lnTo>
                <a:close/>
              </a:path>
            </a:pathLst>
          </a:custGeom>
          <a:noFill/>
          <a:ln w="9525">
            <a:solidFill>
              <a:schemeClr val="tx1"/>
            </a:solidFill>
            <a:round/>
            <a:headEnd type="stealth" w="sm" len="sm"/>
            <a:tailEnd type="stealth" w="sm" len="sm"/>
          </a:ln>
          <a:effectLst/>
        </p:spPr>
        <p:txBody>
          <a:bodyPr wrap="none" anchor="ctr"/>
          <a:lstStyle/>
          <a:p>
            <a:endParaRPr lang="en-IE"/>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ln/>
        </p:spPr>
        <p:txBody>
          <a:bodyPr/>
          <a:lstStyle/>
          <a:p>
            <a:r>
              <a:rPr lang="en-GB"/>
              <a:t>Homogeneous Coordinates</a:t>
            </a:r>
          </a:p>
        </p:txBody>
      </p:sp>
      <p:sp>
        <p:nvSpPr>
          <p:cNvPr id="101382" name="Rectangle 6"/>
          <p:cNvSpPr>
            <a:spLocks noGrp="1" noChangeArrowheads="1"/>
          </p:cNvSpPr>
          <p:nvPr>
            <p:ph type="body" idx="1"/>
          </p:nvPr>
        </p:nvSpPr>
        <p:spPr>
          <a:xfrm>
            <a:off x="457200" y="1333500"/>
            <a:ext cx="8686800" cy="5524500"/>
          </a:xfrm>
        </p:spPr>
        <p:txBody>
          <a:bodyPr/>
          <a:lstStyle/>
          <a:p>
            <a:r>
              <a:rPr lang="en-GB"/>
              <a:t>A point </a:t>
            </a:r>
            <a:r>
              <a:rPr lang="en-GB" sz="3600" i="1">
                <a:latin typeface="Times New Roman" pitchFamily="18" charset="0"/>
              </a:rPr>
              <a:t>(x, y)</a:t>
            </a:r>
            <a:r>
              <a:rPr lang="en-GB"/>
              <a:t> can be re-written in </a:t>
            </a:r>
            <a:r>
              <a:rPr lang="en-GB" b="1"/>
              <a:t>homogeneous coordinates</a:t>
            </a:r>
            <a:r>
              <a:rPr lang="en-GB"/>
              <a:t> as </a:t>
            </a:r>
            <a:r>
              <a:rPr lang="en-GB" sz="3600" i="1">
                <a:latin typeface="Times New Roman" pitchFamily="18" charset="0"/>
              </a:rPr>
              <a:t>(x</a:t>
            </a:r>
            <a:r>
              <a:rPr lang="en-GB" sz="3600" i="1" baseline="-25000">
                <a:latin typeface="Times New Roman" pitchFamily="18" charset="0"/>
              </a:rPr>
              <a:t>h</a:t>
            </a:r>
            <a:r>
              <a:rPr lang="en-GB" sz="3600" i="1">
                <a:latin typeface="Times New Roman" pitchFamily="18" charset="0"/>
              </a:rPr>
              <a:t>, y</a:t>
            </a:r>
            <a:r>
              <a:rPr lang="en-GB" sz="3600" i="1" baseline="-25000">
                <a:latin typeface="Times New Roman" pitchFamily="18" charset="0"/>
              </a:rPr>
              <a:t>h</a:t>
            </a:r>
            <a:r>
              <a:rPr lang="en-GB" sz="3600" i="1">
                <a:latin typeface="Times New Roman" pitchFamily="18" charset="0"/>
              </a:rPr>
              <a:t>, h)</a:t>
            </a:r>
          </a:p>
          <a:p>
            <a:r>
              <a:rPr lang="en-GB"/>
              <a:t>The </a:t>
            </a:r>
            <a:r>
              <a:rPr lang="en-GB" b="1"/>
              <a:t>homogeneous parameter</a:t>
            </a:r>
            <a:r>
              <a:rPr lang="en-GB"/>
              <a:t> </a:t>
            </a:r>
            <a:r>
              <a:rPr lang="en-GB" sz="3600" i="1">
                <a:latin typeface="Times New Roman" pitchFamily="18" charset="0"/>
              </a:rPr>
              <a:t>h</a:t>
            </a:r>
            <a:r>
              <a:rPr lang="en-GB"/>
              <a:t> is a non-</a:t>
            </a:r>
            <a:br>
              <a:rPr lang="en-GB"/>
            </a:br>
            <a:r>
              <a:rPr lang="en-GB"/>
              <a:t>zero value such that:</a:t>
            </a:r>
          </a:p>
          <a:p>
            <a:endParaRPr lang="en-GB"/>
          </a:p>
          <a:p>
            <a:endParaRPr lang="en-GB"/>
          </a:p>
          <a:p>
            <a:r>
              <a:rPr lang="en-GB"/>
              <a:t>We can then write any point </a:t>
            </a:r>
            <a:r>
              <a:rPr lang="en-GB" sz="3600" i="1">
                <a:latin typeface="Times New Roman" pitchFamily="18" charset="0"/>
              </a:rPr>
              <a:t>(x, y)</a:t>
            </a:r>
            <a:r>
              <a:rPr lang="en-GB"/>
              <a:t> as </a:t>
            </a:r>
            <a:r>
              <a:rPr lang="en-GB" sz="3400" i="1">
                <a:latin typeface="Times New Roman" pitchFamily="18" charset="0"/>
              </a:rPr>
              <a:t>(hx, hy, h)</a:t>
            </a:r>
          </a:p>
          <a:p>
            <a:r>
              <a:rPr lang="en-GB"/>
              <a:t>We can conveniently choose </a:t>
            </a:r>
            <a:r>
              <a:rPr lang="en-GB" sz="3600" i="1">
                <a:latin typeface="Times New Roman" pitchFamily="18" charset="0"/>
              </a:rPr>
              <a:t>h = 1</a:t>
            </a:r>
            <a:r>
              <a:rPr lang="en-GB"/>
              <a:t> so that </a:t>
            </a:r>
            <a:br>
              <a:rPr lang="en-GB"/>
            </a:br>
            <a:r>
              <a:rPr lang="en-GB" sz="3600" i="1">
                <a:latin typeface="Times New Roman" pitchFamily="18" charset="0"/>
              </a:rPr>
              <a:t>(x, y)</a:t>
            </a:r>
            <a:r>
              <a:rPr lang="en-GB"/>
              <a:t> becomes </a:t>
            </a:r>
            <a:r>
              <a:rPr lang="en-GB" sz="3600" i="1">
                <a:latin typeface="Times New Roman" pitchFamily="18" charset="0"/>
              </a:rPr>
              <a:t>(x, y, 1)</a:t>
            </a:r>
          </a:p>
        </p:txBody>
      </p:sp>
      <p:graphicFrame>
        <p:nvGraphicFramePr>
          <p:cNvPr id="101380" name="Object 4"/>
          <p:cNvGraphicFramePr>
            <a:graphicFrameLocks noGrp="1" noChangeAspect="1"/>
          </p:cNvGraphicFramePr>
          <p:nvPr>
            <p:ph idx="4294967295"/>
          </p:nvPr>
        </p:nvGraphicFramePr>
        <p:xfrm>
          <a:off x="2138363" y="3632200"/>
          <a:ext cx="1374775" cy="1217613"/>
        </p:xfrm>
        <a:graphic>
          <a:graphicData uri="http://schemas.openxmlformats.org/presentationml/2006/ole">
            <mc:AlternateContent xmlns:mc="http://schemas.openxmlformats.org/markup-compatibility/2006">
              <mc:Choice xmlns:v="urn:schemas-microsoft-com:vml" Requires="v">
                <p:oleObj spid="_x0000_s77828" name="Equation" r:id="rId3" imgW="444240" imgH="393480" progId="Equation.3">
                  <p:embed/>
                </p:oleObj>
              </mc:Choice>
              <mc:Fallback>
                <p:oleObj name="Equation" r:id="rId3" imgW="44424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363" y="3632200"/>
                        <a:ext cx="1374775" cy="1217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387" name="Object 11"/>
          <p:cNvGraphicFramePr>
            <a:graphicFrameLocks noChangeAspect="1"/>
          </p:cNvGraphicFramePr>
          <p:nvPr/>
        </p:nvGraphicFramePr>
        <p:xfrm>
          <a:off x="5080000" y="3632200"/>
          <a:ext cx="1414463" cy="1217613"/>
        </p:xfrm>
        <a:graphic>
          <a:graphicData uri="http://schemas.openxmlformats.org/presentationml/2006/ole">
            <mc:AlternateContent xmlns:mc="http://schemas.openxmlformats.org/markup-compatibility/2006">
              <mc:Choice xmlns:v="urn:schemas-microsoft-com:vml" Requires="v">
                <p:oleObj spid="_x0000_s77829" name="Equation" r:id="rId5" imgW="457200" imgH="393480" progId="Equation.3">
                  <p:embed/>
                </p:oleObj>
              </mc:Choice>
              <mc:Fallback>
                <p:oleObj name="Equation" r:id="rId5" imgW="457200" imgH="393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0000" y="3632200"/>
                        <a:ext cx="1414463" cy="1217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ln/>
        </p:spPr>
        <p:txBody>
          <a:bodyPr/>
          <a:lstStyle/>
          <a:p>
            <a:r>
              <a:rPr lang="en-GB"/>
              <a:t>Why Homogeneous Coordinates?</a:t>
            </a:r>
          </a:p>
        </p:txBody>
      </p:sp>
      <p:sp>
        <p:nvSpPr>
          <p:cNvPr id="106499" name="Rectangle 3"/>
          <p:cNvSpPr>
            <a:spLocks noGrp="1" noChangeArrowheads="1"/>
          </p:cNvSpPr>
          <p:nvPr>
            <p:ph type="body" idx="1"/>
          </p:nvPr>
        </p:nvSpPr>
        <p:spPr/>
        <p:txBody>
          <a:bodyPr>
            <a:normAutofit lnSpcReduction="10000"/>
          </a:bodyPr>
          <a:lstStyle/>
          <a:p>
            <a:r>
              <a:rPr lang="en-GB"/>
              <a:t>Mathematicians commonly use homogeneous coordinates as they allow scaling factors to be removed from equations </a:t>
            </a:r>
          </a:p>
          <a:p>
            <a:r>
              <a:rPr lang="en-GB"/>
              <a:t>We will see in a moment that all of the transformations we discussed previously can be represented as 3*3 matrices</a:t>
            </a:r>
          </a:p>
          <a:p>
            <a:r>
              <a:rPr lang="en-GB"/>
              <a:t>Using homogeneous coordinates allows us use matrix multiplication to calculate transformations – extremely efficient!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Why is this useful?</a:t>
            </a:r>
            <a:endParaRPr lang="en-IE" dirty="0"/>
          </a:p>
        </p:txBody>
      </p:sp>
      <p:sp>
        <p:nvSpPr>
          <p:cNvPr id="3" name="Content Placeholder 2"/>
          <p:cNvSpPr>
            <a:spLocks noGrp="1"/>
          </p:cNvSpPr>
          <p:nvPr>
            <p:ph idx="1"/>
          </p:nvPr>
        </p:nvSpPr>
        <p:spPr>
          <a:xfrm>
            <a:off x="457200" y="1357298"/>
            <a:ext cx="8229600" cy="5143536"/>
          </a:xfrm>
        </p:spPr>
        <p:txBody>
          <a:bodyPr>
            <a:normAutofit fontScale="92500" lnSpcReduction="10000"/>
          </a:bodyPr>
          <a:lstStyle/>
          <a:p>
            <a:r>
              <a:rPr lang="en-IE" dirty="0" smtClean="0"/>
              <a:t>First, for software engineering reasons it is useful to have a common data-type by which we can represent general transformations e.g. For passing as arguments between programmed functions. Second, and more significantly, we are able to multiply 3x3 matrices together to form more sophisticated </a:t>
            </a:r>
            <a:r>
              <a:rPr lang="en-IE" b="1" dirty="0" smtClean="0"/>
              <a:t>compound matrix transformations </a:t>
            </a:r>
            <a:r>
              <a:rPr lang="en-IE" dirty="0" smtClean="0"/>
              <a:t>that are representable using a single 3x3 matrix e.g. We can multiply rotation and translation matrices to derive a 3x3 matrix for rotation about an arbitrary point – we are not restricted to rotation about the origin as before.  </a:t>
            </a:r>
            <a:endParaRPr lang="en-IE"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ln/>
        </p:spPr>
        <p:txBody>
          <a:bodyPr/>
          <a:lstStyle/>
          <a:p>
            <a:r>
              <a:rPr lang="en-GB"/>
              <a:t>Homogeneous Translation</a:t>
            </a:r>
          </a:p>
        </p:txBody>
      </p:sp>
      <p:sp>
        <p:nvSpPr>
          <p:cNvPr id="111619" name="Rectangle 3"/>
          <p:cNvSpPr>
            <a:spLocks noGrp="1" noChangeArrowheads="1"/>
          </p:cNvSpPr>
          <p:nvPr>
            <p:ph type="body" idx="1"/>
          </p:nvPr>
        </p:nvSpPr>
        <p:spPr>
          <a:xfrm>
            <a:off x="467544" y="1412776"/>
            <a:ext cx="8229600" cy="4525963"/>
          </a:xfrm>
        </p:spPr>
        <p:txBody>
          <a:bodyPr/>
          <a:lstStyle/>
          <a:p>
            <a:r>
              <a:rPr lang="en-GB" dirty="0"/>
              <a:t>The translation of a point by </a:t>
            </a:r>
            <a:r>
              <a:rPr lang="en-GB" sz="3600" i="1" dirty="0">
                <a:latin typeface="Times New Roman" pitchFamily="18" charset="0"/>
              </a:rPr>
              <a:t>(</a:t>
            </a:r>
            <a:r>
              <a:rPr lang="en-GB" sz="3600" i="1" dirty="0" err="1">
                <a:latin typeface="Times New Roman" pitchFamily="18" charset="0"/>
              </a:rPr>
              <a:t>dx</a:t>
            </a:r>
            <a:r>
              <a:rPr lang="en-GB" sz="3600" i="1" dirty="0">
                <a:latin typeface="Times New Roman" pitchFamily="18" charset="0"/>
              </a:rPr>
              <a:t>, </a:t>
            </a:r>
            <a:r>
              <a:rPr lang="en-GB" sz="3600" i="1" dirty="0" err="1">
                <a:latin typeface="Times New Roman" pitchFamily="18" charset="0"/>
              </a:rPr>
              <a:t>dy</a:t>
            </a:r>
            <a:r>
              <a:rPr lang="en-GB" sz="3600" i="1" dirty="0">
                <a:latin typeface="Times New Roman" pitchFamily="18" charset="0"/>
              </a:rPr>
              <a:t>)</a:t>
            </a:r>
            <a:r>
              <a:rPr lang="en-GB" dirty="0"/>
              <a:t> can be written in matrix form as:</a:t>
            </a:r>
          </a:p>
          <a:p>
            <a:endParaRPr lang="en-GB" dirty="0"/>
          </a:p>
          <a:p>
            <a:endParaRPr lang="en-GB" dirty="0"/>
          </a:p>
          <a:p>
            <a:endParaRPr lang="en-GB" sz="1600" dirty="0"/>
          </a:p>
          <a:p>
            <a:r>
              <a:rPr lang="en-GB" dirty="0"/>
              <a:t>Representing the point as a homogeneous column vector we perform the calculation as:</a:t>
            </a:r>
          </a:p>
        </p:txBody>
      </p:sp>
      <p:graphicFrame>
        <p:nvGraphicFramePr>
          <p:cNvPr id="111620" name="Object 4"/>
          <p:cNvGraphicFramePr>
            <a:graphicFrameLocks noChangeAspect="1"/>
          </p:cNvGraphicFramePr>
          <p:nvPr/>
        </p:nvGraphicFramePr>
        <p:xfrm>
          <a:off x="3684588" y="2460625"/>
          <a:ext cx="1774825" cy="1525588"/>
        </p:xfrm>
        <a:graphic>
          <a:graphicData uri="http://schemas.openxmlformats.org/presentationml/2006/ole">
            <mc:AlternateContent xmlns:mc="http://schemas.openxmlformats.org/markup-compatibility/2006">
              <mc:Choice xmlns:v="urn:schemas-microsoft-com:vml" Requires="v">
                <p:oleObj spid="_x0000_s78852" name="Equation" r:id="rId3" imgW="761760" imgH="711000" progId="Equation.3">
                  <p:embed/>
                </p:oleObj>
              </mc:Choice>
              <mc:Fallback>
                <p:oleObj name="Equation" r:id="rId3" imgW="761760" imgH="7110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4588" y="2460625"/>
                        <a:ext cx="1774825" cy="1525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21" name="Object 5"/>
          <p:cNvGraphicFramePr>
            <a:graphicFrameLocks noChangeAspect="1"/>
          </p:cNvGraphicFramePr>
          <p:nvPr/>
        </p:nvGraphicFramePr>
        <p:xfrm>
          <a:off x="1435100" y="5013325"/>
          <a:ext cx="6273800" cy="1744663"/>
        </p:xfrm>
        <a:graphic>
          <a:graphicData uri="http://schemas.openxmlformats.org/presentationml/2006/ole">
            <mc:AlternateContent xmlns:mc="http://schemas.openxmlformats.org/markup-compatibility/2006">
              <mc:Choice xmlns:v="urn:schemas-microsoft-com:vml" Requires="v">
                <p:oleObj spid="_x0000_s78853" name="Equation" r:id="rId5" imgW="3124080" imgH="711000" progId="Equation.3">
                  <p:embed/>
                </p:oleObj>
              </mc:Choice>
              <mc:Fallback>
                <p:oleObj name="Equation" r:id="rId5" imgW="3124080" imgH="7110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5100" y="5013325"/>
                        <a:ext cx="6273800" cy="174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ln/>
        </p:spPr>
        <p:txBody>
          <a:bodyPr/>
          <a:lstStyle/>
          <a:p>
            <a:r>
              <a:rPr lang="en-IE"/>
              <a:t>Remember Matrix Multiplication</a:t>
            </a:r>
            <a:endParaRPr lang="en-US"/>
          </a:p>
        </p:txBody>
      </p:sp>
      <p:sp>
        <p:nvSpPr>
          <p:cNvPr id="22537" name="Rectangle 9"/>
          <p:cNvSpPr>
            <a:spLocks noGrp="1" noChangeArrowheads="1"/>
          </p:cNvSpPr>
          <p:nvPr>
            <p:ph type="body" idx="1"/>
          </p:nvPr>
        </p:nvSpPr>
        <p:spPr/>
        <p:txBody>
          <a:bodyPr/>
          <a:lstStyle/>
          <a:p>
            <a:r>
              <a:rPr lang="en-US"/>
              <a:t>Recall how matrix multiplication takes place:</a:t>
            </a:r>
          </a:p>
        </p:txBody>
      </p:sp>
      <p:graphicFrame>
        <p:nvGraphicFramePr>
          <p:cNvPr id="22536" name="Object 8"/>
          <p:cNvGraphicFramePr>
            <a:graphicFrameLocks noGrp="1" noChangeAspect="1"/>
          </p:cNvGraphicFramePr>
          <p:nvPr>
            <p:ph idx="4294967295"/>
          </p:nvPr>
        </p:nvGraphicFramePr>
        <p:xfrm>
          <a:off x="663575" y="2052638"/>
          <a:ext cx="7654925" cy="2209800"/>
        </p:xfrm>
        <a:graphic>
          <a:graphicData uri="http://schemas.openxmlformats.org/presentationml/2006/ole">
            <mc:AlternateContent xmlns:mc="http://schemas.openxmlformats.org/markup-compatibility/2006">
              <mc:Choice xmlns:v="urn:schemas-microsoft-com:vml" Requires="v">
                <p:oleObj spid="_x0000_s79875" name="Equation" r:id="rId4" imgW="2463480" imgH="711000" progId="Equation.3">
                  <p:embed/>
                </p:oleObj>
              </mc:Choice>
              <mc:Fallback>
                <p:oleObj name="Equation" r:id="rId4" imgW="2463480" imgH="7110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575" y="2052638"/>
                        <a:ext cx="7654925"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ln/>
        </p:spPr>
        <p:txBody>
          <a:bodyPr/>
          <a:lstStyle/>
          <a:p>
            <a:r>
              <a:rPr lang="en-IE"/>
              <a:t>Homogenous Coordinates</a:t>
            </a:r>
            <a:endParaRPr lang="en-US"/>
          </a:p>
        </p:txBody>
      </p:sp>
      <p:sp>
        <p:nvSpPr>
          <p:cNvPr id="23567" name="Rectangle 15"/>
          <p:cNvSpPr>
            <a:spLocks noGrp="1" noChangeArrowheads="1"/>
          </p:cNvSpPr>
          <p:nvPr>
            <p:ph type="body" idx="1"/>
          </p:nvPr>
        </p:nvSpPr>
        <p:spPr>
          <a:xfrm>
            <a:off x="457200" y="1333500"/>
            <a:ext cx="8229600" cy="1935163"/>
          </a:xfrm>
        </p:spPr>
        <p:txBody>
          <a:bodyPr/>
          <a:lstStyle/>
          <a:p>
            <a:r>
              <a:rPr lang="en-IE"/>
              <a:t>To make operations easier, 2-D points are written as homogenous coordinate column vectors</a:t>
            </a:r>
            <a:endParaRPr lang="en-US"/>
          </a:p>
        </p:txBody>
      </p:sp>
      <p:graphicFrame>
        <p:nvGraphicFramePr>
          <p:cNvPr id="23559" name="Object 7"/>
          <p:cNvGraphicFramePr>
            <a:graphicFrameLocks noGrp="1" noChangeAspect="1"/>
          </p:cNvGraphicFramePr>
          <p:nvPr>
            <p:ph sz="quarter" idx="4294967295"/>
          </p:nvPr>
        </p:nvGraphicFramePr>
        <p:xfrm>
          <a:off x="2411413" y="2873375"/>
          <a:ext cx="5432425" cy="1744663"/>
        </p:xfrm>
        <a:graphic>
          <a:graphicData uri="http://schemas.openxmlformats.org/presentationml/2006/ole">
            <mc:AlternateContent xmlns:mc="http://schemas.openxmlformats.org/markup-compatibility/2006">
              <mc:Choice xmlns:v="urn:schemas-microsoft-com:vml" Requires="v">
                <p:oleObj spid="_x0000_s80900" name="Equation" r:id="rId4" imgW="2705040" imgH="711000" progId="Equation.3">
                  <p:embed/>
                </p:oleObj>
              </mc:Choice>
              <mc:Fallback>
                <p:oleObj name="Equation" r:id="rId4" imgW="2705040" imgH="7110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2873375"/>
                        <a:ext cx="5432425" cy="174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61" name="Object 9"/>
          <p:cNvGraphicFramePr>
            <a:graphicFrameLocks noGrp="1" noChangeAspect="1"/>
          </p:cNvGraphicFramePr>
          <p:nvPr>
            <p:ph sz="quarter" idx="4294967295"/>
          </p:nvPr>
        </p:nvGraphicFramePr>
        <p:xfrm>
          <a:off x="2398713" y="4854575"/>
          <a:ext cx="5251450" cy="1787525"/>
        </p:xfrm>
        <a:graphic>
          <a:graphicData uri="http://schemas.openxmlformats.org/presentationml/2006/ole">
            <mc:AlternateContent xmlns:mc="http://schemas.openxmlformats.org/markup-compatibility/2006">
              <mc:Choice xmlns:v="urn:schemas-microsoft-com:vml" Requires="v">
                <p:oleObj spid="_x0000_s80901" name="Equation" r:id="rId6" imgW="2552400" imgH="711000" progId="Equation.3">
                  <p:embed/>
                </p:oleObj>
              </mc:Choice>
              <mc:Fallback>
                <p:oleObj name="Equation" r:id="rId6" imgW="2552400" imgH="7110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8713" y="4854575"/>
                        <a:ext cx="5251450" cy="178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4" name="Text Box 12"/>
          <p:cNvSpPr txBox="1">
            <a:spLocks noChangeArrowheads="1"/>
          </p:cNvSpPr>
          <p:nvPr/>
        </p:nvSpPr>
        <p:spPr bwMode="auto">
          <a:xfrm>
            <a:off x="646113" y="3517900"/>
            <a:ext cx="1778000" cy="457200"/>
          </a:xfrm>
          <a:prstGeom prst="rect">
            <a:avLst/>
          </a:prstGeom>
          <a:noFill/>
          <a:ln w="9525">
            <a:noFill/>
            <a:miter lim="800000"/>
            <a:headEnd/>
            <a:tailEnd/>
          </a:ln>
          <a:effectLst/>
        </p:spPr>
        <p:txBody>
          <a:bodyPr wrap="none">
            <a:spAutoFit/>
          </a:bodyPr>
          <a:lstStyle/>
          <a:p>
            <a:pPr algn="r"/>
            <a:r>
              <a:rPr lang="en-IE" sz="2400"/>
              <a:t>Translation:</a:t>
            </a:r>
            <a:endParaRPr lang="en-US" sz="2400"/>
          </a:p>
        </p:txBody>
      </p:sp>
      <p:sp>
        <p:nvSpPr>
          <p:cNvPr id="23565" name="Text Box 13"/>
          <p:cNvSpPr txBox="1">
            <a:spLocks noChangeArrowheads="1"/>
          </p:cNvSpPr>
          <p:nvPr/>
        </p:nvSpPr>
        <p:spPr bwMode="auto">
          <a:xfrm>
            <a:off x="1154113" y="5524500"/>
            <a:ext cx="1270000" cy="457200"/>
          </a:xfrm>
          <a:prstGeom prst="rect">
            <a:avLst/>
          </a:prstGeom>
          <a:noFill/>
          <a:ln w="9525">
            <a:noFill/>
            <a:miter lim="800000"/>
            <a:headEnd/>
            <a:tailEnd/>
          </a:ln>
          <a:effectLst/>
        </p:spPr>
        <p:txBody>
          <a:bodyPr wrap="none">
            <a:spAutoFit/>
          </a:bodyPr>
          <a:lstStyle/>
          <a:p>
            <a:pPr algn="r"/>
            <a:r>
              <a:rPr lang="en-IE" sz="2400"/>
              <a:t>Scaling:</a:t>
            </a:r>
            <a:endParaRPr lang="en-US" sz="24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ln/>
        </p:spPr>
        <p:txBody>
          <a:bodyPr/>
          <a:lstStyle/>
          <a:p>
            <a:r>
              <a:rPr lang="en-IE"/>
              <a:t>Homogenous Coordinates (cont…)</a:t>
            </a:r>
            <a:endParaRPr lang="en-US"/>
          </a:p>
        </p:txBody>
      </p:sp>
      <p:graphicFrame>
        <p:nvGraphicFramePr>
          <p:cNvPr id="96262" name="Object 6"/>
          <p:cNvGraphicFramePr>
            <a:graphicFrameLocks noChangeAspect="1"/>
          </p:cNvGraphicFramePr>
          <p:nvPr/>
        </p:nvGraphicFramePr>
        <p:xfrm>
          <a:off x="285720" y="2285992"/>
          <a:ext cx="8505825" cy="3781425"/>
        </p:xfrm>
        <a:graphic>
          <a:graphicData uri="http://schemas.openxmlformats.org/presentationml/2006/ole">
            <mc:AlternateContent xmlns:mc="http://schemas.openxmlformats.org/markup-compatibility/2006">
              <mc:Choice xmlns:v="urn:schemas-microsoft-com:vml" Requires="v">
                <p:oleObj spid="_x0000_s81923" name="Equation" r:id="rId4" imgW="3682800" imgH="1638000" progId="Equation.3">
                  <p:embed/>
                </p:oleObj>
              </mc:Choice>
              <mc:Fallback>
                <p:oleObj name="Equation" r:id="rId4" imgW="3682800" imgH="16380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20" y="2285992"/>
                        <a:ext cx="8505825" cy="3781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65" name="Text Box 9"/>
          <p:cNvSpPr txBox="1">
            <a:spLocks noChangeArrowheads="1"/>
          </p:cNvSpPr>
          <p:nvPr/>
        </p:nvSpPr>
        <p:spPr bwMode="auto">
          <a:xfrm>
            <a:off x="3854450" y="1674813"/>
            <a:ext cx="1404938" cy="457200"/>
          </a:xfrm>
          <a:prstGeom prst="rect">
            <a:avLst/>
          </a:prstGeom>
          <a:noFill/>
          <a:ln w="9525">
            <a:noFill/>
            <a:miter lim="800000"/>
            <a:headEnd/>
            <a:tailEnd/>
          </a:ln>
          <a:effectLst/>
        </p:spPr>
        <p:txBody>
          <a:bodyPr wrap="none">
            <a:spAutoFit/>
          </a:bodyPr>
          <a:lstStyle/>
          <a:p>
            <a:r>
              <a:rPr lang="en-IE" sz="2400"/>
              <a:t>Rotation:</a:t>
            </a:r>
            <a:endParaRPr lang="en-US" sz="2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Matrix Addition &amp; Subtraction</a:t>
            </a:r>
            <a:endParaRPr lang="en-IE"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714348" y="1214422"/>
            <a:ext cx="7977121" cy="2071702"/>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642910" y="3714752"/>
            <a:ext cx="7889240" cy="142876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IE" dirty="0" smtClean="0"/>
              <a:t>Transformations Homogenized</a:t>
            </a:r>
            <a:endParaRPr lang="en-IE" dirty="0"/>
          </a:p>
        </p:txBody>
      </p:sp>
      <p:pic>
        <p:nvPicPr>
          <p:cNvPr id="112643" name="Picture 3"/>
          <p:cNvPicPr>
            <a:picLocks noChangeAspect="1" noChangeArrowheads="1"/>
          </p:cNvPicPr>
          <p:nvPr/>
        </p:nvPicPr>
        <p:blipFill>
          <a:blip r:embed="rId2"/>
          <a:srcRect/>
          <a:stretch>
            <a:fillRect/>
          </a:stretch>
        </p:blipFill>
        <p:spPr bwMode="auto">
          <a:xfrm>
            <a:off x="214282" y="1071546"/>
            <a:ext cx="8609523" cy="4572032"/>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82594"/>
          </a:xfrm>
        </p:spPr>
        <p:txBody>
          <a:bodyPr>
            <a:normAutofit fontScale="90000"/>
          </a:bodyPr>
          <a:lstStyle/>
          <a:p>
            <a:r>
              <a:rPr lang="en-IE" dirty="0" smtClean="0"/>
              <a:t>Examples</a:t>
            </a:r>
            <a:endParaRPr lang="en-IE" dirty="0"/>
          </a:p>
        </p:txBody>
      </p:sp>
      <p:pic>
        <p:nvPicPr>
          <p:cNvPr id="113666" name="Picture 2"/>
          <p:cNvPicPr>
            <a:picLocks noChangeAspect="1" noChangeArrowheads="1"/>
          </p:cNvPicPr>
          <p:nvPr/>
        </p:nvPicPr>
        <p:blipFill>
          <a:blip r:embed="rId2"/>
          <a:srcRect/>
          <a:stretch>
            <a:fillRect/>
          </a:stretch>
        </p:blipFill>
        <p:spPr bwMode="auto">
          <a:xfrm>
            <a:off x="428596" y="1071546"/>
            <a:ext cx="7668177" cy="4857784"/>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IE" dirty="0" smtClean="0"/>
              <a:t>Example - Scaling</a:t>
            </a:r>
            <a:endParaRPr lang="en-IE" dirty="0"/>
          </a:p>
        </p:txBody>
      </p:sp>
      <p:sp>
        <p:nvSpPr>
          <p:cNvPr id="4" name="Content Placeholder 3"/>
          <p:cNvSpPr>
            <a:spLocks noGrp="1"/>
          </p:cNvSpPr>
          <p:nvPr>
            <p:ph idx="1"/>
          </p:nvPr>
        </p:nvSpPr>
        <p:spPr>
          <a:xfrm>
            <a:off x="457200" y="1285860"/>
            <a:ext cx="8229600" cy="4929221"/>
          </a:xfrm>
        </p:spPr>
        <p:txBody>
          <a:bodyPr>
            <a:normAutofit/>
          </a:bodyPr>
          <a:lstStyle/>
          <a:p>
            <a:pPr>
              <a:buNone/>
            </a:pPr>
            <a:r>
              <a:rPr lang="en-IE" dirty="0" smtClean="0"/>
              <a:t>	The unit square with vertices (1,1), (2,1), (2, 2) and (1, 2) is scaled about the origin by factors of 4 in the x-direction and 2 in the y-direction. Then, we have</a:t>
            </a:r>
          </a:p>
          <a:p>
            <a:pPr>
              <a:buNone/>
            </a:pPr>
            <a:endParaRPr lang="en-IE" dirty="0" smtClean="0"/>
          </a:p>
          <a:p>
            <a:pPr>
              <a:buNone/>
            </a:pPr>
            <a:endParaRPr lang="en-IE" dirty="0" smtClean="0"/>
          </a:p>
          <a:p>
            <a:pPr>
              <a:buNone/>
            </a:pPr>
            <a:endParaRPr lang="en-IE" dirty="0" smtClean="0"/>
          </a:p>
          <a:p>
            <a:pPr>
              <a:buNone/>
            </a:pPr>
            <a:r>
              <a:rPr lang="en-IE" dirty="0" smtClean="0"/>
              <a:t>	So the image is a square with vertices (4, 2), (8,2), (8,4) and (4, 4).  </a:t>
            </a:r>
            <a:endParaRPr lang="en-IE" dirty="0"/>
          </a:p>
        </p:txBody>
      </p:sp>
      <p:pic>
        <p:nvPicPr>
          <p:cNvPr id="114690" name="Picture 2"/>
          <p:cNvPicPr>
            <a:picLocks noChangeAspect="1" noChangeArrowheads="1"/>
          </p:cNvPicPr>
          <p:nvPr/>
        </p:nvPicPr>
        <p:blipFill>
          <a:blip r:embed="rId2"/>
          <a:srcRect/>
          <a:stretch>
            <a:fillRect/>
          </a:stretch>
        </p:blipFill>
        <p:spPr bwMode="auto">
          <a:xfrm>
            <a:off x="714348" y="3500438"/>
            <a:ext cx="7762686" cy="1643074"/>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 </a:t>
            </a:r>
            <a:endParaRPr lang="en-IE" dirty="0"/>
          </a:p>
        </p:txBody>
      </p:sp>
      <p:graphicFrame>
        <p:nvGraphicFramePr>
          <p:cNvPr id="4" name="Content Placeholder 3"/>
          <p:cNvGraphicFramePr>
            <a:graphicFrameLocks noGrp="1" noChangeAspect="1"/>
          </p:cNvGraphicFramePr>
          <p:nvPr>
            <p:ph idx="1"/>
          </p:nvPr>
        </p:nvGraphicFramePr>
        <p:xfrm>
          <a:off x="714348" y="1214422"/>
          <a:ext cx="6000792" cy="5228356"/>
        </p:xfrm>
        <a:graphic>
          <a:graphicData uri="http://schemas.openxmlformats.org/presentationml/2006/ole">
            <mc:AlternateContent xmlns:mc="http://schemas.openxmlformats.org/markup-compatibility/2006">
              <mc:Choice xmlns:v="urn:schemas-microsoft-com:vml" Requires="v">
                <p:oleObj spid="_x0000_s104451" name="Equation" r:id="rId3" imgW="2958840" imgH="2577960" progId="Equation.3">
                  <p:embed/>
                </p:oleObj>
              </mc:Choice>
              <mc:Fallback>
                <p:oleObj name="Equation" r:id="rId3" imgW="2958840" imgH="2577960" progId="Equation.3">
                  <p:embed/>
                  <p:pic>
                    <p:nvPicPr>
                      <p:cNvPr id="0"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48" y="1214422"/>
                        <a:ext cx="6000792" cy="52283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nvGraphicFramePr>
        <p:xfrm>
          <a:off x="285720" y="285728"/>
          <a:ext cx="8072494" cy="5824458"/>
        </p:xfrm>
        <a:graphic>
          <a:graphicData uri="http://schemas.openxmlformats.org/presentationml/2006/ole">
            <mc:AlternateContent xmlns:mc="http://schemas.openxmlformats.org/markup-compatibility/2006">
              <mc:Choice xmlns:v="urn:schemas-microsoft-com:vml" Requires="v">
                <p:oleObj spid="_x0000_s105476" name="Equation" r:id="rId3" imgW="4012920" imgH="2895480" progId="Equation.3">
                  <p:embed/>
                </p:oleObj>
              </mc:Choice>
              <mc:Fallback>
                <p:oleObj name="Equation" r:id="rId3" imgW="4012920" imgH="2895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20" y="285728"/>
                        <a:ext cx="8072494" cy="58244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5477" name="Equation" r:id="rId5" imgW="114120" imgH="215640" progId="Equation.3">
                  <p:embed/>
                </p:oleObj>
              </mc:Choice>
              <mc:Fallback>
                <p:oleObj name="Equation" r:id="rId5" imgW="114120" imgH="215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Example 1 - Rotation</a:t>
            </a:r>
            <a:endParaRPr lang="en-IE" dirty="0"/>
          </a:p>
        </p:txBody>
      </p:sp>
      <p:graphicFrame>
        <p:nvGraphicFramePr>
          <p:cNvPr id="6" name="Object 5"/>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1380"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500034" y="1428736"/>
          <a:ext cx="6781800" cy="4748212"/>
        </p:xfrm>
        <a:graphic>
          <a:graphicData uri="http://schemas.openxmlformats.org/presentationml/2006/ole">
            <mc:AlternateContent xmlns:mc="http://schemas.openxmlformats.org/markup-compatibility/2006">
              <mc:Choice xmlns:v="urn:schemas-microsoft-com:vml" Requires="v">
                <p:oleObj spid="_x0000_s101381" name="Equation" r:id="rId5" imgW="3555720" imgH="2489040" progId="Equation.3">
                  <p:embed/>
                </p:oleObj>
              </mc:Choice>
              <mc:Fallback>
                <p:oleObj name="Equation" r:id="rId5" imgW="3555720" imgH="2489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034" y="1428736"/>
                        <a:ext cx="6781800" cy="4748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E" dirty="0" smtClean="0"/>
              <a:t>Solution</a:t>
            </a:r>
            <a:endParaRPr lang="en-IE" dirty="0"/>
          </a:p>
        </p:txBody>
      </p:sp>
      <p:sp>
        <p:nvSpPr>
          <p:cNvPr id="9" name="Content Placeholder 8"/>
          <p:cNvSpPr>
            <a:spLocks noGrp="1"/>
          </p:cNvSpPr>
          <p:nvPr>
            <p:ph idx="1"/>
          </p:nvPr>
        </p:nvSpPr>
        <p:spPr>
          <a:xfrm>
            <a:off x="457200" y="928670"/>
            <a:ext cx="8229600" cy="5197493"/>
          </a:xfrm>
        </p:spPr>
        <p:txBody>
          <a:bodyPr/>
          <a:lstStyle/>
          <a:p>
            <a:pPr>
              <a:buNone/>
            </a:pPr>
            <a:r>
              <a:rPr lang="en-IE" dirty="0" smtClean="0"/>
              <a:t>	Using the layout given for rotation given above: (Note:           clockwise =               counter clockwise</a:t>
            </a:r>
            <a:endParaRPr lang="en-IE" dirty="0"/>
          </a:p>
        </p:txBody>
      </p:sp>
      <p:graphicFrame>
        <p:nvGraphicFramePr>
          <p:cNvPr id="103427" name="Object 3"/>
          <p:cNvGraphicFramePr>
            <a:graphicFrameLocks noChangeAspect="1"/>
          </p:cNvGraphicFramePr>
          <p:nvPr/>
        </p:nvGraphicFramePr>
        <p:xfrm>
          <a:off x="857224" y="2500306"/>
          <a:ext cx="6866097" cy="3714776"/>
        </p:xfrm>
        <a:graphic>
          <a:graphicData uri="http://schemas.openxmlformats.org/presentationml/2006/ole">
            <mc:AlternateContent xmlns:mc="http://schemas.openxmlformats.org/markup-compatibility/2006">
              <mc:Choice xmlns:v="urn:schemas-microsoft-com:vml" Requires="v">
                <p:oleObj spid="_x0000_s103432" name="Equation" r:id="rId3" imgW="3517560" imgH="1904760" progId="Equation.3">
                  <p:embed/>
                </p:oleObj>
              </mc:Choice>
              <mc:Fallback>
                <p:oleObj name="Equation" r:id="rId3" imgW="3517560" imgH="190476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24" y="2500306"/>
                        <a:ext cx="6866097" cy="37147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3143240" y="1500174"/>
          <a:ext cx="924157" cy="517528"/>
        </p:xfrm>
        <a:graphic>
          <a:graphicData uri="http://schemas.openxmlformats.org/presentationml/2006/ole">
            <mc:AlternateContent xmlns:mc="http://schemas.openxmlformats.org/markup-compatibility/2006">
              <mc:Choice xmlns:v="urn:schemas-microsoft-com:vml" Requires="v">
                <p:oleObj spid="_x0000_s103433" name="Equation" r:id="rId5" imgW="317160" imgH="177480" progId="Equation.3">
                  <p:embed/>
                </p:oleObj>
              </mc:Choice>
              <mc:Fallback>
                <p:oleObj name="Equation" r:id="rId5" imgW="317160" imgH="17748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40" y="1500174"/>
                        <a:ext cx="924157" cy="5175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31" name="Object 7"/>
          <p:cNvGraphicFramePr>
            <a:graphicFrameLocks noChangeAspect="1"/>
          </p:cNvGraphicFramePr>
          <p:nvPr/>
        </p:nvGraphicFramePr>
        <p:xfrm>
          <a:off x="6143636" y="1500174"/>
          <a:ext cx="1257300" cy="517525"/>
        </p:xfrm>
        <a:graphic>
          <a:graphicData uri="http://schemas.openxmlformats.org/presentationml/2006/ole">
            <mc:AlternateContent xmlns:mc="http://schemas.openxmlformats.org/markup-compatibility/2006">
              <mc:Choice xmlns:v="urn:schemas-microsoft-com:vml" Requires="v">
                <p:oleObj spid="_x0000_s103434" name="Equation" r:id="rId7" imgW="431640" imgH="177480" progId="Equation.3">
                  <p:embed/>
                </p:oleObj>
              </mc:Choice>
              <mc:Fallback>
                <p:oleObj name="Equation" r:id="rId7" imgW="431640" imgH="17748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43636" y="1500174"/>
                        <a:ext cx="125730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522" name="Object 2"/>
          <p:cNvGraphicFramePr>
            <a:graphicFrameLocks noGrp="1" noChangeAspect="1"/>
          </p:cNvGraphicFramePr>
          <p:nvPr>
            <p:ph idx="1"/>
          </p:nvPr>
        </p:nvGraphicFramePr>
        <p:xfrm>
          <a:off x="285720" y="214290"/>
          <a:ext cx="8100397" cy="4214842"/>
        </p:xfrm>
        <a:graphic>
          <a:graphicData uri="http://schemas.openxmlformats.org/presentationml/2006/ole">
            <mc:AlternateContent xmlns:mc="http://schemas.openxmlformats.org/markup-compatibility/2006">
              <mc:Choice xmlns:v="urn:schemas-microsoft-com:vml" Requires="v">
                <p:oleObj spid="_x0000_s107523" name="Equation" r:id="rId3" imgW="5054400" imgH="2628720" progId="Equation.3">
                  <p:embed/>
                </p:oleObj>
              </mc:Choice>
              <mc:Fallback>
                <p:oleObj name="Equation" r:id="rId3" imgW="5054400" imgH="2628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20" y="214290"/>
                        <a:ext cx="8100397" cy="42148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E" dirty="0" smtClean="0"/>
              <a:t>Example 2 - Rotation</a:t>
            </a:r>
            <a:endParaRPr lang="en-IE" dirty="0"/>
          </a:p>
        </p:txBody>
      </p:sp>
      <p:pic>
        <p:nvPicPr>
          <p:cNvPr id="115715" name="Picture 3"/>
          <p:cNvPicPr>
            <a:picLocks noChangeAspect="1" noChangeArrowheads="1"/>
          </p:cNvPicPr>
          <p:nvPr/>
        </p:nvPicPr>
        <p:blipFill>
          <a:blip r:embed="rId2"/>
          <a:srcRect/>
          <a:stretch>
            <a:fillRect/>
          </a:stretch>
        </p:blipFill>
        <p:spPr bwMode="auto">
          <a:xfrm>
            <a:off x="571472" y="1214422"/>
            <a:ext cx="7021016" cy="357190"/>
          </a:xfrm>
          <a:prstGeom prst="rect">
            <a:avLst/>
          </a:prstGeom>
          <a:noFill/>
          <a:ln w="9525">
            <a:noFill/>
            <a:miter lim="800000"/>
            <a:headEnd/>
            <a:tailEnd/>
          </a:ln>
          <a:effectLst/>
        </p:spPr>
      </p:pic>
      <p:pic>
        <p:nvPicPr>
          <p:cNvPr id="115716" name="Picture 4"/>
          <p:cNvPicPr>
            <a:picLocks noChangeAspect="1" noChangeArrowheads="1"/>
          </p:cNvPicPr>
          <p:nvPr/>
        </p:nvPicPr>
        <p:blipFill>
          <a:blip r:embed="rId3"/>
          <a:srcRect/>
          <a:stretch>
            <a:fillRect/>
          </a:stretch>
        </p:blipFill>
        <p:spPr bwMode="auto">
          <a:xfrm>
            <a:off x="571472" y="1643050"/>
            <a:ext cx="2000264" cy="320042"/>
          </a:xfrm>
          <a:prstGeom prst="rect">
            <a:avLst/>
          </a:prstGeom>
          <a:noFill/>
          <a:ln w="9525">
            <a:noFill/>
            <a:miter lim="800000"/>
            <a:headEnd/>
            <a:tailEnd/>
          </a:ln>
          <a:effectLst/>
        </p:spPr>
      </p:pic>
      <p:pic>
        <p:nvPicPr>
          <p:cNvPr id="115718" name="Picture 6"/>
          <p:cNvPicPr>
            <a:picLocks noChangeAspect="1" noChangeArrowheads="1"/>
          </p:cNvPicPr>
          <p:nvPr/>
        </p:nvPicPr>
        <p:blipFill>
          <a:blip r:embed="rId4"/>
          <a:srcRect/>
          <a:stretch>
            <a:fillRect/>
          </a:stretch>
        </p:blipFill>
        <p:spPr bwMode="auto">
          <a:xfrm>
            <a:off x="2571736" y="1714488"/>
            <a:ext cx="4508532" cy="285752"/>
          </a:xfrm>
          <a:prstGeom prst="rect">
            <a:avLst/>
          </a:prstGeom>
          <a:noFill/>
          <a:ln w="9525">
            <a:noFill/>
            <a:miter lim="800000"/>
            <a:headEnd/>
            <a:tailEnd/>
          </a:ln>
          <a:effectLst/>
        </p:spPr>
      </p:pic>
      <p:pic>
        <p:nvPicPr>
          <p:cNvPr id="115719" name="Picture 7"/>
          <p:cNvPicPr>
            <a:picLocks noChangeAspect="1" noChangeArrowheads="1"/>
          </p:cNvPicPr>
          <p:nvPr/>
        </p:nvPicPr>
        <p:blipFill>
          <a:blip r:embed="rId5"/>
          <a:srcRect/>
          <a:stretch>
            <a:fillRect/>
          </a:stretch>
        </p:blipFill>
        <p:spPr bwMode="auto">
          <a:xfrm>
            <a:off x="642909" y="2071678"/>
            <a:ext cx="5163947" cy="285752"/>
          </a:xfrm>
          <a:prstGeom prst="rect">
            <a:avLst/>
          </a:prstGeom>
          <a:noFill/>
          <a:ln w="9525">
            <a:noFill/>
            <a:miter lim="800000"/>
            <a:headEnd/>
            <a:tailEnd/>
          </a:ln>
          <a:effectLst/>
        </p:spPr>
      </p:pic>
      <p:pic>
        <p:nvPicPr>
          <p:cNvPr id="115720" name="Picture 8"/>
          <p:cNvPicPr>
            <a:picLocks noChangeAspect="1" noChangeArrowheads="1"/>
          </p:cNvPicPr>
          <p:nvPr/>
        </p:nvPicPr>
        <p:blipFill>
          <a:blip r:embed="rId6"/>
          <a:srcRect/>
          <a:stretch>
            <a:fillRect/>
          </a:stretch>
        </p:blipFill>
        <p:spPr bwMode="auto">
          <a:xfrm>
            <a:off x="1500166" y="2357430"/>
            <a:ext cx="5244967" cy="1500198"/>
          </a:xfrm>
          <a:prstGeom prst="rect">
            <a:avLst/>
          </a:prstGeom>
          <a:noFill/>
          <a:ln w="9525">
            <a:noFill/>
            <a:miter lim="800000"/>
            <a:headEnd/>
            <a:tailEnd/>
          </a:ln>
          <a:effectLst/>
        </p:spPr>
      </p:pic>
      <p:pic>
        <p:nvPicPr>
          <p:cNvPr id="115721" name="Picture 9"/>
          <p:cNvPicPr>
            <a:picLocks noChangeAspect="1" noChangeArrowheads="1"/>
          </p:cNvPicPr>
          <p:nvPr/>
        </p:nvPicPr>
        <p:blipFill>
          <a:blip r:embed="rId7"/>
          <a:srcRect/>
          <a:stretch>
            <a:fillRect/>
          </a:stretch>
        </p:blipFill>
        <p:spPr bwMode="auto">
          <a:xfrm>
            <a:off x="500034" y="3786190"/>
            <a:ext cx="7921964" cy="642942"/>
          </a:xfrm>
          <a:prstGeom prst="rect">
            <a:avLst/>
          </a:prstGeom>
          <a:noFill/>
          <a:ln w="9525">
            <a:noFill/>
            <a:miter lim="800000"/>
            <a:headEnd/>
            <a:tailEnd/>
          </a:ln>
          <a:effectLst/>
        </p:spPr>
      </p:pic>
      <p:pic>
        <p:nvPicPr>
          <p:cNvPr id="115722" name="Picture 10"/>
          <p:cNvPicPr>
            <a:picLocks noChangeAspect="1" noChangeArrowheads="1"/>
          </p:cNvPicPr>
          <p:nvPr/>
        </p:nvPicPr>
        <p:blipFill>
          <a:blip r:embed="rId8"/>
          <a:srcRect/>
          <a:stretch>
            <a:fillRect/>
          </a:stretch>
        </p:blipFill>
        <p:spPr bwMode="auto">
          <a:xfrm>
            <a:off x="577232" y="4500570"/>
            <a:ext cx="8566768" cy="2071702"/>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2"/>
          <p:cNvPicPr>
            <a:picLocks noChangeAspect="1" noChangeArrowheads="1"/>
          </p:cNvPicPr>
          <p:nvPr/>
        </p:nvPicPr>
        <p:blipFill>
          <a:blip r:embed="rId2"/>
          <a:srcRect/>
          <a:stretch>
            <a:fillRect/>
          </a:stretch>
        </p:blipFill>
        <p:spPr bwMode="auto">
          <a:xfrm>
            <a:off x="857224" y="785794"/>
            <a:ext cx="3286148" cy="3286148"/>
          </a:xfrm>
          <a:prstGeom prst="rect">
            <a:avLst/>
          </a:prstGeom>
          <a:noFill/>
          <a:ln w="9525">
            <a:noFill/>
            <a:miter lim="800000"/>
            <a:headEnd/>
            <a:tailEnd/>
          </a:ln>
          <a:effectLst/>
        </p:spPr>
      </p:pic>
      <p:sp>
        <p:nvSpPr>
          <p:cNvPr id="5" name="TextBox 4"/>
          <p:cNvSpPr txBox="1"/>
          <p:nvPr/>
        </p:nvSpPr>
        <p:spPr>
          <a:xfrm>
            <a:off x="4643438" y="1142984"/>
            <a:ext cx="2000264" cy="369332"/>
          </a:xfrm>
          <a:prstGeom prst="rect">
            <a:avLst/>
          </a:prstGeom>
          <a:noFill/>
          <a:ln>
            <a:solidFill>
              <a:schemeClr val="tx1"/>
            </a:solidFill>
          </a:ln>
        </p:spPr>
        <p:txBody>
          <a:bodyPr wrap="square" rtlCol="0">
            <a:spAutoFit/>
          </a:bodyPr>
          <a:lstStyle/>
          <a:p>
            <a:r>
              <a:rPr lang="en-IE" dirty="0" smtClean="0"/>
              <a:t>Rotation about p2</a:t>
            </a:r>
            <a:endParaRPr lang="en-I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214282" y="214290"/>
            <a:ext cx="8624515" cy="1357322"/>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1643042" y="1571612"/>
            <a:ext cx="5125677" cy="1500198"/>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285720" y="3214685"/>
            <a:ext cx="8501122" cy="485779"/>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Matrices &amp; Multiplication</a:t>
            </a:r>
            <a:endParaRPr lang="en-IE"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500034" y="1357298"/>
            <a:ext cx="7858180" cy="2786082"/>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571472" y="4286256"/>
            <a:ext cx="6871875" cy="428628"/>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1643042" y="4786322"/>
            <a:ext cx="5072098" cy="125439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214282" y="142852"/>
            <a:ext cx="8652784" cy="2500330"/>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428596" y="2714620"/>
            <a:ext cx="8167878" cy="2357454"/>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Can the following two matrices be multiplied?</a:t>
            </a:r>
            <a:endParaRPr lang="en-IE" dirty="0"/>
          </a:p>
        </p:txBody>
      </p:sp>
      <p:pic>
        <p:nvPicPr>
          <p:cNvPr id="39938" name="Picture 2"/>
          <p:cNvPicPr>
            <a:picLocks noGrp="1" noChangeAspect="1" noChangeArrowheads="1"/>
          </p:cNvPicPr>
          <p:nvPr>
            <p:ph idx="1"/>
          </p:nvPr>
        </p:nvPicPr>
        <p:blipFill>
          <a:blip r:embed="rId3" cstate="print"/>
          <a:srcRect/>
          <a:stretch>
            <a:fillRect/>
          </a:stretch>
        </p:blipFill>
        <p:spPr bwMode="auto">
          <a:xfrm>
            <a:off x="1214414" y="2428868"/>
            <a:ext cx="3214710" cy="2040874"/>
          </a:xfrm>
          <a:prstGeom prst="rect">
            <a:avLst/>
          </a:prstGeom>
          <a:noFill/>
          <a:ln w="9525">
            <a:noFill/>
            <a:miter lim="800000"/>
            <a:headEnd/>
            <a:tailEnd/>
          </a:ln>
        </p:spPr>
      </p:pic>
      <p:graphicFrame>
        <p:nvGraphicFramePr>
          <p:cNvPr id="5" name="Object 4"/>
          <p:cNvGraphicFramePr>
            <a:graphicFrameLocks noChangeAspect="1"/>
          </p:cNvGraphicFramePr>
          <p:nvPr/>
        </p:nvGraphicFramePr>
        <p:xfrm>
          <a:off x="4286248" y="3857628"/>
          <a:ext cx="1314450" cy="447675"/>
        </p:xfrm>
        <a:graphic>
          <a:graphicData uri="http://schemas.openxmlformats.org/presentationml/2006/ole">
            <mc:AlternateContent xmlns:mc="http://schemas.openxmlformats.org/markup-compatibility/2006">
              <mc:Choice xmlns:v="urn:schemas-microsoft-com:vml" Requires="v">
                <p:oleObj spid="_x0000_s39940" name="Equation" r:id="rId4" imgW="596880" imgH="203040" progId="">
                  <p:embed/>
                </p:oleObj>
              </mc:Choice>
              <mc:Fallback>
                <p:oleObj name="Equation" r:id="rId4" imgW="596880" imgH="20304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248" y="3857628"/>
                        <a:ext cx="131445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857224" y="1571612"/>
            <a:ext cx="7215238" cy="646331"/>
          </a:xfrm>
          <a:prstGeom prst="rect">
            <a:avLst/>
          </a:prstGeom>
          <a:noFill/>
        </p:spPr>
        <p:txBody>
          <a:bodyPr wrap="square" rtlCol="0">
            <a:spAutoFit/>
          </a:bodyPr>
          <a:lstStyle/>
          <a:p>
            <a:r>
              <a:rPr lang="en-IE" dirty="0" smtClean="0"/>
              <a:t>Yes! Because their sizes are compatible i.e. the 2 numbers in the middle (3) are the </a:t>
            </a:r>
            <a:r>
              <a:rPr lang="en-IE" b="1" dirty="0" smtClean="0"/>
              <a:t>same </a:t>
            </a:r>
            <a:r>
              <a:rPr lang="en-IE" dirty="0" smtClean="0"/>
              <a:t>for both matrices</a:t>
            </a:r>
            <a:r>
              <a:rPr lang="en-IE" b="1" dirty="0" smtClean="0"/>
              <a:t>.</a:t>
            </a:r>
            <a:endParaRPr lang="en-I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cstate="print"/>
          <a:srcRect/>
          <a:stretch>
            <a:fillRect/>
          </a:stretch>
        </p:blipFill>
        <p:spPr bwMode="auto">
          <a:xfrm>
            <a:off x="357159" y="357166"/>
            <a:ext cx="6715172" cy="4161688"/>
          </a:xfrm>
          <a:prstGeom prst="rect">
            <a:avLst/>
          </a:prstGeom>
          <a:noFill/>
          <a:ln w="9525">
            <a:noFill/>
            <a:miter lim="800000"/>
            <a:headEnd/>
            <a:tailEnd/>
          </a:ln>
        </p:spPr>
      </p:pic>
      <p:pic>
        <p:nvPicPr>
          <p:cNvPr id="30723" name="Picture 3"/>
          <p:cNvPicPr>
            <a:picLocks noChangeAspect="1" noChangeArrowheads="1"/>
          </p:cNvPicPr>
          <p:nvPr/>
        </p:nvPicPr>
        <p:blipFill>
          <a:blip r:embed="rId3" cstate="print"/>
          <a:srcRect/>
          <a:stretch>
            <a:fillRect/>
          </a:stretch>
        </p:blipFill>
        <p:spPr bwMode="auto">
          <a:xfrm>
            <a:off x="500034" y="4357694"/>
            <a:ext cx="7506361" cy="17859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594</Words>
  <Application>Microsoft Office PowerPoint</Application>
  <PresentationFormat>On-screen Show (4:3)</PresentationFormat>
  <Paragraphs>138</Paragraphs>
  <Slides>49</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1" baseType="lpstr">
      <vt:lpstr>Office Theme</vt:lpstr>
      <vt:lpstr>Equation</vt:lpstr>
      <vt:lpstr>Matrix Algebra</vt:lpstr>
      <vt:lpstr>Definition of Matrices &amp; Vectors</vt:lpstr>
      <vt:lpstr>PowerPoint Presentation</vt:lpstr>
      <vt:lpstr>Matrix Addition &amp; Subtraction</vt:lpstr>
      <vt:lpstr>PowerPoint Presentation</vt:lpstr>
      <vt:lpstr>Matrices &amp; Multiplication</vt:lpstr>
      <vt:lpstr>PowerPoint Presentation</vt:lpstr>
      <vt:lpstr>Can the following two matrices be multiplied?</vt:lpstr>
      <vt:lpstr>PowerPoint Presentation</vt:lpstr>
      <vt:lpstr>PowerPoint Presentation</vt:lpstr>
      <vt:lpstr>PowerPoint Presentation</vt:lpstr>
      <vt:lpstr>PowerPoint Presentation</vt:lpstr>
      <vt:lpstr>Special Matrices</vt:lpstr>
      <vt:lpstr>PowerPoint Presentation</vt:lpstr>
      <vt:lpstr>Boolean Matrices</vt:lpstr>
      <vt:lpstr>PowerPoint Presentation</vt:lpstr>
      <vt:lpstr>Representing a System of Linear Equations</vt:lpstr>
      <vt:lpstr>Matrix Inversion</vt:lpstr>
      <vt:lpstr>PowerPoint Presentation</vt:lpstr>
      <vt:lpstr>PowerPoint Presentation</vt:lpstr>
      <vt:lpstr>PowerPoint Presentation</vt:lpstr>
      <vt:lpstr>How to find the inverse of a  2x2 matrix</vt:lpstr>
      <vt:lpstr>PowerPoint Presentation</vt:lpstr>
      <vt:lpstr>PowerPoint Presentation</vt:lpstr>
      <vt:lpstr>PowerPoint Presentation</vt:lpstr>
      <vt:lpstr>Matrices in Computer Graphics</vt:lpstr>
      <vt:lpstr>PowerPoint Presentation</vt:lpstr>
      <vt:lpstr>PowerPoint Presentation</vt:lpstr>
      <vt:lpstr>Transformations</vt:lpstr>
      <vt:lpstr>Translation</vt:lpstr>
      <vt:lpstr>Scaling</vt:lpstr>
      <vt:lpstr>Rotation</vt:lpstr>
      <vt:lpstr>Homogeneous Coordinates</vt:lpstr>
      <vt:lpstr>Why Homogeneous Coordinates?</vt:lpstr>
      <vt:lpstr>Why is this useful?</vt:lpstr>
      <vt:lpstr>Homogeneous Translation</vt:lpstr>
      <vt:lpstr>Remember Matrix Multiplication</vt:lpstr>
      <vt:lpstr>Homogenous Coordinates</vt:lpstr>
      <vt:lpstr>Homogenous Coordinates (cont…)</vt:lpstr>
      <vt:lpstr>Transformations Homogenized</vt:lpstr>
      <vt:lpstr>Examples</vt:lpstr>
      <vt:lpstr>Example - Scaling</vt:lpstr>
      <vt:lpstr>Example </vt:lpstr>
      <vt:lpstr>PowerPoint Presentation</vt:lpstr>
      <vt:lpstr>Example 1 - Rotation</vt:lpstr>
      <vt:lpstr>Solution</vt:lpstr>
      <vt:lpstr>PowerPoint Presentation</vt:lpstr>
      <vt:lpstr>Example 2 - Rotation</vt:lpstr>
      <vt:lpstr>PowerPoint Presentation</vt:lpstr>
    </vt:vector>
  </TitlesOfParts>
  <Company>Dublin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Matrix Algebra</dc:title>
  <dc:creator>blathnaid.sheridan</dc:creator>
  <cp:lastModifiedBy>Paul O'Reilly</cp:lastModifiedBy>
  <cp:revision>42</cp:revision>
  <dcterms:created xsi:type="dcterms:W3CDTF">2009-12-29T16:48:17Z</dcterms:created>
  <dcterms:modified xsi:type="dcterms:W3CDTF">2014-03-09T16:48:47Z</dcterms:modified>
</cp:coreProperties>
</file>