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31/03/2014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31/03/2014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31/03/2014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9A6AC3C2-F98C-4BF8-B888-7EC14A1B533D}" type="datetimeFigureOut">
              <a:rPr lang="en-IE" smtClean="0"/>
              <a:t>31/03/2014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AC3C2-F98C-4BF8-B888-7EC14A1B533D}" type="datetimeFigureOut">
              <a:rPr lang="en-IE" smtClean="0"/>
              <a:t>31/03/2014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9A6AC3C2-F98C-4BF8-B888-7EC14A1B533D}" type="datetimeFigureOut">
              <a:rPr lang="en-IE" smtClean="0"/>
              <a:t>31/03/2014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9A6AC3C2-F98C-4BF8-B888-7EC14A1B533D}" type="datetimeFigureOut">
              <a:rPr lang="en-IE" smtClean="0"/>
              <a:t>31/03/2014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9A6AC3C2-F98C-4BF8-B888-7EC14A1B533D}" type="datetimeFigureOut">
              <a:rPr lang="en-IE" smtClean="0"/>
              <a:t>31/03/2014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AC3C2-F98C-4BF8-B888-7EC14A1B533D}" type="datetimeFigureOut">
              <a:rPr lang="en-IE" smtClean="0"/>
              <a:t>31/03/2014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AC3C2-F98C-4BF8-B888-7EC14A1B533D}" type="datetimeFigureOut">
              <a:rPr lang="en-IE" smtClean="0"/>
              <a:t>31/03/2014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AC3C2-F98C-4BF8-B888-7EC14A1B533D}" type="datetimeFigureOut">
              <a:rPr lang="en-IE" smtClean="0"/>
              <a:t>31/03/2014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9150ADC-1AFE-4520-926D-3AE73777D684}"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AC3C2-F98C-4BF8-B888-7EC14A1B533D}" type="datetimeFigureOut">
              <a:rPr lang="en-IE" smtClean="0"/>
              <a:t>31/03/2014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50ADC-1AFE-4520-926D-3AE73777D684}"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png"/><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wmf"/><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Propositional Logic</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E" dirty="0" smtClean="0"/>
              <a:t>Semantics of Propositional Formulas</a:t>
            </a:r>
            <a:endParaRPr lang="en-IE" dirty="0"/>
          </a:p>
        </p:txBody>
      </p:sp>
      <p:pic>
        <p:nvPicPr>
          <p:cNvPr id="7170" name="Picture 2"/>
          <p:cNvPicPr>
            <a:picLocks noGrp="1" noChangeAspect="1" noChangeArrowheads="1"/>
          </p:cNvPicPr>
          <p:nvPr>
            <p:ph idx="1"/>
          </p:nvPr>
        </p:nvPicPr>
        <p:blipFill>
          <a:blip r:embed="rId2" cstate="print"/>
          <a:srcRect l="20783" t="23370" r="18957" b="16736"/>
          <a:stretch>
            <a:fillRect/>
          </a:stretch>
        </p:blipFill>
        <p:spPr bwMode="auto">
          <a:xfrm>
            <a:off x="467544" y="980728"/>
            <a:ext cx="8229988" cy="511256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l="20963" t="18540" r="19976" b="23816"/>
          <a:stretch>
            <a:fillRect/>
          </a:stretch>
        </p:blipFill>
        <p:spPr bwMode="auto">
          <a:xfrm>
            <a:off x="179512" y="332656"/>
            <a:ext cx="8712968" cy="531491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l="20372" t="22320" r="17613" b="43660"/>
          <a:stretch>
            <a:fillRect/>
          </a:stretch>
        </p:blipFill>
        <p:spPr bwMode="auto">
          <a:xfrm>
            <a:off x="251519" y="332656"/>
            <a:ext cx="8610957" cy="29523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l="21553" t="12870" r="19976" b="28541"/>
          <a:stretch>
            <a:fillRect/>
          </a:stretch>
        </p:blipFill>
        <p:spPr bwMode="auto">
          <a:xfrm>
            <a:off x="251520" y="260648"/>
            <a:ext cx="8508558" cy="5328592"/>
          </a:xfrm>
          <a:prstGeom prst="rect">
            <a:avLst/>
          </a:prstGeom>
          <a:noFill/>
          <a:ln w="9525">
            <a:noFill/>
            <a:miter lim="800000"/>
            <a:headEnd/>
            <a:tailEnd/>
          </a:ln>
        </p:spPr>
      </p:pic>
      <p:sp>
        <p:nvSpPr>
          <p:cNvPr id="3" name="TextBox 2"/>
          <p:cNvSpPr txBox="1"/>
          <p:nvPr/>
        </p:nvSpPr>
        <p:spPr>
          <a:xfrm>
            <a:off x="395536" y="3861048"/>
            <a:ext cx="5112568" cy="369332"/>
          </a:xfrm>
          <a:prstGeom prst="rect">
            <a:avLst/>
          </a:prstGeom>
          <a:solidFill>
            <a:schemeClr val="bg1"/>
          </a:solidFill>
        </p:spPr>
        <p:txBody>
          <a:bodyPr wrap="square" rtlCol="0">
            <a:spAutoFit/>
          </a:bodyPr>
          <a:lstStyle/>
          <a:p>
            <a:endParaRPr lang="en-IE" dirty="0"/>
          </a:p>
        </p:txBody>
      </p:sp>
      <p:pic>
        <p:nvPicPr>
          <p:cNvPr id="11267" name="Picture 3"/>
          <p:cNvPicPr>
            <a:picLocks noChangeAspect="1" noChangeArrowheads="1"/>
          </p:cNvPicPr>
          <p:nvPr/>
        </p:nvPicPr>
        <p:blipFill>
          <a:blip r:embed="rId3" cstate="print"/>
          <a:srcRect l="21060" t="12201" r="34053" b="75514"/>
          <a:stretch>
            <a:fillRect/>
          </a:stretch>
        </p:blipFill>
        <p:spPr bwMode="auto">
          <a:xfrm>
            <a:off x="539552" y="5445224"/>
            <a:ext cx="6314548" cy="10801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l="21553" t="17595" r="18204" b="41689"/>
          <a:stretch>
            <a:fillRect/>
          </a:stretch>
        </p:blipFill>
        <p:spPr bwMode="auto">
          <a:xfrm>
            <a:off x="179512" y="332655"/>
            <a:ext cx="8352928" cy="3528393"/>
          </a:xfrm>
          <a:prstGeom prst="rect">
            <a:avLst/>
          </a:prstGeom>
          <a:noFill/>
          <a:ln w="9525">
            <a:noFill/>
            <a:miter lim="800000"/>
            <a:headEnd/>
            <a:tailEnd/>
          </a:ln>
        </p:spPr>
      </p:pic>
      <p:sp>
        <p:nvSpPr>
          <p:cNvPr id="3" name="TextBox 2"/>
          <p:cNvSpPr txBox="1"/>
          <p:nvPr/>
        </p:nvSpPr>
        <p:spPr>
          <a:xfrm>
            <a:off x="323528" y="3789040"/>
            <a:ext cx="5400600" cy="369332"/>
          </a:xfrm>
          <a:prstGeom prst="rect">
            <a:avLst/>
          </a:prstGeom>
          <a:solidFill>
            <a:schemeClr val="bg1"/>
          </a:solidFill>
        </p:spPr>
        <p:txBody>
          <a:bodyPr wrap="square" rtlCol="0">
            <a:spAutoFit/>
          </a:bodyPr>
          <a:lstStyle/>
          <a:p>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Exercises	</a:t>
            </a:r>
            <a:endParaRPr lang="en-IE" dirty="0"/>
          </a:p>
        </p:txBody>
      </p:sp>
      <p:sp>
        <p:nvSpPr>
          <p:cNvPr id="3" name="Content Placeholder 2"/>
          <p:cNvSpPr>
            <a:spLocks noGrp="1"/>
          </p:cNvSpPr>
          <p:nvPr>
            <p:ph idx="1"/>
          </p:nvPr>
        </p:nvSpPr>
        <p:spPr/>
        <p:txBody>
          <a:bodyPr/>
          <a:lstStyle/>
          <a:p>
            <a:pPr marL="514350" indent="-514350">
              <a:buAutoNum type="arabicPeriod"/>
            </a:pPr>
            <a:r>
              <a:rPr lang="en-IE" dirty="0" smtClean="0"/>
              <a:t>Use a truth table to verify that the following are equivalent formulas:</a:t>
            </a:r>
          </a:p>
          <a:p>
            <a:pPr marL="1314450" lvl="2" indent="-514350">
              <a:buAutoNum type="arabicPeriod"/>
            </a:pPr>
            <a:r>
              <a:rPr lang="en-IE" dirty="0" smtClean="0"/>
              <a:t> F </a:t>
            </a:r>
            <a:r>
              <a:rPr lang="en-IE" dirty="0" smtClean="0">
                <a:latin typeface="Cambria Math"/>
                <a:ea typeface="Cambria Math"/>
              </a:rPr>
              <a:t>⋀ (G ⋁ H) ∼(F ⋀ G) ⋁ (F ⋀ H)</a:t>
            </a:r>
          </a:p>
          <a:p>
            <a:pPr marL="1314450" lvl="2" indent="-514350">
              <a:buAutoNum type="arabicPeriod"/>
            </a:pPr>
            <a:r>
              <a:rPr lang="en-IE" dirty="0" smtClean="0"/>
              <a:t>F </a:t>
            </a:r>
            <a:r>
              <a:rPr lang="en-IE" dirty="0" smtClean="0">
                <a:latin typeface="Cambria Math"/>
                <a:ea typeface="Cambria Math"/>
              </a:rPr>
              <a:t>⋁ (G ⋀ H) ∼(F ⋁ G) ⋀ (F ⋁ H)</a:t>
            </a:r>
          </a:p>
          <a:p>
            <a:pPr marL="1314450" lvl="2" indent="-514350">
              <a:buNone/>
            </a:pPr>
            <a:r>
              <a:rPr lang="en-IE" u="sng" dirty="0" smtClean="0">
                <a:latin typeface="Cambria Math"/>
                <a:ea typeface="Cambria Math"/>
              </a:rPr>
              <a:t>De Morgan's Law</a:t>
            </a:r>
          </a:p>
          <a:p>
            <a:pPr marL="1314450" lvl="2" indent="-514350">
              <a:buNone/>
            </a:pPr>
            <a:r>
              <a:rPr lang="en-IE" dirty="0" smtClean="0">
                <a:latin typeface="Cambria Math"/>
                <a:ea typeface="Cambria Math"/>
              </a:rPr>
              <a:t>3.	⅂ (F ⋀ G)     ∼    ⅂F    ⋁   ⅂G</a:t>
            </a:r>
          </a:p>
          <a:p>
            <a:pPr marL="1314450" lvl="2" indent="-514350">
              <a:buNone/>
            </a:pPr>
            <a:r>
              <a:rPr lang="en-IE" dirty="0" smtClean="0">
                <a:latin typeface="Cambria Math"/>
                <a:ea typeface="Cambria Math"/>
              </a:rPr>
              <a:t>4.	⅂ (F ⋁ G)     ∼    ⅂F    ⋀   ⅂G</a:t>
            </a:r>
          </a:p>
          <a:p>
            <a:pPr marL="1314450" lvl="2" indent="-514350">
              <a:buAutoNum type="arabicPeriod"/>
            </a:pPr>
            <a:endParaRPr lang="en-I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1052736"/>
          <a:ext cx="6707088" cy="4986640"/>
        </p:xfrm>
        <a:graphic>
          <a:graphicData uri="http://schemas.openxmlformats.org/drawingml/2006/table">
            <a:tbl>
              <a:tblPr firstRow="1" bandRow="1">
                <a:tableStyleId>{5C22544A-7EE6-4342-B048-85BDC9FD1C3A}</a:tableStyleId>
              </a:tblPr>
              <a:tblGrid>
                <a:gridCol w="360080"/>
                <a:gridCol w="403245"/>
                <a:gridCol w="352840"/>
                <a:gridCol w="910403"/>
                <a:gridCol w="1224136"/>
                <a:gridCol w="792088"/>
                <a:gridCol w="1008112"/>
                <a:gridCol w="1656184"/>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r>
                        <a:rPr lang="en-IE" dirty="0" smtClean="0"/>
                        <a:t>H</a:t>
                      </a:r>
                      <a:endParaRPr lang="en-IE" dirty="0"/>
                    </a:p>
                  </a:txBody>
                  <a:tcPr/>
                </a:tc>
                <a:tc>
                  <a:txBody>
                    <a:bodyPr/>
                    <a:lstStyle/>
                    <a:p>
                      <a:r>
                        <a:rPr lang="en-IE" dirty="0" smtClean="0"/>
                        <a:t>(G </a:t>
                      </a:r>
                      <a:r>
                        <a:rPr lang="en-IE" dirty="0" smtClean="0">
                          <a:latin typeface="Cambria Math"/>
                          <a:ea typeface="Cambria Math"/>
                        </a:rPr>
                        <a:t>⋁ H)</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a:t>
                      </a:r>
                      <a:r>
                        <a:rPr lang="en-IE" dirty="0" smtClean="0">
                          <a:latin typeface="Cambria Math"/>
                          <a:ea typeface="Cambria Math"/>
                        </a:rPr>
                        <a:t>⋀</a:t>
                      </a:r>
                      <a:r>
                        <a:rPr lang="en-IE" dirty="0" smtClean="0"/>
                        <a:t>(G </a:t>
                      </a:r>
                      <a:r>
                        <a:rPr lang="en-IE" dirty="0" smtClean="0">
                          <a:latin typeface="Cambria Math"/>
                          <a:ea typeface="Cambria Math"/>
                        </a:rPr>
                        <a:t>⋁ H)</a:t>
                      </a:r>
                      <a:endParaRPr lang="en-IE" dirty="0" smtClean="0"/>
                    </a:p>
                    <a:p>
                      <a:endParaRPr lang="en-IE" dirty="0"/>
                    </a:p>
                  </a:txBody>
                  <a:tcPr/>
                </a:tc>
                <a:tc>
                  <a:txBody>
                    <a:bodyPr/>
                    <a:lstStyle/>
                    <a:p>
                      <a:r>
                        <a:rPr lang="en-IE" dirty="0" smtClean="0"/>
                        <a:t>(F </a:t>
                      </a:r>
                      <a:r>
                        <a:rPr lang="en-IE" dirty="0" smtClean="0">
                          <a:latin typeface="Cambria Math"/>
                          <a:ea typeface="Cambria Math"/>
                        </a:rPr>
                        <a:t>⋀</a:t>
                      </a:r>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latin typeface="+mn-lt"/>
                          <a:ea typeface="+mn-ea"/>
                        </a:rPr>
                        <a:t>H</a:t>
                      </a:r>
                      <a:r>
                        <a:rPr lang="en-IE" dirty="0" smtClean="0"/>
                        <a:t>)</a:t>
                      </a:r>
                    </a:p>
                    <a:p>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t>G)</a:t>
                      </a:r>
                      <a:r>
                        <a:rPr lang="en-IE" dirty="0" smtClean="0">
                          <a:latin typeface="Cambria Math"/>
                          <a:ea typeface="Cambria Math"/>
                        </a:rPr>
                        <a:t>⋁(</a:t>
                      </a:r>
                      <a:r>
                        <a:rPr lang="en-IE" dirty="0" smtClean="0"/>
                        <a:t>F </a:t>
                      </a:r>
                      <a:r>
                        <a:rPr lang="en-IE" dirty="0" smtClean="0">
                          <a:latin typeface="Cambria Math"/>
                          <a:ea typeface="Cambria Math"/>
                        </a:rPr>
                        <a:t>⋀</a:t>
                      </a:r>
                      <a:r>
                        <a:rPr lang="en-IE" dirty="0" smtClean="0">
                          <a:latin typeface="+mn-lt"/>
                          <a:ea typeface="+mn-ea"/>
                        </a:rPr>
                        <a:t>H</a:t>
                      </a:r>
                      <a:r>
                        <a:rPr lang="en-IE" dirty="0" smtClean="0"/>
                        <a:t>)</a:t>
                      </a:r>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bl>
          </a:graphicData>
        </a:graphic>
      </p:graphicFrame>
      <p:cxnSp>
        <p:nvCxnSpPr>
          <p:cNvPr id="6" name="Straight Arrow Connector 5"/>
          <p:cNvCxnSpPr/>
          <p:nvPr/>
        </p:nvCxnSpPr>
        <p:spPr>
          <a:xfrm flipV="1">
            <a:off x="2915816"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8144"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(1)</a:t>
            </a:r>
            <a:endParaRPr lang="en-IE" dirty="0"/>
          </a:p>
        </p:txBody>
      </p:sp>
      <p:sp>
        <p:nvSpPr>
          <p:cNvPr id="9" name="Rectangle 8"/>
          <p:cNvSpPr/>
          <p:nvPr/>
        </p:nvSpPr>
        <p:spPr>
          <a:xfrm>
            <a:off x="683568" y="260648"/>
            <a:ext cx="4022255" cy="369332"/>
          </a:xfrm>
          <a:prstGeom prst="rect">
            <a:avLst/>
          </a:prstGeom>
        </p:spPr>
        <p:txBody>
          <a:bodyPr wrap="none">
            <a:spAutoFit/>
          </a:bodyPr>
          <a:lstStyle/>
          <a:p>
            <a:pPr marL="1314450" lvl="2" indent="-514350"/>
            <a:r>
              <a:rPr lang="en-IE" dirty="0" smtClean="0"/>
              <a:t>F </a:t>
            </a:r>
            <a:r>
              <a:rPr lang="en-IE" dirty="0" smtClean="0">
                <a:latin typeface="Cambria Math"/>
                <a:ea typeface="Cambria Math"/>
              </a:rPr>
              <a:t>⋀ (G ⋁ H) ∼(F ⋀ G) ⋁ (F ⋀ 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908720"/>
          <a:ext cx="6707088" cy="4986640"/>
        </p:xfrm>
        <a:graphic>
          <a:graphicData uri="http://schemas.openxmlformats.org/drawingml/2006/table">
            <a:tbl>
              <a:tblPr firstRow="1" bandRow="1">
                <a:tableStyleId>{5C22544A-7EE6-4342-B048-85BDC9FD1C3A}</a:tableStyleId>
              </a:tblPr>
              <a:tblGrid>
                <a:gridCol w="360080"/>
                <a:gridCol w="403245"/>
                <a:gridCol w="352840"/>
                <a:gridCol w="910403"/>
                <a:gridCol w="1224136"/>
                <a:gridCol w="792088"/>
                <a:gridCol w="1008112"/>
                <a:gridCol w="1656184"/>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r>
                        <a:rPr lang="en-IE" dirty="0" smtClean="0"/>
                        <a:t>H</a:t>
                      </a:r>
                      <a:endParaRPr lang="en-IE" dirty="0"/>
                    </a:p>
                  </a:txBody>
                  <a:tcPr/>
                </a:tc>
                <a:tc>
                  <a:txBody>
                    <a:bodyPr/>
                    <a:lstStyle/>
                    <a:p>
                      <a:r>
                        <a:rPr lang="en-IE" dirty="0" smtClean="0"/>
                        <a:t>(G </a:t>
                      </a:r>
                      <a:r>
                        <a:rPr lang="en-IE" dirty="0" smtClean="0">
                          <a:latin typeface="Cambria Math"/>
                          <a:ea typeface="Cambria Math"/>
                        </a:rPr>
                        <a:t>⋀H)</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a:t>
                      </a:r>
                      <a:r>
                        <a:rPr lang="en-IE" dirty="0" smtClean="0">
                          <a:latin typeface="Cambria Math"/>
                          <a:ea typeface="Cambria Math"/>
                        </a:rPr>
                        <a:t>⋁</a:t>
                      </a:r>
                      <a:r>
                        <a:rPr lang="en-IE" dirty="0" smtClean="0"/>
                        <a:t>(G </a:t>
                      </a:r>
                      <a:r>
                        <a:rPr lang="en-IE" dirty="0" smtClean="0">
                          <a:latin typeface="Cambria Math"/>
                          <a:ea typeface="Cambria Math"/>
                        </a:rPr>
                        <a:t>⋀H)</a:t>
                      </a:r>
                      <a:endParaRPr lang="en-IE" dirty="0" smtClean="0"/>
                    </a:p>
                    <a:p>
                      <a:endParaRPr lang="en-IE" dirty="0"/>
                    </a:p>
                  </a:txBody>
                  <a:tcPr/>
                </a:tc>
                <a:tc>
                  <a:txBody>
                    <a:bodyPr/>
                    <a:lstStyle/>
                    <a:p>
                      <a:r>
                        <a:rPr lang="en-IE" dirty="0" smtClean="0"/>
                        <a:t>(F </a:t>
                      </a:r>
                      <a:r>
                        <a:rPr lang="en-IE" dirty="0" smtClean="0">
                          <a:latin typeface="Cambria Math"/>
                          <a:ea typeface="Cambria Math"/>
                        </a:rPr>
                        <a:t>⋁</a:t>
                      </a:r>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latin typeface="+mn-lt"/>
                          <a:ea typeface="+mn-ea"/>
                        </a:rPr>
                        <a:t>H</a:t>
                      </a:r>
                      <a:r>
                        <a:rPr lang="en-IE" dirty="0" smtClean="0"/>
                        <a:t>)</a:t>
                      </a:r>
                    </a:p>
                    <a:p>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a:t>
                      </a:r>
                      <a:r>
                        <a:rPr lang="en-IE" dirty="0" smtClean="0"/>
                        <a:t>G)</a:t>
                      </a:r>
                      <a:r>
                        <a:rPr lang="en-IE" dirty="0" smtClean="0">
                          <a:latin typeface="Cambria Math"/>
                          <a:ea typeface="Cambria Math"/>
                        </a:rPr>
                        <a:t>⋀(</a:t>
                      </a:r>
                      <a:r>
                        <a:rPr lang="en-IE" dirty="0" smtClean="0"/>
                        <a:t>F </a:t>
                      </a:r>
                      <a:r>
                        <a:rPr lang="en-IE" dirty="0" smtClean="0">
                          <a:latin typeface="Cambria Math"/>
                          <a:ea typeface="Cambria Math"/>
                        </a:rPr>
                        <a:t>⋁</a:t>
                      </a:r>
                      <a:r>
                        <a:rPr lang="en-IE" dirty="0" smtClean="0">
                          <a:latin typeface="+mn-lt"/>
                          <a:ea typeface="+mn-ea"/>
                        </a:rPr>
                        <a:t>H</a:t>
                      </a:r>
                      <a:r>
                        <a:rPr lang="en-IE" dirty="0" smtClean="0"/>
                        <a:t>)</a:t>
                      </a:r>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bl>
          </a:graphicData>
        </a:graphic>
      </p:graphicFrame>
      <p:cxnSp>
        <p:nvCxnSpPr>
          <p:cNvPr id="6" name="Straight Arrow Connector 5"/>
          <p:cNvCxnSpPr/>
          <p:nvPr/>
        </p:nvCxnSpPr>
        <p:spPr>
          <a:xfrm flipV="1">
            <a:off x="2915816" y="5949280"/>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8144" y="6021288"/>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(2)</a:t>
            </a:r>
            <a:endParaRPr lang="en-IE" dirty="0"/>
          </a:p>
        </p:txBody>
      </p:sp>
      <p:sp>
        <p:nvSpPr>
          <p:cNvPr id="10" name="Rectangle 9"/>
          <p:cNvSpPr/>
          <p:nvPr/>
        </p:nvSpPr>
        <p:spPr>
          <a:xfrm>
            <a:off x="683568" y="260648"/>
            <a:ext cx="4022255" cy="369332"/>
          </a:xfrm>
          <a:prstGeom prst="rect">
            <a:avLst/>
          </a:prstGeom>
        </p:spPr>
        <p:txBody>
          <a:bodyPr wrap="none">
            <a:spAutoFit/>
          </a:bodyPr>
          <a:lstStyle/>
          <a:p>
            <a:pPr marL="1314450" lvl="2" indent="-514350"/>
            <a:r>
              <a:rPr lang="en-IE" dirty="0" smtClean="0"/>
              <a:t>F </a:t>
            </a:r>
            <a:r>
              <a:rPr lang="en-IE" dirty="0" smtClean="0">
                <a:latin typeface="Cambria Math"/>
                <a:ea typeface="Cambria Math"/>
              </a:rPr>
              <a:t>⋁ (G ⋀ H) ∼(F ⋁ G) ⋀ (F ⋁ 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764704"/>
          <a:ext cx="4698063" cy="4986640"/>
        </p:xfrm>
        <a:graphic>
          <a:graphicData uri="http://schemas.openxmlformats.org/drawingml/2006/table">
            <a:tbl>
              <a:tblPr firstRow="1" bandRow="1">
                <a:tableStyleId>{5C22544A-7EE6-4342-B048-85BDC9FD1C3A}</a:tableStyleId>
              </a:tblPr>
              <a:tblGrid>
                <a:gridCol w="301629"/>
                <a:gridCol w="337788"/>
                <a:gridCol w="883095"/>
                <a:gridCol w="910387"/>
                <a:gridCol w="529773"/>
                <a:gridCol w="648072"/>
                <a:gridCol w="1087319"/>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⋀G)</a:t>
                      </a:r>
                      <a:endParaRPr lang="en-IE" dirty="0" smtClean="0"/>
                    </a:p>
                    <a:p>
                      <a:endParaRPr lang="en-IE" dirty="0"/>
                    </a:p>
                  </a:txBody>
                  <a:tcPr/>
                </a:tc>
                <a:tc>
                  <a:txBody>
                    <a:bodyPr/>
                    <a:lstStyle/>
                    <a:p>
                      <a:r>
                        <a:rPr lang="en-IE" dirty="0" smtClean="0">
                          <a:latin typeface="Cambria Math"/>
                          <a:ea typeface="Cambria Math"/>
                        </a:rPr>
                        <a:t>⅂</a:t>
                      </a:r>
                      <a:r>
                        <a:rPr lang="en-IE" dirty="0" smtClean="0"/>
                        <a:t>(F </a:t>
                      </a:r>
                      <a:r>
                        <a:rPr lang="en-IE" dirty="0" smtClean="0">
                          <a:latin typeface="Cambria Math"/>
                          <a:ea typeface="Cambria Math"/>
                        </a:rPr>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p>
                    <a:p>
                      <a:endParaRPr lang="en-IE" dirty="0"/>
                    </a:p>
                  </a:txBody>
                  <a:tcPr/>
                </a:tc>
                <a:tc>
                  <a:txBody>
                    <a:bodyPr/>
                    <a:lstStyle/>
                    <a:p>
                      <a:r>
                        <a:rPr lang="en-IE" dirty="0" smtClean="0">
                          <a:latin typeface="Cambria Math"/>
                          <a:ea typeface="Cambria Math"/>
                        </a:rPr>
                        <a:t>⅂</a:t>
                      </a:r>
                      <a:r>
                        <a:rPr lang="en-IE" dirty="0" smtClean="0">
                          <a:latin typeface="+mn-lt"/>
                          <a:ea typeface="+mn-ea"/>
                        </a:rPr>
                        <a:t>G</a:t>
                      </a:r>
                      <a:r>
                        <a:rPr lang="en-IE" dirty="0" smtClean="0"/>
                        <a:t>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r>
                        <a:rPr lang="en-IE" baseline="0" dirty="0" smtClean="0"/>
                        <a:t> </a:t>
                      </a:r>
                      <a:r>
                        <a:rPr lang="en-IE" dirty="0" smtClean="0">
                          <a:latin typeface="Cambria Math"/>
                          <a:ea typeface="Cambria Math"/>
                        </a:rPr>
                        <a:t>⋁ ⅂</a:t>
                      </a:r>
                      <a:r>
                        <a:rPr lang="en-IE" dirty="0" smtClean="0">
                          <a:latin typeface="+mn-lt"/>
                          <a:ea typeface="+mn-ea"/>
                        </a:rPr>
                        <a:t>G</a:t>
                      </a:r>
                      <a:endParaRPr lang="en-IE" dirty="0" smtClean="0"/>
                    </a:p>
                    <a:p>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bl>
          </a:graphicData>
        </a:graphic>
      </p:graphicFrame>
      <p:cxnSp>
        <p:nvCxnSpPr>
          <p:cNvPr id="6" name="Straight Arrow Connector 5"/>
          <p:cNvCxnSpPr/>
          <p:nvPr/>
        </p:nvCxnSpPr>
        <p:spPr>
          <a:xfrm flipV="1">
            <a:off x="2339752"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27984"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(3)</a:t>
            </a:r>
            <a:endParaRPr lang="en-IE" dirty="0"/>
          </a:p>
        </p:txBody>
      </p:sp>
      <p:sp>
        <p:nvSpPr>
          <p:cNvPr id="9" name="Rectangle 8"/>
          <p:cNvSpPr/>
          <p:nvPr/>
        </p:nvSpPr>
        <p:spPr>
          <a:xfrm>
            <a:off x="611560" y="260648"/>
            <a:ext cx="3240360" cy="369332"/>
          </a:xfrm>
          <a:prstGeom prst="rect">
            <a:avLst/>
          </a:prstGeom>
        </p:spPr>
        <p:txBody>
          <a:bodyPr wrap="square">
            <a:spAutoFit/>
          </a:bodyPr>
          <a:lstStyle/>
          <a:p>
            <a:r>
              <a:rPr lang="en-IE" dirty="0" smtClean="0">
                <a:latin typeface="Cambria Math"/>
                <a:ea typeface="Cambria Math"/>
              </a:rPr>
              <a:t>⅂ (F ⋀ G)     ∼    ⅂F    ⋁   ⅂G</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7544" y="764704"/>
          <a:ext cx="4698063" cy="4986640"/>
        </p:xfrm>
        <a:graphic>
          <a:graphicData uri="http://schemas.openxmlformats.org/drawingml/2006/table">
            <a:tbl>
              <a:tblPr firstRow="1" bandRow="1">
                <a:tableStyleId>{5C22544A-7EE6-4342-B048-85BDC9FD1C3A}</a:tableStyleId>
              </a:tblPr>
              <a:tblGrid>
                <a:gridCol w="301629"/>
                <a:gridCol w="337788"/>
                <a:gridCol w="883095"/>
                <a:gridCol w="910387"/>
                <a:gridCol w="529773"/>
                <a:gridCol w="648072"/>
                <a:gridCol w="1087319"/>
              </a:tblGrid>
              <a:tr h="543320">
                <a:tc>
                  <a:txBody>
                    <a:bodyPr/>
                    <a:lstStyle/>
                    <a:p>
                      <a:r>
                        <a:rPr lang="en-IE" dirty="0" smtClean="0"/>
                        <a:t>F</a:t>
                      </a:r>
                      <a:endParaRPr lang="en-IE" dirty="0"/>
                    </a:p>
                  </a:txBody>
                  <a:tcPr/>
                </a:tc>
                <a:tc>
                  <a:txBody>
                    <a:bodyPr/>
                    <a:lstStyle/>
                    <a:p>
                      <a:r>
                        <a:rPr lang="en-IE" dirty="0" smtClean="0"/>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(F </a:t>
                      </a:r>
                      <a:r>
                        <a:rPr lang="en-IE" dirty="0" smtClean="0">
                          <a:latin typeface="Cambria Math"/>
                          <a:ea typeface="Cambria Math"/>
                        </a:rPr>
                        <a:t>⋁G)</a:t>
                      </a:r>
                      <a:endParaRPr lang="en-IE" dirty="0" smtClean="0"/>
                    </a:p>
                    <a:p>
                      <a:endParaRPr lang="en-IE" dirty="0"/>
                    </a:p>
                  </a:txBody>
                  <a:tcPr/>
                </a:tc>
                <a:tc>
                  <a:txBody>
                    <a:bodyPr/>
                    <a:lstStyle/>
                    <a:p>
                      <a:r>
                        <a:rPr lang="en-IE" dirty="0" smtClean="0">
                          <a:latin typeface="Cambria Math"/>
                          <a:ea typeface="Cambria Math"/>
                        </a:rPr>
                        <a:t>⅂</a:t>
                      </a:r>
                      <a:r>
                        <a:rPr lang="en-IE" dirty="0" smtClean="0"/>
                        <a:t>(F </a:t>
                      </a:r>
                      <a:r>
                        <a:rPr lang="en-IE" dirty="0" smtClean="0">
                          <a:latin typeface="Cambria Math"/>
                          <a:ea typeface="Cambria Math"/>
                        </a:rPr>
                        <a:t>⋁G)</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p>
                    <a:p>
                      <a:endParaRPr lang="en-IE" dirty="0"/>
                    </a:p>
                  </a:txBody>
                  <a:tcPr/>
                </a:tc>
                <a:tc>
                  <a:txBody>
                    <a:bodyPr/>
                    <a:lstStyle/>
                    <a:p>
                      <a:r>
                        <a:rPr lang="en-IE" dirty="0" smtClean="0">
                          <a:latin typeface="Cambria Math"/>
                          <a:ea typeface="Cambria Math"/>
                        </a:rPr>
                        <a:t>⅂</a:t>
                      </a:r>
                      <a:r>
                        <a:rPr lang="en-IE" dirty="0" smtClean="0">
                          <a:latin typeface="+mn-lt"/>
                          <a:ea typeface="+mn-ea"/>
                        </a:rPr>
                        <a:t>G</a:t>
                      </a:r>
                      <a:r>
                        <a:rPr lang="en-IE" dirty="0" smtClean="0"/>
                        <a:t> </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latin typeface="Cambria Math"/>
                          <a:ea typeface="Cambria Math"/>
                        </a:rPr>
                        <a:t>⅂</a:t>
                      </a:r>
                      <a:r>
                        <a:rPr lang="en-IE" dirty="0" smtClean="0"/>
                        <a:t>F</a:t>
                      </a:r>
                      <a:r>
                        <a:rPr lang="en-IE" baseline="0" dirty="0" smtClean="0"/>
                        <a:t> </a:t>
                      </a:r>
                      <a:r>
                        <a:rPr lang="en-IE" dirty="0" smtClean="0">
                          <a:latin typeface="Cambria Math"/>
                          <a:ea typeface="Cambria Math"/>
                        </a:rPr>
                        <a:t>⋁ ⅂</a:t>
                      </a:r>
                      <a:r>
                        <a:rPr lang="en-IE" dirty="0" smtClean="0">
                          <a:latin typeface="+mn-lt"/>
                          <a:ea typeface="+mn-ea"/>
                        </a:rPr>
                        <a:t>G</a:t>
                      </a:r>
                      <a:endParaRPr lang="en-IE" dirty="0" smtClean="0"/>
                    </a:p>
                    <a:p>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r h="543320">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T</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c>
                  <a:txBody>
                    <a:bodyPr/>
                    <a:lstStyle/>
                    <a:p>
                      <a:r>
                        <a:rPr lang="en-IE" dirty="0" smtClean="0"/>
                        <a:t>F</a:t>
                      </a:r>
                      <a:endParaRPr lang="en-IE" dirty="0"/>
                    </a:p>
                  </a:txBody>
                  <a:tcPr/>
                </a:tc>
              </a:tr>
            </a:tbl>
          </a:graphicData>
        </a:graphic>
      </p:graphicFrame>
      <p:cxnSp>
        <p:nvCxnSpPr>
          <p:cNvPr id="6" name="Straight Arrow Connector 5"/>
          <p:cNvCxnSpPr/>
          <p:nvPr/>
        </p:nvCxnSpPr>
        <p:spPr>
          <a:xfrm flipV="1">
            <a:off x="2339752"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27984" y="5877272"/>
            <a:ext cx="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88640"/>
            <a:ext cx="539552" cy="369332"/>
          </a:xfrm>
          <a:prstGeom prst="rect">
            <a:avLst/>
          </a:prstGeom>
          <a:noFill/>
        </p:spPr>
        <p:txBody>
          <a:bodyPr wrap="square" rtlCol="0">
            <a:spAutoFit/>
          </a:bodyPr>
          <a:lstStyle/>
          <a:p>
            <a:r>
              <a:rPr lang="en-IE" dirty="0" smtClean="0"/>
              <a:t>(4)</a:t>
            </a:r>
            <a:endParaRPr lang="en-IE" dirty="0"/>
          </a:p>
        </p:txBody>
      </p:sp>
      <p:sp>
        <p:nvSpPr>
          <p:cNvPr id="9" name="Rectangle 8"/>
          <p:cNvSpPr/>
          <p:nvPr/>
        </p:nvSpPr>
        <p:spPr>
          <a:xfrm>
            <a:off x="611560" y="260648"/>
            <a:ext cx="3240360" cy="369332"/>
          </a:xfrm>
          <a:prstGeom prst="rect">
            <a:avLst/>
          </a:prstGeom>
        </p:spPr>
        <p:txBody>
          <a:bodyPr wrap="square">
            <a:spAutoFit/>
          </a:bodyPr>
          <a:lstStyle/>
          <a:p>
            <a:r>
              <a:rPr lang="en-IE" dirty="0" smtClean="0">
                <a:latin typeface="Cambria Math"/>
                <a:ea typeface="Cambria Math"/>
              </a:rPr>
              <a:t>⅂ (F ⋁ G)     ∼    ⅂F    ⋀   ⅂G</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E" dirty="0" smtClean="0"/>
              <a:t>Logic is the study of reasoning. The British mathematician George Boole (1815-1864) is the man who made logic mathematical. Logic can be used in programming and it be applied to the analysis and automation of reasoning about software and hardware. This is why it is considered a part of theoretical computer science. Since reasoning plays an important role in intelligent behaviour, logic is closely related to artificial intelligence. </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E" dirty="0" smtClean="0"/>
              <a:t>In logic and in linguistics, we distinguish between 2 languages: the one that is the object of study and the one that we use to talk about that object. The former is called the </a:t>
            </a:r>
            <a:r>
              <a:rPr lang="en-IE" i="1" dirty="0" smtClean="0"/>
              <a:t>object language</a:t>
            </a:r>
            <a:r>
              <a:rPr lang="en-IE" dirty="0" smtClean="0"/>
              <a:t>; the latter is the </a:t>
            </a:r>
            <a:r>
              <a:rPr lang="en-IE" i="1" dirty="0" smtClean="0"/>
              <a:t>metalanguage. </a:t>
            </a:r>
            <a:r>
              <a:rPr lang="en-IE" dirty="0" smtClean="0"/>
              <a:t>The object language is the formal language of propositional formulas. The metalanguage is the usual informal language of mathematics and theoretical computer science, which is a mixture of the English language and mathematical notation.  </a:t>
            </a:r>
            <a:endParaRPr lang="en-I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E" dirty="0" smtClean="0"/>
              <a:t>An assertion is a statement </a:t>
            </a:r>
          </a:p>
          <a:p>
            <a:r>
              <a:rPr lang="en-IE" dirty="0" smtClean="0"/>
              <a:t>A proposition is an assertion which is either true or false but not both. </a:t>
            </a:r>
          </a:p>
          <a:p>
            <a:endParaRPr lang="en-IE" dirty="0"/>
          </a:p>
          <a:p>
            <a:pPr>
              <a:buNone/>
            </a:pPr>
            <a:endParaRPr lang="en-IE" dirty="0" smtClean="0"/>
          </a:p>
          <a:p>
            <a:r>
              <a:rPr lang="en-IE" dirty="0" smtClean="0"/>
              <a:t>The following are propositions</a:t>
            </a:r>
          </a:p>
          <a:p>
            <a:pPr marL="514350" indent="-514350">
              <a:buAutoNum type="alphaLcParenR"/>
            </a:pPr>
            <a:r>
              <a:rPr lang="en-IE" dirty="0" smtClean="0"/>
              <a:t>4 is a prime number</a:t>
            </a:r>
          </a:p>
          <a:p>
            <a:pPr marL="514350" indent="-514350">
              <a:buAutoNum type="alphaLcParenR"/>
            </a:pPr>
            <a:r>
              <a:rPr lang="en-IE" dirty="0" smtClean="0"/>
              <a:t>3 + 3 = 6</a:t>
            </a:r>
          </a:p>
          <a:p>
            <a:pPr marL="514350" indent="-514350">
              <a:buAutoNum type="alphaLcParenR"/>
            </a:pPr>
            <a:r>
              <a:rPr lang="en-IE" dirty="0" smtClean="0"/>
              <a:t>The moon is made of cheese.  </a:t>
            </a:r>
            <a:endParaRPr lang="en-I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a:buNone/>
            </a:pPr>
            <a:r>
              <a:rPr lang="en-IE" dirty="0" smtClean="0"/>
              <a:t>The following are not propositions</a:t>
            </a:r>
          </a:p>
          <a:p>
            <a:pPr marL="514350" indent="-514350">
              <a:buAutoNum type="alphaLcParenR"/>
            </a:pPr>
            <a:r>
              <a:rPr lang="en-IE" dirty="0" smtClean="0"/>
              <a:t>X + Y &gt; 4</a:t>
            </a:r>
          </a:p>
          <a:p>
            <a:pPr marL="514350" indent="-514350">
              <a:buAutoNum type="alphaLcParenR"/>
            </a:pPr>
            <a:r>
              <a:rPr lang="en-IE" dirty="0" smtClean="0"/>
              <a:t>X = 3</a:t>
            </a:r>
          </a:p>
          <a:p>
            <a:pPr marL="514350" indent="-514350">
              <a:buAutoNum type="alphaLcParenR"/>
            </a:pPr>
            <a:r>
              <a:rPr lang="en-IE" dirty="0" smtClean="0"/>
              <a:t>Are you leaving?</a:t>
            </a:r>
          </a:p>
          <a:p>
            <a:pPr marL="514350" indent="-514350">
              <a:buAutoNum type="alphaLcParenR"/>
            </a:pPr>
            <a:r>
              <a:rPr lang="en-IE" dirty="0" smtClean="0"/>
              <a:t>Buy four books</a:t>
            </a:r>
            <a:endParaRPr lang="en-I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Recall Boolean Algebra (Truth Tables)</a:t>
            </a:r>
            <a:endParaRPr lang="en-IE" dirty="0"/>
          </a:p>
        </p:txBody>
      </p:sp>
      <p:sp>
        <p:nvSpPr>
          <p:cNvPr id="4" name="Rectangle 2"/>
          <p:cNvSpPr>
            <a:spLocks noGrp="1" noChangeArrowheads="1"/>
          </p:cNvSpPr>
          <p:nvPr>
            <p:ph idx="1"/>
          </p:nvPr>
        </p:nvSpPr>
        <p:spPr>
          <a:xfrm>
            <a:off x="457200" y="1600201"/>
            <a:ext cx="8229600" cy="1828800"/>
          </a:xfrm>
        </p:spPr>
        <p:txBody>
          <a:bodyPr>
            <a:normAutofit fontScale="92500"/>
          </a:bodyPr>
          <a:lstStyle/>
          <a:p>
            <a:pPr eaLnBrk="1" hangingPunct="1"/>
            <a:r>
              <a:rPr lang="en-IE" sz="2800" smtClean="0"/>
              <a:t>A </a:t>
            </a:r>
            <a:r>
              <a:rPr lang="en-IE" sz="2800" b="1" smtClean="0"/>
              <a:t>logical table </a:t>
            </a:r>
            <a:r>
              <a:rPr lang="en-IE" sz="2800" smtClean="0"/>
              <a:t>of a combinatorial circuit lists all possible inputs together with the resulting outputs. Below are the logical tables for the basic AND, OR and NOT circuits.</a:t>
            </a:r>
          </a:p>
          <a:p>
            <a:pPr eaLnBrk="1" hangingPunct="1">
              <a:buFontTx/>
              <a:buNone/>
            </a:pPr>
            <a:r>
              <a:rPr lang="en-IE" sz="2800" smtClean="0"/>
              <a:t>	</a:t>
            </a:r>
            <a:endParaRPr lang="en-US" sz="2800" smtClean="0"/>
          </a:p>
        </p:txBody>
      </p:sp>
      <p:pic>
        <p:nvPicPr>
          <p:cNvPr id="1027" name="Picture 3"/>
          <p:cNvPicPr>
            <a:picLocks noChangeAspect="1" noChangeArrowheads="1"/>
          </p:cNvPicPr>
          <p:nvPr/>
        </p:nvPicPr>
        <p:blipFill>
          <a:blip r:embed="rId3" cstate="print"/>
          <a:srcRect l="44887" t="62015" r="46254" b="24696"/>
          <a:stretch>
            <a:fillRect/>
          </a:stretch>
        </p:blipFill>
        <p:spPr bwMode="auto">
          <a:xfrm>
            <a:off x="971600" y="3501008"/>
            <a:ext cx="1440160" cy="172819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l="44886" t="70136" r="45664" b="16575"/>
          <a:stretch>
            <a:fillRect/>
          </a:stretch>
        </p:blipFill>
        <p:spPr bwMode="auto">
          <a:xfrm>
            <a:off x="3347864" y="3429000"/>
            <a:ext cx="1584176" cy="1782198"/>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l="44296" t="65784" r="45663" b="22403"/>
          <a:stretch>
            <a:fillRect/>
          </a:stretch>
        </p:blipFill>
        <p:spPr bwMode="auto">
          <a:xfrm>
            <a:off x="5940152" y="3501008"/>
            <a:ext cx="1453662" cy="1368152"/>
          </a:xfrm>
          <a:prstGeom prst="rect">
            <a:avLst/>
          </a:prstGeom>
          <a:noFill/>
          <a:ln w="9525">
            <a:noFill/>
            <a:miter lim="800000"/>
            <a:headEnd/>
            <a:tailEnd/>
          </a:ln>
        </p:spPr>
      </p:pic>
      <p:sp>
        <p:nvSpPr>
          <p:cNvPr id="10" name="TextBox 9"/>
          <p:cNvSpPr txBox="1"/>
          <p:nvPr/>
        </p:nvSpPr>
        <p:spPr>
          <a:xfrm>
            <a:off x="899592" y="5517232"/>
            <a:ext cx="1152128" cy="369332"/>
          </a:xfrm>
          <a:prstGeom prst="rect">
            <a:avLst/>
          </a:prstGeom>
          <a:noFill/>
          <a:ln>
            <a:solidFill>
              <a:schemeClr val="tx1"/>
            </a:solidFill>
          </a:ln>
        </p:spPr>
        <p:txBody>
          <a:bodyPr wrap="square" rtlCol="0">
            <a:spAutoFit/>
          </a:bodyPr>
          <a:lstStyle/>
          <a:p>
            <a:r>
              <a:rPr lang="en-IE" dirty="0" smtClean="0"/>
              <a:t>AND gate</a:t>
            </a:r>
            <a:endParaRPr lang="en-IE" dirty="0"/>
          </a:p>
        </p:txBody>
      </p:sp>
      <p:sp>
        <p:nvSpPr>
          <p:cNvPr id="11" name="TextBox 10"/>
          <p:cNvSpPr txBox="1"/>
          <p:nvPr/>
        </p:nvSpPr>
        <p:spPr>
          <a:xfrm>
            <a:off x="3347864" y="5517232"/>
            <a:ext cx="936104" cy="369332"/>
          </a:xfrm>
          <a:prstGeom prst="rect">
            <a:avLst/>
          </a:prstGeom>
          <a:noFill/>
          <a:ln>
            <a:solidFill>
              <a:schemeClr val="tx1"/>
            </a:solidFill>
          </a:ln>
        </p:spPr>
        <p:txBody>
          <a:bodyPr wrap="square" rtlCol="0">
            <a:spAutoFit/>
          </a:bodyPr>
          <a:lstStyle/>
          <a:p>
            <a:r>
              <a:rPr lang="en-IE" dirty="0" smtClean="0"/>
              <a:t>OR gate</a:t>
            </a:r>
            <a:endParaRPr lang="en-IE" dirty="0"/>
          </a:p>
        </p:txBody>
      </p:sp>
      <p:sp>
        <p:nvSpPr>
          <p:cNvPr id="12" name="TextBox 11"/>
          <p:cNvSpPr txBox="1"/>
          <p:nvPr/>
        </p:nvSpPr>
        <p:spPr>
          <a:xfrm>
            <a:off x="6012160" y="5373216"/>
            <a:ext cx="1152128" cy="369332"/>
          </a:xfrm>
          <a:prstGeom prst="rect">
            <a:avLst/>
          </a:prstGeom>
          <a:noFill/>
          <a:ln>
            <a:solidFill>
              <a:schemeClr val="tx1"/>
            </a:solidFill>
          </a:ln>
        </p:spPr>
        <p:txBody>
          <a:bodyPr wrap="square" rtlCol="0">
            <a:spAutoFit/>
          </a:bodyPr>
          <a:lstStyle/>
          <a:p>
            <a:r>
              <a:rPr lang="en-IE" dirty="0" smtClean="0"/>
              <a:t>NOT gate</a:t>
            </a:r>
            <a:endParaRPr lang="en-IE" dirty="0"/>
          </a:p>
        </p:txBody>
      </p:sp>
      <p:graphicFrame>
        <p:nvGraphicFramePr>
          <p:cNvPr id="13" name="Object 12"/>
          <p:cNvGraphicFramePr>
            <a:graphicFrameLocks noChangeAspect="1"/>
          </p:cNvGraphicFramePr>
          <p:nvPr/>
        </p:nvGraphicFramePr>
        <p:xfrm>
          <a:off x="971600" y="5949280"/>
          <a:ext cx="949325" cy="388938"/>
        </p:xfrm>
        <a:graphic>
          <a:graphicData uri="http://schemas.openxmlformats.org/presentationml/2006/ole">
            <mc:AlternateContent xmlns:mc="http://schemas.openxmlformats.org/markup-compatibility/2006">
              <mc:Choice xmlns:v="urn:schemas-microsoft-com:vml" Requires="v">
                <p:oleObj spid="_x0000_s1029" name="Equation" r:id="rId6" imgW="495000" imgH="203040" progId="Equation.3">
                  <p:embed/>
                </p:oleObj>
              </mc:Choice>
              <mc:Fallback>
                <p:oleObj name="Equation" r:id="rId6" imgW="495000" imgH="2030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5949280"/>
                        <a:ext cx="94932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3491880" y="6021288"/>
          <a:ext cx="702078" cy="288032"/>
        </p:xfrm>
        <a:graphic>
          <a:graphicData uri="http://schemas.openxmlformats.org/presentationml/2006/ole">
            <mc:AlternateContent xmlns:mc="http://schemas.openxmlformats.org/markup-compatibility/2006">
              <mc:Choice xmlns:v="urn:schemas-microsoft-com:vml" Requires="v">
                <p:oleObj spid="_x0000_s1030" name="Equation" r:id="rId8" imgW="495000" imgH="203040" progId="Equation.3">
                  <p:embed/>
                </p:oleObj>
              </mc:Choice>
              <mc:Fallback>
                <p:oleObj name="Equation" r:id="rId8" imgW="495000" imgH="2030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1880" y="6021288"/>
                        <a:ext cx="70207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6300192" y="5877271"/>
          <a:ext cx="288032" cy="384043"/>
        </p:xfrm>
        <a:graphic>
          <a:graphicData uri="http://schemas.openxmlformats.org/presentationml/2006/ole">
            <mc:AlternateContent xmlns:mc="http://schemas.openxmlformats.org/markup-compatibility/2006">
              <mc:Choice xmlns:v="urn:schemas-microsoft-com:vml" Requires="v">
                <p:oleObj spid="_x0000_s1031" name="Equation" r:id="rId10" imgW="152280" imgH="203040" progId="Equation.3">
                  <p:embed/>
                </p:oleObj>
              </mc:Choice>
              <mc:Fallback>
                <p:oleObj name="Equation" r:id="rId10" imgW="152280" imgH="2030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192" y="5877271"/>
                        <a:ext cx="288032" cy="384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3"/>
            <a:ext cx="8229600" cy="2376264"/>
          </a:xfrm>
        </p:spPr>
        <p:txBody>
          <a:bodyPr/>
          <a:lstStyle/>
          <a:p>
            <a:pPr>
              <a:buNone/>
            </a:pPr>
            <a:r>
              <a:rPr lang="en-IE" dirty="0" smtClean="0"/>
              <a:t>	A Boolean value, also called a truth value, is either 0 or 1. An </a:t>
            </a:r>
            <a:r>
              <a:rPr lang="en-IE" i="1" dirty="0" smtClean="0"/>
              <a:t>interpretation </a:t>
            </a:r>
            <a:r>
              <a:rPr lang="en-IE" dirty="0" smtClean="0"/>
              <a:t>for a set of boolean variables, P is a mapping from P to the set of boolean values {1,0}.</a:t>
            </a:r>
            <a:endParaRPr lang="en-IE" dirty="0"/>
          </a:p>
        </p:txBody>
      </p:sp>
      <p:pic>
        <p:nvPicPr>
          <p:cNvPr id="33794" name="Picture 2"/>
          <p:cNvPicPr>
            <a:picLocks noChangeAspect="1" noChangeArrowheads="1"/>
          </p:cNvPicPr>
          <p:nvPr/>
        </p:nvPicPr>
        <p:blipFill>
          <a:blip r:embed="rId2" cstate="print"/>
          <a:srcRect l="23625" t="58323" r="22038" b="23958"/>
          <a:stretch>
            <a:fillRect/>
          </a:stretch>
        </p:blipFill>
        <p:spPr bwMode="auto">
          <a:xfrm>
            <a:off x="899592" y="3068960"/>
            <a:ext cx="6624736" cy="1728192"/>
          </a:xfrm>
          <a:prstGeom prst="rect">
            <a:avLst/>
          </a:prstGeom>
          <a:noFill/>
          <a:ln w="9525">
            <a:noFill/>
            <a:miter lim="800000"/>
            <a:headEnd/>
            <a:tailEnd/>
          </a:ln>
        </p:spPr>
      </p:pic>
      <p:sp>
        <p:nvSpPr>
          <p:cNvPr id="6" name="TextBox 5"/>
          <p:cNvSpPr txBox="1"/>
          <p:nvPr/>
        </p:nvSpPr>
        <p:spPr>
          <a:xfrm>
            <a:off x="2123728" y="4365104"/>
            <a:ext cx="1080120" cy="369332"/>
          </a:xfrm>
          <a:prstGeom prst="rect">
            <a:avLst/>
          </a:prstGeom>
          <a:solidFill>
            <a:schemeClr val="bg1"/>
          </a:solidFill>
        </p:spPr>
        <p:txBody>
          <a:bodyPr wrap="square" rtlCol="0">
            <a:spAutoFit/>
          </a:bodyPr>
          <a:lstStyle/>
          <a:p>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E" sz="3000" dirty="0" smtClean="0"/>
              <a:t>Syntax &amp; Semantics of Propositional Formulas</a:t>
            </a:r>
            <a:endParaRPr lang="en-IE" sz="3000" dirty="0"/>
          </a:p>
        </p:txBody>
      </p:sp>
      <p:pic>
        <p:nvPicPr>
          <p:cNvPr id="1026" name="Picture 2"/>
          <p:cNvPicPr>
            <a:picLocks noChangeAspect="1" noChangeArrowheads="1"/>
          </p:cNvPicPr>
          <p:nvPr/>
        </p:nvPicPr>
        <p:blipFill>
          <a:blip r:embed="rId2" cstate="print"/>
          <a:srcRect l="20372" t="16650" r="34150" b="20981"/>
          <a:stretch>
            <a:fillRect/>
          </a:stretch>
        </p:blipFill>
        <p:spPr bwMode="auto">
          <a:xfrm>
            <a:off x="539552" y="980728"/>
            <a:ext cx="6552728" cy="561662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l="20469" t="43385" r="34644" b="42440"/>
          <a:stretch>
            <a:fillRect/>
          </a:stretch>
        </p:blipFill>
        <p:spPr bwMode="auto">
          <a:xfrm>
            <a:off x="467543" y="332656"/>
            <a:ext cx="7661651" cy="151216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l="18697" t="18815" r="31100" b="51890"/>
          <a:stretch>
            <a:fillRect/>
          </a:stretch>
        </p:blipFill>
        <p:spPr bwMode="auto">
          <a:xfrm>
            <a:off x="323528" y="2060848"/>
            <a:ext cx="8292534" cy="302433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765</Words>
  <Application>Microsoft Office PowerPoint</Application>
  <PresentationFormat>On-screen Show (4:3)</PresentationFormat>
  <Paragraphs>310</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Propositional Logic</vt:lpstr>
      <vt:lpstr>PowerPoint Presentation</vt:lpstr>
      <vt:lpstr>PowerPoint Presentation</vt:lpstr>
      <vt:lpstr>PowerPoint Presentation</vt:lpstr>
      <vt:lpstr>PowerPoint Presentation</vt:lpstr>
      <vt:lpstr>Recall Boolean Algebra (Truth Tables)</vt:lpstr>
      <vt:lpstr>PowerPoint Presentation</vt:lpstr>
      <vt:lpstr>Syntax &amp; Semantics of Propositional Formulas</vt:lpstr>
      <vt:lpstr>PowerPoint Presentation</vt:lpstr>
      <vt:lpstr>Semantics of Propositional Formulas</vt:lpstr>
      <vt:lpstr>PowerPoint Presentation</vt:lpstr>
      <vt:lpstr>PowerPoint Presentation</vt:lpstr>
      <vt:lpstr>PowerPoint Presentation</vt:lpstr>
      <vt:lpstr>PowerPoint Presentation</vt:lpstr>
      <vt:lpstr>Exercises </vt:lpstr>
      <vt:lpstr>PowerPoint Presentation</vt:lpstr>
      <vt:lpstr>PowerPoint Presentation</vt:lpstr>
      <vt:lpstr>PowerPoint Presentation</vt:lpstr>
      <vt:lpstr>PowerPoint Presentation</vt:lpstr>
    </vt:vector>
  </TitlesOfParts>
  <Company>DIT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blathnaid.sheridan</dc:creator>
  <cp:lastModifiedBy>Paul O'Reilly</cp:lastModifiedBy>
  <cp:revision>1</cp:revision>
  <dcterms:created xsi:type="dcterms:W3CDTF">2013-11-13T08:45:28Z</dcterms:created>
  <dcterms:modified xsi:type="dcterms:W3CDTF">2014-03-31T09:40:59Z</dcterms:modified>
</cp:coreProperties>
</file>