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5" r:id="rId4"/>
    <p:sldId id="274" r:id="rId5"/>
    <p:sldId id="276" r:id="rId6"/>
    <p:sldId id="277" r:id="rId7"/>
    <p:sldId id="301" r:id="rId8"/>
    <p:sldId id="287" r:id="rId9"/>
    <p:sldId id="264" r:id="rId10"/>
    <p:sldId id="259" r:id="rId11"/>
    <p:sldId id="261" r:id="rId12"/>
    <p:sldId id="260" r:id="rId13"/>
    <p:sldId id="262" r:id="rId14"/>
    <p:sldId id="263" r:id="rId15"/>
    <p:sldId id="342" r:id="rId16"/>
    <p:sldId id="344" r:id="rId17"/>
    <p:sldId id="345" r:id="rId18"/>
    <p:sldId id="343" r:id="rId19"/>
    <p:sldId id="347" r:id="rId20"/>
    <p:sldId id="402" r:id="rId21"/>
    <p:sldId id="403" r:id="rId22"/>
    <p:sldId id="401" r:id="rId23"/>
    <p:sldId id="404" r:id="rId24"/>
    <p:sldId id="340" r:id="rId25"/>
    <p:sldId id="348" r:id="rId26"/>
    <p:sldId id="303" r:id="rId27"/>
    <p:sldId id="258" r:id="rId28"/>
    <p:sldId id="265" r:id="rId29"/>
    <p:sldId id="268" r:id="rId30"/>
    <p:sldId id="267" r:id="rId31"/>
    <p:sldId id="272" r:id="rId32"/>
    <p:sldId id="269" r:id="rId33"/>
    <p:sldId id="271" r:id="rId34"/>
    <p:sldId id="279" r:id="rId35"/>
    <p:sldId id="280" r:id="rId36"/>
    <p:sldId id="282" r:id="rId37"/>
    <p:sldId id="283" r:id="rId38"/>
    <p:sldId id="284" r:id="rId39"/>
    <p:sldId id="285" r:id="rId40"/>
    <p:sldId id="286" r:id="rId41"/>
    <p:sldId id="288" r:id="rId42"/>
    <p:sldId id="289" r:id="rId43"/>
    <p:sldId id="290" r:id="rId44"/>
    <p:sldId id="291" r:id="rId45"/>
    <p:sldId id="292" r:id="rId46"/>
    <p:sldId id="293" r:id="rId47"/>
    <p:sldId id="294" r:id="rId48"/>
    <p:sldId id="295" r:id="rId49"/>
    <p:sldId id="296" r:id="rId50"/>
    <p:sldId id="297" r:id="rId51"/>
    <p:sldId id="298" r:id="rId52"/>
    <p:sldId id="300" r:id="rId53"/>
    <p:sldId id="346" r:id="rId54"/>
    <p:sldId id="307" r:id="rId55"/>
    <p:sldId id="308" r:id="rId56"/>
    <p:sldId id="309" r:id="rId57"/>
    <p:sldId id="306" r:id="rId58"/>
    <p:sldId id="310" r:id="rId59"/>
    <p:sldId id="311" r:id="rId60"/>
    <p:sldId id="312" r:id="rId61"/>
    <p:sldId id="313" r:id="rId62"/>
    <p:sldId id="359"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9" r:id="rId90"/>
    <p:sldId id="350" r:id="rId91"/>
    <p:sldId id="351" r:id="rId92"/>
    <p:sldId id="360" r:id="rId93"/>
    <p:sldId id="352" r:id="rId94"/>
    <p:sldId id="353" r:id="rId95"/>
    <p:sldId id="354" r:id="rId96"/>
    <p:sldId id="356" r:id="rId97"/>
    <p:sldId id="357" r:id="rId98"/>
    <p:sldId id="358" r:id="rId99"/>
    <p:sldId id="361" r:id="rId100"/>
    <p:sldId id="362" r:id="rId101"/>
    <p:sldId id="363" r:id="rId102"/>
    <p:sldId id="364" r:id="rId103"/>
    <p:sldId id="368" r:id="rId104"/>
    <p:sldId id="365" r:id="rId105"/>
    <p:sldId id="369" r:id="rId106"/>
    <p:sldId id="370" r:id="rId107"/>
    <p:sldId id="371" r:id="rId108"/>
    <p:sldId id="372" r:id="rId109"/>
    <p:sldId id="373" r:id="rId110"/>
    <p:sldId id="374" r:id="rId111"/>
    <p:sldId id="375" r:id="rId112"/>
    <p:sldId id="376" r:id="rId113"/>
    <p:sldId id="377" r:id="rId114"/>
    <p:sldId id="378" r:id="rId115"/>
    <p:sldId id="386" r:id="rId116"/>
    <p:sldId id="387" r:id="rId117"/>
    <p:sldId id="388" r:id="rId118"/>
    <p:sldId id="389" r:id="rId119"/>
    <p:sldId id="390" r:id="rId120"/>
    <p:sldId id="391" r:id="rId121"/>
    <p:sldId id="392" r:id="rId122"/>
    <p:sldId id="385" r:id="rId123"/>
    <p:sldId id="379" r:id="rId124"/>
    <p:sldId id="380" r:id="rId125"/>
    <p:sldId id="381" r:id="rId126"/>
    <p:sldId id="382" r:id="rId127"/>
    <p:sldId id="383" r:id="rId128"/>
    <p:sldId id="384" r:id="rId129"/>
    <p:sldId id="393" r:id="rId130"/>
    <p:sldId id="397" r:id="rId131"/>
    <p:sldId id="398" r:id="rId132"/>
    <p:sldId id="399" r:id="rId133"/>
    <p:sldId id="394" r:id="rId134"/>
    <p:sldId id="395" r:id="rId135"/>
    <p:sldId id="396" r:id="rId136"/>
    <p:sldId id="400"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70"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28/01/2015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28/01/2015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28/01/2015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28/01/2015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D19841-4D10-4C13-9509-5C47FBAEF42F}" type="datetimeFigureOut">
              <a:rPr lang="en-IE" smtClean="0"/>
              <a:pPr/>
              <a:t>28/01/2015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33D19841-4D10-4C13-9509-5C47FBAEF42F}" type="datetimeFigureOut">
              <a:rPr lang="en-IE" smtClean="0"/>
              <a:pPr/>
              <a:t>28/01/2015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33D19841-4D10-4C13-9509-5C47FBAEF42F}" type="datetimeFigureOut">
              <a:rPr lang="en-IE" smtClean="0"/>
              <a:pPr/>
              <a:t>28/01/2015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33D19841-4D10-4C13-9509-5C47FBAEF42F}" type="datetimeFigureOut">
              <a:rPr lang="en-IE" smtClean="0"/>
              <a:pPr/>
              <a:t>28/01/2015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19841-4D10-4C13-9509-5C47FBAEF42F}" type="datetimeFigureOut">
              <a:rPr lang="en-IE" smtClean="0"/>
              <a:pPr/>
              <a:t>28/01/2015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28/01/2015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28/01/2015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19841-4D10-4C13-9509-5C47FBAEF42F}" type="datetimeFigureOut">
              <a:rPr lang="en-IE" smtClean="0"/>
              <a:pPr/>
              <a:t>28/01/2015</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8561E-E0C1-4F0A-93C2-9FC1439D4E14}"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0" y="980728"/>
            <a:ext cx="9152000" cy="5148000"/>
          </a:xfrm>
          <a:prstGeom prst="rect">
            <a:avLst/>
          </a:prstGeom>
        </p:spPr>
      </p:pic>
      <p:sp>
        <p:nvSpPr>
          <p:cNvPr id="2" name="Title 1"/>
          <p:cNvSpPr>
            <a:spLocks noGrp="1"/>
          </p:cNvSpPr>
          <p:nvPr>
            <p:ph type="ctrTitle"/>
          </p:nvPr>
        </p:nvSpPr>
        <p:spPr>
          <a:xfrm>
            <a:off x="685800" y="-171400"/>
            <a:ext cx="7772400" cy="1470025"/>
          </a:xfrm>
        </p:spPr>
        <p:txBody>
          <a:bodyPr/>
          <a:lstStyle/>
          <a:p>
            <a:r>
              <a:rPr lang="en-IE" dirty="0" smtClean="0">
                <a:solidFill>
                  <a:schemeClr val="bg1"/>
                </a:solidFill>
              </a:rPr>
              <a:t>The Little-Man Computer</a:t>
            </a:r>
            <a:endParaRPr lang="en-IE" dirty="0">
              <a:solidFill>
                <a:schemeClr val="bg1"/>
              </a:solidFill>
            </a:endParaRPr>
          </a:p>
        </p:txBody>
      </p:sp>
      <p:sp>
        <p:nvSpPr>
          <p:cNvPr id="3" name="Subtitle 2"/>
          <p:cNvSpPr>
            <a:spLocks noGrp="1"/>
          </p:cNvSpPr>
          <p:nvPr>
            <p:ph type="subTitle" idx="1"/>
          </p:nvPr>
        </p:nvSpPr>
        <p:spPr>
          <a:xfrm>
            <a:off x="1371600" y="6118448"/>
            <a:ext cx="6400800" cy="838944"/>
          </a:xfrm>
        </p:spPr>
        <p:txBody>
          <a:bodyPr/>
          <a:lstStyle/>
          <a:p>
            <a:r>
              <a:rPr lang="en-IE" dirty="0" smtClean="0">
                <a:solidFill>
                  <a:schemeClr val="bg1"/>
                </a:solidFill>
              </a:rPr>
              <a:t>Damian Gordon</a:t>
            </a:r>
            <a:endParaRPr lang="en-I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Rounded Rectangle 8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In-tray</a:t>
            </a:r>
            <a:endParaRPr lang="en-IE" sz="2000" dirty="0">
              <a:solidFill>
                <a:schemeClr val="tx1"/>
              </a:solidFill>
            </a:endParaRPr>
          </a:p>
        </p:txBody>
      </p:sp>
      <p:cxnSp>
        <p:nvCxnSpPr>
          <p:cNvPr id="92" name="Straight Arrow Connector 91"/>
          <p:cNvCxnSpPr/>
          <p:nvPr/>
        </p:nvCxnSpPr>
        <p:spPr>
          <a:xfrm flipV="1">
            <a:off x="3923928" y="4653136"/>
            <a:ext cx="958584" cy="165618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15253658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6760864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a:t>
            </a:r>
            <a:r>
              <a:rPr lang="en-IE" sz="3600" b="1" dirty="0" smtClean="0">
                <a:solidFill>
                  <a:schemeClr val="tx1"/>
                </a:solidFill>
              </a:rPr>
              <a:t>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0101900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a:t>
            </a:r>
            <a:r>
              <a:rPr lang="en-IE" sz="3600" b="1" dirty="0" smtClean="0">
                <a:solidFill>
                  <a:schemeClr val="tx1"/>
                </a:solidFill>
              </a:rPr>
              <a:t>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77318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6756964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olded Corner 59"/>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308</a:t>
            </a:r>
            <a:endParaRPr lang="en-IE" sz="1050" b="1" dirty="0">
              <a:solidFill>
                <a:schemeClr val="tx1"/>
              </a:solidFill>
            </a:endParaRPr>
          </a:p>
        </p:txBody>
      </p:sp>
    </p:spTree>
    <p:extLst>
      <p:ext uri="{BB962C8B-B14F-4D97-AF65-F5344CB8AC3E}">
        <p14:creationId xmlns:p14="http://schemas.microsoft.com/office/powerpoint/2010/main" val="238653465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lgn="ctr">
              <a:buNone/>
            </a:pPr>
            <a:r>
              <a:rPr lang="en-IE" sz="11500" dirty="0" smtClean="0">
                <a:solidFill>
                  <a:schemeClr val="bg1"/>
                </a:solidFill>
              </a:rPr>
              <a:t>OR</a:t>
            </a:r>
            <a:endParaRPr lang="en-IE" dirty="0">
              <a:solidFill>
                <a:schemeClr val="bg1"/>
              </a:solidFill>
            </a:endParaRPr>
          </a:p>
        </p:txBody>
      </p:sp>
    </p:spTree>
    <p:extLst>
      <p:ext uri="{BB962C8B-B14F-4D97-AF65-F5344CB8AC3E}">
        <p14:creationId xmlns:p14="http://schemas.microsoft.com/office/powerpoint/2010/main" val="27968403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85138347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46784016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a:t>
            </a:r>
            <a:r>
              <a:rPr lang="en-IE" sz="3600" b="1" dirty="0" smtClean="0">
                <a:solidFill>
                  <a:schemeClr val="tx1"/>
                </a:solidFill>
              </a:rPr>
              <a:t>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605699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Rounded Rectangle 66"/>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Program</a:t>
            </a:r>
          </a:p>
          <a:p>
            <a:pPr algn="ctr"/>
            <a:r>
              <a:rPr lang="en-IE" sz="2000" dirty="0" smtClean="0">
                <a:solidFill>
                  <a:schemeClr val="tx1"/>
                </a:solidFill>
              </a:rPr>
              <a:t>Counter</a:t>
            </a:r>
            <a:endParaRPr lang="en-IE" sz="2000" dirty="0">
              <a:solidFill>
                <a:schemeClr val="tx1"/>
              </a:solidFill>
            </a:endParaRPr>
          </a:p>
        </p:txBody>
      </p:sp>
      <p:cxnSp>
        <p:nvCxnSpPr>
          <p:cNvPr id="69" name="Straight Arrow Connector 68"/>
          <p:cNvCxnSpPr>
            <a:endCxn id="20" idx="3"/>
          </p:cNvCxnSpPr>
          <p:nvPr/>
        </p:nvCxnSpPr>
        <p:spPr>
          <a:xfrm flipV="1">
            <a:off x="3923928" y="4509120"/>
            <a:ext cx="1989221" cy="1800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Cube 67"/>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0" name="Cube 69"/>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1" name="Flowchart: Terminator 70"/>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2" name="Flowchart: Terminator 71"/>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5" name="Flowchart: Terminator 74"/>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7" name="Cube 76"/>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0" name="Flowchart: Terminator 79"/>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86" name="Flowchart: Terminator 85"/>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7" name="Flowchart: Terminator 86"/>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8" name="Flowchart: Terminator 87"/>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9" name="Flowchart: Terminator 88"/>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90" name="Flowchart: Terminator 89"/>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1" name="Cube 90"/>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7</a:t>
            </a:r>
            <a:r>
              <a:rPr lang="en-IE" sz="3600" b="1" dirty="0" smtClean="0">
                <a:solidFill>
                  <a:schemeClr val="tx1"/>
                </a:solidFill>
              </a:rPr>
              <a:t>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0</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04496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74170362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Folded Corner 55"/>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000</a:t>
            </a:r>
            <a:endParaRPr lang="en-IE" sz="3600" b="1" dirty="0">
              <a:solidFill>
                <a:schemeClr val="tx1"/>
              </a:solidFill>
            </a:endParaRPr>
          </a:p>
        </p:txBody>
      </p:sp>
      <p:sp>
        <p:nvSpPr>
          <p:cNvPr id="57" name="Curved Down Arrow 56"/>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43039813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43758235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a:solidFill>
                  <a:schemeClr val="bg1"/>
                </a:solidFill>
              </a:rPr>
              <a:t>So what does </a:t>
            </a:r>
            <a:r>
              <a:rPr lang="en-IE" dirty="0" smtClean="0">
                <a:solidFill>
                  <a:schemeClr val="bg1"/>
                </a:solidFill>
              </a:rPr>
              <a:t>a BRP </a:t>
            </a:r>
            <a:r>
              <a:rPr lang="en-IE" dirty="0">
                <a:solidFill>
                  <a:schemeClr val="bg1"/>
                </a:solidFill>
              </a:rPr>
              <a:t>look like from the Little-Man’s perspective?</a:t>
            </a:r>
          </a:p>
        </p:txBody>
      </p:sp>
    </p:spTree>
    <p:extLst>
      <p:ext uri="{BB962C8B-B14F-4D97-AF65-F5344CB8AC3E}">
        <p14:creationId xmlns:p14="http://schemas.microsoft.com/office/powerpoint/2010/main" val="265141786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01190857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3412232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807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10089490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807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6072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485594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0" name="Rounded Rectangle 6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Calculator</a:t>
            </a:r>
            <a:endParaRPr lang="en-IE" sz="2000" dirty="0">
              <a:solidFill>
                <a:schemeClr val="tx1"/>
              </a:solidFill>
            </a:endParaRPr>
          </a:p>
        </p:txBody>
      </p:sp>
      <p:cxnSp>
        <p:nvCxnSpPr>
          <p:cNvPr id="71" name="Straight Arrow Connector 70"/>
          <p:cNvCxnSpPr>
            <a:endCxn id="85" idx="3"/>
          </p:cNvCxnSpPr>
          <p:nvPr/>
        </p:nvCxnSpPr>
        <p:spPr>
          <a:xfrm flipV="1">
            <a:off x="3923928" y="4517504"/>
            <a:ext cx="2675051" cy="179181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2" name="Flowchart: Terminator 71"/>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5" name="Flowchart: Terminator 74"/>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7" name="Cube 76"/>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0" name="Flowchart: Terminator 79"/>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86" name="Flowchart: Terminator 85"/>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7" name="Flowchart: Terminator 86"/>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8" name="Flowchart: Terminator 87"/>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9" name="Flowchart: Terminator 88"/>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90" name="Flowchart: Terminator 89"/>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1" name="Cube 90"/>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Folded Corner 55"/>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000</a:t>
            </a:r>
            <a:endParaRPr lang="en-IE" sz="3600" b="1" dirty="0">
              <a:solidFill>
                <a:schemeClr val="tx1"/>
              </a:solidFill>
            </a:endParaRPr>
          </a:p>
        </p:txBody>
      </p:sp>
      <p:sp>
        <p:nvSpPr>
          <p:cNvPr id="57" name="Curved Down Arrow 56"/>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26809765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29128369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lgn="ctr">
              <a:buNone/>
            </a:pPr>
            <a:r>
              <a:rPr lang="en-IE" sz="11500" dirty="0" smtClean="0">
                <a:solidFill>
                  <a:schemeClr val="bg1"/>
                </a:solidFill>
              </a:rPr>
              <a:t>OR</a:t>
            </a:r>
            <a:endParaRPr lang="en-IE" dirty="0">
              <a:solidFill>
                <a:schemeClr val="bg1"/>
              </a:solidFill>
            </a:endParaRPr>
          </a:p>
        </p:txBody>
      </p:sp>
    </p:spTree>
    <p:extLst>
      <p:ext uri="{BB962C8B-B14F-4D97-AF65-F5344CB8AC3E}">
        <p14:creationId xmlns:p14="http://schemas.microsoft.com/office/powerpoint/2010/main" val="21117536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0032099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2005300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8</a:t>
            </a:r>
            <a:r>
              <a:rPr lang="en-IE" sz="3600" b="1" dirty="0" smtClean="0">
                <a:solidFill>
                  <a:schemeClr val="tx1"/>
                </a:solidFill>
              </a:rPr>
              <a:t>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68418273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807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p:cNvSpPr/>
          <p:nvPr/>
        </p:nvSpPr>
        <p:spPr>
          <a:xfrm>
            <a:off x="6156176" y="4934605"/>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a:solidFill>
                  <a:schemeClr val="tx1"/>
                </a:solidFill>
              </a:rPr>
              <a:t>0</a:t>
            </a:r>
            <a:endParaRPr lang="en-IE" b="1" dirty="0">
              <a:solidFill>
                <a:schemeClr val="tx1"/>
              </a:solidFill>
            </a:endParaRPr>
          </a:p>
        </p:txBody>
      </p:sp>
      <p:cxnSp>
        <p:nvCxnSpPr>
          <p:cNvPr id="61" name="Straight Connector 60"/>
          <p:cNvCxnSpPr/>
          <p:nvPr/>
        </p:nvCxnSpPr>
        <p:spPr>
          <a:xfrm>
            <a:off x="6893024" y="4437112"/>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2557"/>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01051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83156234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olded Corner 59"/>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308</a:t>
            </a:r>
            <a:endParaRPr lang="en-IE" sz="1050" b="1" dirty="0">
              <a:solidFill>
                <a:schemeClr val="tx1"/>
              </a:solidFill>
            </a:endParaRPr>
          </a:p>
        </p:txBody>
      </p:sp>
    </p:spTree>
    <p:extLst>
      <p:ext uri="{BB962C8B-B14F-4D97-AF65-F5344CB8AC3E}">
        <p14:creationId xmlns:p14="http://schemas.microsoft.com/office/powerpoint/2010/main" val="236968298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71270851"/>
              </p:ext>
            </p:extLst>
          </p:nvPr>
        </p:nvGraphicFramePr>
        <p:xfrm>
          <a:off x="457200" y="1484784"/>
          <a:ext cx="8229600" cy="4896540"/>
        </p:xfrm>
        <a:graphic>
          <a:graphicData uri="http://schemas.openxmlformats.org/drawingml/2006/table">
            <a:tbl>
              <a:tblPr firstRow="1" bandRow="1">
                <a:tableStyleId>{F5AB1C69-6EDB-4FF4-983F-18BD219EF322}</a:tableStyleId>
              </a:tblPr>
              <a:tblGrid>
                <a:gridCol w="2743200"/>
                <a:gridCol w="2743200"/>
                <a:gridCol w="2743200"/>
              </a:tblGrid>
              <a:tr h="445140">
                <a:tc>
                  <a:txBody>
                    <a:bodyPr/>
                    <a:lstStyle/>
                    <a:p>
                      <a:pPr algn="ctr"/>
                      <a:r>
                        <a:rPr lang="en-IE" dirty="0" smtClean="0"/>
                        <a:t>TYPE</a:t>
                      </a:r>
                      <a:r>
                        <a:rPr lang="en-IE" baseline="0" dirty="0" smtClean="0"/>
                        <a:t> OF INSTRUCTION</a:t>
                      </a:r>
                      <a:endParaRPr lang="en-IE" dirty="0"/>
                    </a:p>
                  </a:txBody>
                  <a:tcPr/>
                </a:tc>
                <a:tc>
                  <a:txBody>
                    <a:bodyPr/>
                    <a:lstStyle/>
                    <a:p>
                      <a:pPr algn="ctr"/>
                      <a:r>
                        <a:rPr lang="en-IE" dirty="0" smtClean="0"/>
                        <a:t>INSTRUCTION</a:t>
                      </a:r>
                      <a:endParaRPr lang="en-IE" dirty="0"/>
                    </a:p>
                  </a:txBody>
                  <a:tcPr/>
                </a:tc>
                <a:tc>
                  <a:txBody>
                    <a:bodyPr/>
                    <a:lstStyle/>
                    <a:p>
                      <a:pPr algn="ctr"/>
                      <a:r>
                        <a:rPr lang="en-IE" dirty="0" smtClean="0"/>
                        <a:t>CODE</a:t>
                      </a:r>
                      <a:endParaRPr lang="en-IE" dirty="0"/>
                    </a:p>
                  </a:txBody>
                  <a:tcPr/>
                </a:tc>
              </a:tr>
              <a:tr h="445140">
                <a:tc>
                  <a:txBody>
                    <a:bodyPr/>
                    <a:lstStyle/>
                    <a:p>
                      <a:pPr algn="ctr"/>
                      <a:r>
                        <a:rPr lang="en-IE" sz="2000" dirty="0" smtClean="0"/>
                        <a:t>Arithmetic</a:t>
                      </a:r>
                      <a:endParaRPr lang="en-IE" sz="2000" dirty="0"/>
                    </a:p>
                  </a:txBody>
                  <a:tcPr/>
                </a:tc>
                <a:tc>
                  <a:txBody>
                    <a:bodyPr/>
                    <a:lstStyle/>
                    <a:p>
                      <a:pPr algn="ctr"/>
                      <a:r>
                        <a:rPr lang="en-IE" sz="2000" dirty="0" smtClean="0"/>
                        <a:t>ADD</a:t>
                      </a:r>
                      <a:endParaRPr lang="en-IE" sz="2000" dirty="0"/>
                    </a:p>
                  </a:txBody>
                  <a:tcPr/>
                </a:tc>
                <a:tc>
                  <a:txBody>
                    <a:bodyPr/>
                    <a:lstStyle/>
                    <a:p>
                      <a:pPr algn="ctr"/>
                      <a:r>
                        <a:rPr lang="en-IE" sz="2000" dirty="0" smtClean="0"/>
                        <a:t>1xx</a:t>
                      </a:r>
                      <a:endParaRPr lang="en-IE" sz="2000" dirty="0"/>
                    </a:p>
                  </a:txBody>
                  <a:tcPr/>
                </a:tc>
              </a:tr>
              <a:tr h="445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000" dirty="0" smtClean="0"/>
                        <a:t>Arithmetic</a:t>
                      </a:r>
                    </a:p>
                  </a:txBody>
                  <a:tcPr/>
                </a:tc>
                <a:tc>
                  <a:txBody>
                    <a:bodyPr/>
                    <a:lstStyle/>
                    <a:p>
                      <a:pPr algn="ctr"/>
                      <a:r>
                        <a:rPr lang="en-IE" sz="2000" dirty="0" smtClean="0"/>
                        <a:t>SUBTRACT</a:t>
                      </a:r>
                      <a:endParaRPr lang="en-IE" sz="2000" dirty="0"/>
                    </a:p>
                  </a:txBody>
                  <a:tcPr/>
                </a:tc>
                <a:tc>
                  <a:txBody>
                    <a:bodyPr/>
                    <a:lstStyle/>
                    <a:p>
                      <a:pPr algn="ctr"/>
                      <a:r>
                        <a:rPr lang="en-IE" sz="2000" dirty="0" smtClean="0"/>
                        <a:t>2xx</a:t>
                      </a:r>
                      <a:endParaRPr lang="en-IE" sz="2000" dirty="0"/>
                    </a:p>
                  </a:txBody>
                  <a:tcPr/>
                </a:tc>
              </a:tr>
              <a:tr h="445140">
                <a:tc>
                  <a:txBody>
                    <a:bodyPr/>
                    <a:lstStyle/>
                    <a:p>
                      <a:pPr algn="ctr"/>
                      <a:r>
                        <a:rPr lang="en-IE" sz="2000" dirty="0" smtClean="0"/>
                        <a:t>Data Movement</a:t>
                      </a:r>
                      <a:endParaRPr lang="en-IE" sz="2000" dirty="0"/>
                    </a:p>
                  </a:txBody>
                  <a:tcPr/>
                </a:tc>
                <a:tc>
                  <a:txBody>
                    <a:bodyPr/>
                    <a:lstStyle/>
                    <a:p>
                      <a:pPr algn="ctr"/>
                      <a:r>
                        <a:rPr lang="en-IE" sz="2000" dirty="0" smtClean="0"/>
                        <a:t>STORE</a:t>
                      </a:r>
                      <a:endParaRPr lang="en-IE" sz="2000" dirty="0"/>
                    </a:p>
                  </a:txBody>
                  <a:tcPr/>
                </a:tc>
                <a:tc>
                  <a:txBody>
                    <a:bodyPr/>
                    <a:lstStyle/>
                    <a:p>
                      <a:pPr algn="ctr"/>
                      <a:r>
                        <a:rPr lang="en-IE" sz="2000" dirty="0" smtClean="0"/>
                        <a:t>3xx</a:t>
                      </a:r>
                      <a:endParaRPr lang="en-IE" sz="2000" dirty="0"/>
                    </a:p>
                  </a:txBody>
                  <a:tcPr/>
                </a:tc>
              </a:tr>
              <a:tr h="445140">
                <a:tc>
                  <a:txBody>
                    <a:bodyPr/>
                    <a:lstStyle/>
                    <a:p>
                      <a:pPr algn="ctr"/>
                      <a:r>
                        <a:rPr lang="en-IE" sz="2000" dirty="0" smtClean="0"/>
                        <a:t>Data Movement</a:t>
                      </a:r>
                      <a:endParaRPr lang="en-IE" sz="2000" dirty="0"/>
                    </a:p>
                  </a:txBody>
                  <a:tcPr/>
                </a:tc>
                <a:tc>
                  <a:txBody>
                    <a:bodyPr/>
                    <a:lstStyle/>
                    <a:p>
                      <a:pPr algn="ctr"/>
                      <a:r>
                        <a:rPr lang="en-IE" sz="2000" dirty="0" smtClean="0"/>
                        <a:t>LOAD</a:t>
                      </a:r>
                      <a:endParaRPr lang="en-IE" sz="2000" dirty="0"/>
                    </a:p>
                  </a:txBody>
                  <a:tcPr/>
                </a:tc>
                <a:tc>
                  <a:txBody>
                    <a:bodyPr/>
                    <a:lstStyle/>
                    <a:p>
                      <a:pPr algn="ctr"/>
                      <a:r>
                        <a:rPr lang="en-IE" sz="2000" dirty="0" smtClean="0"/>
                        <a:t>5xx</a:t>
                      </a:r>
                      <a:endParaRPr lang="en-IE" sz="2000" dirty="0"/>
                    </a:p>
                  </a:txBody>
                  <a:tcPr/>
                </a:tc>
              </a:tr>
              <a:tr h="445140">
                <a:tc>
                  <a:txBody>
                    <a:bodyPr/>
                    <a:lstStyle/>
                    <a:p>
                      <a:pPr algn="ctr"/>
                      <a:r>
                        <a:rPr lang="en-IE" sz="2000" dirty="0" smtClean="0"/>
                        <a:t>Branching</a:t>
                      </a:r>
                      <a:endParaRPr lang="en-IE" sz="2000" dirty="0"/>
                    </a:p>
                  </a:txBody>
                  <a:tcPr/>
                </a:tc>
                <a:tc>
                  <a:txBody>
                    <a:bodyPr/>
                    <a:lstStyle/>
                    <a:p>
                      <a:pPr algn="ctr"/>
                      <a:r>
                        <a:rPr lang="en-IE" sz="2000" dirty="0" smtClean="0"/>
                        <a:t>BRA</a:t>
                      </a:r>
                      <a:endParaRPr lang="en-IE" sz="2000" dirty="0"/>
                    </a:p>
                  </a:txBody>
                  <a:tcPr/>
                </a:tc>
                <a:tc>
                  <a:txBody>
                    <a:bodyPr/>
                    <a:lstStyle/>
                    <a:p>
                      <a:pPr algn="ctr"/>
                      <a:r>
                        <a:rPr lang="en-IE" sz="2000" dirty="0" smtClean="0"/>
                        <a:t>6xx</a:t>
                      </a:r>
                      <a:endParaRPr lang="en-IE" sz="2000" dirty="0"/>
                    </a:p>
                  </a:txBody>
                  <a:tcPr/>
                </a:tc>
              </a:tr>
              <a:tr h="445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000" dirty="0" smtClean="0"/>
                        <a:t>Branching</a:t>
                      </a:r>
                    </a:p>
                  </a:txBody>
                  <a:tcPr/>
                </a:tc>
                <a:tc>
                  <a:txBody>
                    <a:bodyPr/>
                    <a:lstStyle/>
                    <a:p>
                      <a:pPr algn="ctr"/>
                      <a:r>
                        <a:rPr lang="en-IE" sz="2000" dirty="0" smtClean="0"/>
                        <a:t>BRZ</a:t>
                      </a:r>
                      <a:endParaRPr lang="en-IE" sz="2000" dirty="0"/>
                    </a:p>
                  </a:txBody>
                  <a:tcPr/>
                </a:tc>
                <a:tc>
                  <a:txBody>
                    <a:bodyPr/>
                    <a:lstStyle/>
                    <a:p>
                      <a:pPr algn="ctr"/>
                      <a:r>
                        <a:rPr lang="en-IE" sz="2000" dirty="0" smtClean="0"/>
                        <a:t>7xx</a:t>
                      </a:r>
                      <a:endParaRPr lang="en-IE" sz="2000" dirty="0"/>
                    </a:p>
                  </a:txBody>
                  <a:tcPr/>
                </a:tc>
              </a:tr>
              <a:tr h="445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000" dirty="0" smtClean="0"/>
                        <a:t>Branching</a:t>
                      </a:r>
                    </a:p>
                  </a:txBody>
                  <a:tcPr/>
                </a:tc>
                <a:tc>
                  <a:txBody>
                    <a:bodyPr/>
                    <a:lstStyle/>
                    <a:p>
                      <a:pPr algn="ctr"/>
                      <a:r>
                        <a:rPr lang="en-IE" sz="2000" dirty="0" smtClean="0"/>
                        <a:t>BRP</a:t>
                      </a:r>
                      <a:endParaRPr lang="en-IE" sz="2000" dirty="0"/>
                    </a:p>
                  </a:txBody>
                  <a:tcPr/>
                </a:tc>
                <a:tc>
                  <a:txBody>
                    <a:bodyPr/>
                    <a:lstStyle/>
                    <a:p>
                      <a:pPr algn="ctr"/>
                      <a:r>
                        <a:rPr lang="en-IE" sz="2000" dirty="0" smtClean="0"/>
                        <a:t>8xx</a:t>
                      </a:r>
                      <a:endParaRPr lang="en-IE" sz="2000" dirty="0"/>
                    </a:p>
                  </a:txBody>
                  <a:tcPr/>
                </a:tc>
              </a:tr>
              <a:tr h="445140">
                <a:tc>
                  <a:txBody>
                    <a:bodyPr/>
                    <a:lstStyle/>
                    <a:p>
                      <a:pPr algn="ctr"/>
                      <a:r>
                        <a:rPr lang="en-IE" sz="2000" dirty="0" err="1" smtClean="0"/>
                        <a:t>Input/Output</a:t>
                      </a:r>
                      <a:endParaRPr lang="en-IE" sz="2000" dirty="0"/>
                    </a:p>
                  </a:txBody>
                  <a:tcPr/>
                </a:tc>
                <a:tc>
                  <a:txBody>
                    <a:bodyPr/>
                    <a:lstStyle/>
                    <a:p>
                      <a:pPr algn="ctr"/>
                      <a:r>
                        <a:rPr lang="en-IE" sz="2000" dirty="0" smtClean="0"/>
                        <a:t>INPUT</a:t>
                      </a:r>
                      <a:endParaRPr lang="en-IE" sz="2000" dirty="0"/>
                    </a:p>
                  </a:txBody>
                  <a:tcPr/>
                </a:tc>
                <a:tc>
                  <a:txBody>
                    <a:bodyPr/>
                    <a:lstStyle/>
                    <a:p>
                      <a:pPr algn="ctr"/>
                      <a:r>
                        <a:rPr lang="en-IE" sz="2000" dirty="0" smtClean="0"/>
                        <a:t>901</a:t>
                      </a:r>
                      <a:endParaRPr lang="en-IE" sz="2000" dirty="0"/>
                    </a:p>
                  </a:txBody>
                  <a:tcPr/>
                </a:tc>
              </a:tr>
              <a:tr h="445140">
                <a:tc>
                  <a:txBody>
                    <a:bodyPr/>
                    <a:lstStyle/>
                    <a:p>
                      <a:pPr algn="ctr"/>
                      <a:r>
                        <a:rPr lang="en-IE" sz="2000" dirty="0" err="1" smtClean="0"/>
                        <a:t>Input/Output</a:t>
                      </a:r>
                      <a:endParaRPr lang="en-IE" sz="2000" dirty="0"/>
                    </a:p>
                  </a:txBody>
                  <a:tcPr/>
                </a:tc>
                <a:tc>
                  <a:txBody>
                    <a:bodyPr/>
                    <a:lstStyle/>
                    <a:p>
                      <a:pPr algn="ctr"/>
                      <a:r>
                        <a:rPr lang="en-IE" sz="2000" dirty="0" smtClean="0"/>
                        <a:t>OUTPUT</a:t>
                      </a:r>
                      <a:endParaRPr lang="en-IE" sz="2000" dirty="0"/>
                    </a:p>
                  </a:txBody>
                  <a:tcPr/>
                </a:tc>
                <a:tc>
                  <a:txBody>
                    <a:bodyPr/>
                    <a:lstStyle/>
                    <a:p>
                      <a:pPr algn="ctr"/>
                      <a:r>
                        <a:rPr lang="en-IE" sz="2000" dirty="0" smtClean="0"/>
                        <a:t>902</a:t>
                      </a:r>
                      <a:endParaRPr lang="en-IE" sz="2000" dirty="0"/>
                    </a:p>
                  </a:txBody>
                  <a:tcPr/>
                </a:tc>
              </a:tr>
              <a:tr h="445140">
                <a:tc>
                  <a:txBody>
                    <a:bodyPr/>
                    <a:lstStyle/>
                    <a:p>
                      <a:pPr algn="ctr"/>
                      <a:r>
                        <a:rPr lang="en-IE" sz="2000" dirty="0" smtClean="0"/>
                        <a:t>Machine Control</a:t>
                      </a:r>
                      <a:endParaRPr lang="en-IE" sz="2000" dirty="0"/>
                    </a:p>
                  </a:txBody>
                  <a:tcPr/>
                </a:tc>
                <a:tc>
                  <a:txBody>
                    <a:bodyPr/>
                    <a:lstStyle/>
                    <a:p>
                      <a:pPr algn="ctr"/>
                      <a:r>
                        <a:rPr lang="en-IE" sz="2000" dirty="0" smtClean="0"/>
                        <a:t>STOP</a:t>
                      </a:r>
                      <a:endParaRPr lang="en-IE" sz="2000" dirty="0"/>
                    </a:p>
                  </a:txBody>
                  <a:tcPr/>
                </a:tc>
                <a:tc>
                  <a:txBody>
                    <a:bodyPr/>
                    <a:lstStyle/>
                    <a:p>
                      <a:pPr algn="ctr"/>
                      <a:r>
                        <a:rPr lang="en-IE" sz="2000" dirty="0" smtClean="0"/>
                        <a:t>000</a:t>
                      </a:r>
                      <a:endParaRPr lang="en-IE" sz="2000" dirty="0"/>
                    </a:p>
                  </a:txBody>
                  <a:tcPr/>
                </a:tc>
              </a:tr>
            </a:tbl>
          </a:graphicData>
        </a:graphic>
      </p:graphicFrame>
    </p:spTree>
    <p:extLst>
      <p:ext uri="{BB962C8B-B14F-4D97-AF65-F5344CB8AC3E}">
        <p14:creationId xmlns:p14="http://schemas.microsoft.com/office/powerpoint/2010/main" val="1882760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Rounded Rectangle 8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Out-tray</a:t>
            </a:r>
            <a:endParaRPr lang="en-IE" sz="2000" dirty="0">
              <a:solidFill>
                <a:schemeClr val="tx1"/>
              </a:solidFill>
            </a:endParaRPr>
          </a:p>
        </p:txBody>
      </p:sp>
      <p:cxnSp>
        <p:nvCxnSpPr>
          <p:cNvPr id="91" name="Straight Arrow Connector 90"/>
          <p:cNvCxnSpPr>
            <a:endCxn id="19" idx="3"/>
          </p:cNvCxnSpPr>
          <p:nvPr/>
        </p:nvCxnSpPr>
        <p:spPr>
          <a:xfrm flipV="1">
            <a:off x="3923928" y="4653136"/>
            <a:ext cx="3694888" cy="165618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smtClean="0">
                <a:solidFill>
                  <a:schemeClr val="bg1"/>
                </a:solidFill>
              </a:rPr>
              <a:t>Let’s say we wanted to write a program to subtract two numbers, but if the first number is smaller than the second one, swap them around, so that the answer is always positive.</a:t>
            </a:r>
            <a:endParaRPr lang="en-IE" dirty="0">
              <a:solidFill>
                <a:schemeClr val="bg1"/>
              </a:solidFill>
            </a:endParaRPr>
          </a:p>
        </p:txBody>
      </p:sp>
    </p:spTree>
    <p:extLst>
      <p:ext uri="{BB962C8B-B14F-4D97-AF65-F5344CB8AC3E}">
        <p14:creationId xmlns:p14="http://schemas.microsoft.com/office/powerpoint/2010/main" val="24569436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buNone/>
            </a:pPr>
            <a:r>
              <a:rPr lang="en-IE" b="1" dirty="0" smtClean="0">
                <a:solidFill>
                  <a:schemeClr val="bg1"/>
                </a:solidFill>
                <a:latin typeface="Courier" pitchFamily="49" charset="0"/>
              </a:rPr>
              <a:t>Get A;</a:t>
            </a:r>
          </a:p>
          <a:p>
            <a:pPr marL="0" indent="0">
              <a:buNone/>
            </a:pPr>
            <a:r>
              <a:rPr lang="en-IE" b="1" dirty="0" smtClean="0">
                <a:solidFill>
                  <a:schemeClr val="bg1"/>
                </a:solidFill>
                <a:latin typeface="Courier" pitchFamily="49" charset="0"/>
              </a:rPr>
              <a:t>Get B;</a:t>
            </a:r>
          </a:p>
          <a:p>
            <a:pPr marL="0" indent="0">
              <a:buNone/>
            </a:pPr>
            <a:r>
              <a:rPr lang="en-IE" b="1" dirty="0" smtClean="0">
                <a:solidFill>
                  <a:schemeClr val="bg1"/>
                </a:solidFill>
                <a:latin typeface="Courier" pitchFamily="49" charset="0"/>
              </a:rPr>
              <a:t>Output := A – B;</a:t>
            </a:r>
          </a:p>
          <a:p>
            <a:pPr marL="0" indent="0">
              <a:buNone/>
            </a:pPr>
            <a:r>
              <a:rPr lang="en-IE" b="1" dirty="0" smtClean="0">
                <a:solidFill>
                  <a:schemeClr val="bg1"/>
                </a:solidFill>
                <a:latin typeface="Courier" pitchFamily="49" charset="0"/>
              </a:rPr>
              <a:t>IF (Output) &lt; 1</a:t>
            </a:r>
          </a:p>
          <a:p>
            <a:pPr marL="0" indent="0">
              <a:buNone/>
            </a:pPr>
            <a:r>
              <a:rPr lang="en-IE" b="1" dirty="0" smtClean="0">
                <a:solidFill>
                  <a:schemeClr val="bg1"/>
                </a:solidFill>
                <a:latin typeface="Courier" pitchFamily="49" charset="0"/>
              </a:rPr>
              <a:t>   THEN Output := B – A;</a:t>
            </a:r>
          </a:p>
          <a:p>
            <a:pPr marL="0" indent="0">
              <a:buNone/>
            </a:pPr>
            <a:r>
              <a:rPr lang="en-IE" b="1" dirty="0" smtClean="0">
                <a:solidFill>
                  <a:schemeClr val="bg1"/>
                </a:solidFill>
                <a:latin typeface="Courier" pitchFamily="49" charset="0"/>
              </a:rPr>
              <a:t>ENDIF;</a:t>
            </a:r>
          </a:p>
        </p:txBody>
      </p:sp>
    </p:spTree>
    <p:extLst>
      <p:ext uri="{BB962C8B-B14F-4D97-AF65-F5344CB8AC3E}">
        <p14:creationId xmlns:p14="http://schemas.microsoft.com/office/powerpoint/2010/main" val="26482947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pPr marL="0" indent="0">
              <a:buNone/>
            </a:pPr>
            <a:r>
              <a:rPr lang="en-IE" b="1" dirty="0" smtClean="0">
                <a:solidFill>
                  <a:schemeClr val="bg1"/>
                </a:solidFill>
                <a:latin typeface="Courier" pitchFamily="49" charset="0"/>
              </a:rPr>
              <a:t>Get A;</a:t>
            </a:r>
          </a:p>
          <a:p>
            <a:pPr marL="0" indent="0">
              <a:buNone/>
            </a:pPr>
            <a:r>
              <a:rPr lang="en-IE" b="1" dirty="0" smtClean="0">
                <a:solidFill>
                  <a:schemeClr val="bg1"/>
                </a:solidFill>
                <a:latin typeface="Courier" pitchFamily="49" charset="0"/>
              </a:rPr>
              <a:t>Get B;</a:t>
            </a:r>
          </a:p>
          <a:p>
            <a:pPr marL="0" indent="0">
              <a:buNone/>
            </a:pPr>
            <a:r>
              <a:rPr lang="en-IE" b="1" dirty="0" smtClean="0">
                <a:solidFill>
                  <a:schemeClr val="bg1"/>
                </a:solidFill>
                <a:latin typeface="Courier" pitchFamily="49" charset="0"/>
              </a:rPr>
              <a:t>Output := A – B;</a:t>
            </a:r>
          </a:p>
          <a:p>
            <a:pPr marL="0" indent="0">
              <a:buNone/>
            </a:pPr>
            <a:r>
              <a:rPr lang="en-IE" b="1" dirty="0" smtClean="0">
                <a:solidFill>
                  <a:schemeClr val="bg1"/>
                </a:solidFill>
                <a:latin typeface="Courier" pitchFamily="49" charset="0"/>
              </a:rPr>
              <a:t>IF (Output) &lt; 1</a:t>
            </a:r>
          </a:p>
          <a:p>
            <a:pPr marL="0" indent="0">
              <a:buNone/>
            </a:pPr>
            <a:r>
              <a:rPr lang="en-IE" b="1" dirty="0" smtClean="0">
                <a:solidFill>
                  <a:schemeClr val="bg1"/>
                </a:solidFill>
                <a:latin typeface="Courier" pitchFamily="49" charset="0"/>
              </a:rPr>
              <a:t>   THEN Output := B – A;</a:t>
            </a:r>
          </a:p>
          <a:p>
            <a:pPr marL="0" indent="0">
              <a:buNone/>
            </a:pPr>
            <a:r>
              <a:rPr lang="en-IE" b="1" dirty="0" smtClean="0">
                <a:solidFill>
                  <a:schemeClr val="bg1"/>
                </a:solidFill>
                <a:latin typeface="Courier" pitchFamily="49" charset="0"/>
              </a:rPr>
              <a:t>ENDIF;</a:t>
            </a:r>
          </a:p>
        </p:txBody>
      </p:sp>
      <p:sp>
        <p:nvSpPr>
          <p:cNvPr id="4" name="Folded Corner 3"/>
          <p:cNvSpPr/>
          <p:nvPr/>
        </p:nvSpPr>
        <p:spPr>
          <a:xfrm>
            <a:off x="3707904" y="1268760"/>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INP</a:t>
            </a:r>
            <a:endParaRPr lang="en-IE" sz="3200" b="1" dirty="0">
              <a:solidFill>
                <a:schemeClr val="tx1"/>
              </a:solidFill>
            </a:endParaRPr>
          </a:p>
        </p:txBody>
      </p:sp>
      <p:sp>
        <p:nvSpPr>
          <p:cNvPr id="5" name="Folded Corner 4"/>
          <p:cNvSpPr/>
          <p:nvPr/>
        </p:nvSpPr>
        <p:spPr>
          <a:xfrm>
            <a:off x="5220072" y="1268760"/>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STA 10</a:t>
            </a:r>
            <a:endParaRPr lang="en-IE" sz="3200" b="1" dirty="0">
              <a:solidFill>
                <a:schemeClr val="tx1"/>
              </a:solidFill>
            </a:endParaRPr>
          </a:p>
        </p:txBody>
      </p:sp>
      <p:sp>
        <p:nvSpPr>
          <p:cNvPr id="8" name="Folded Corner 7"/>
          <p:cNvSpPr/>
          <p:nvPr/>
        </p:nvSpPr>
        <p:spPr>
          <a:xfrm>
            <a:off x="3707904" y="1916832"/>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INP</a:t>
            </a:r>
            <a:endParaRPr lang="en-IE" sz="3200" b="1" dirty="0">
              <a:solidFill>
                <a:schemeClr val="tx1"/>
              </a:solidFill>
            </a:endParaRPr>
          </a:p>
        </p:txBody>
      </p:sp>
      <p:sp>
        <p:nvSpPr>
          <p:cNvPr id="9" name="Folded Corner 8"/>
          <p:cNvSpPr/>
          <p:nvPr/>
        </p:nvSpPr>
        <p:spPr>
          <a:xfrm>
            <a:off x="5220072" y="1916832"/>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STA 11</a:t>
            </a:r>
            <a:endParaRPr lang="en-IE" sz="3200" b="1" dirty="0">
              <a:solidFill>
                <a:schemeClr val="tx1"/>
              </a:solidFill>
            </a:endParaRPr>
          </a:p>
        </p:txBody>
      </p:sp>
      <p:sp>
        <p:nvSpPr>
          <p:cNvPr id="10" name="Folded Corner 9"/>
          <p:cNvSpPr/>
          <p:nvPr/>
        </p:nvSpPr>
        <p:spPr>
          <a:xfrm>
            <a:off x="4788024" y="2564904"/>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SUB 10</a:t>
            </a:r>
            <a:endParaRPr lang="en-IE" sz="3200" b="1" dirty="0">
              <a:solidFill>
                <a:schemeClr val="tx1"/>
              </a:solidFill>
            </a:endParaRPr>
          </a:p>
        </p:txBody>
      </p:sp>
      <p:sp>
        <p:nvSpPr>
          <p:cNvPr id="11" name="Folded Corner 10"/>
          <p:cNvSpPr/>
          <p:nvPr/>
        </p:nvSpPr>
        <p:spPr>
          <a:xfrm>
            <a:off x="4788024" y="3212976"/>
            <a:ext cx="2664296"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BRP ENDIF;</a:t>
            </a:r>
            <a:endParaRPr lang="en-IE" sz="3200" b="1" dirty="0">
              <a:solidFill>
                <a:schemeClr val="tx1"/>
              </a:solidFill>
            </a:endParaRPr>
          </a:p>
        </p:txBody>
      </p:sp>
      <p:sp>
        <p:nvSpPr>
          <p:cNvPr id="12" name="Folded Corner 11"/>
          <p:cNvSpPr/>
          <p:nvPr/>
        </p:nvSpPr>
        <p:spPr>
          <a:xfrm>
            <a:off x="6156176" y="3861048"/>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LDA 10</a:t>
            </a:r>
          </a:p>
        </p:txBody>
      </p:sp>
      <p:sp>
        <p:nvSpPr>
          <p:cNvPr id="13" name="Folded Corner 12"/>
          <p:cNvSpPr/>
          <p:nvPr/>
        </p:nvSpPr>
        <p:spPr>
          <a:xfrm>
            <a:off x="7668344" y="3861048"/>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SUB 11</a:t>
            </a:r>
          </a:p>
        </p:txBody>
      </p:sp>
      <p:sp>
        <p:nvSpPr>
          <p:cNvPr id="14" name="Folded Corner 13"/>
          <p:cNvSpPr/>
          <p:nvPr/>
        </p:nvSpPr>
        <p:spPr>
          <a:xfrm>
            <a:off x="4788024" y="4581128"/>
            <a:ext cx="1440160" cy="576064"/>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OUT</a:t>
            </a:r>
            <a:endParaRPr lang="en-IE" sz="3200" b="1" dirty="0">
              <a:solidFill>
                <a:schemeClr val="tx1"/>
              </a:solidFill>
            </a:endParaRPr>
          </a:p>
        </p:txBody>
      </p:sp>
    </p:spTree>
    <p:extLst>
      <p:ext uri="{BB962C8B-B14F-4D97-AF65-F5344CB8AC3E}">
        <p14:creationId xmlns:p14="http://schemas.microsoft.com/office/powerpoint/2010/main" val="42622088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INBOX --&gt; ACCUMULATOR</a:t>
            </a:r>
          </a:p>
          <a:p>
            <a:pPr algn="ctr"/>
            <a:r>
              <a:rPr lang="en-IE" sz="1200" dirty="0" smtClean="0">
                <a:solidFill>
                  <a:schemeClr val="tx1"/>
                </a:solidFill>
              </a:rPr>
              <a:t>INPUT the first number, enter into calculator</a:t>
            </a:r>
            <a:endParaRPr lang="en-IE" sz="1200" b="1" dirty="0">
              <a:solidFill>
                <a:schemeClr val="tx1"/>
              </a:solidFill>
            </a:endParaRP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ACCUMULATOR --&gt; MEMORY[10]</a:t>
            </a:r>
          </a:p>
          <a:p>
            <a:pPr algn="ctr"/>
            <a:r>
              <a:rPr lang="en-IE" sz="1200" dirty="0">
                <a:solidFill>
                  <a:schemeClr val="tx1"/>
                </a:solidFill>
              </a:rPr>
              <a:t>STORE the calculator's current value in memory location </a:t>
            </a:r>
            <a:r>
              <a:rPr lang="en-IE" sz="1200" dirty="0" smtClean="0">
                <a:solidFill>
                  <a:schemeClr val="tx1"/>
                </a:solidFill>
              </a:rPr>
              <a:t>[10]</a:t>
            </a:r>
            <a:endParaRPr lang="en-IE" sz="1200" b="1" dirty="0">
              <a:solidFill>
                <a:schemeClr val="tx1"/>
              </a:solidFill>
            </a:endParaRP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INBOX --&gt; ACCUMULATOR </a:t>
            </a:r>
            <a:r>
              <a:rPr lang="en-IE" sz="1200" dirty="0" smtClean="0">
                <a:solidFill>
                  <a:schemeClr val="tx1"/>
                </a:solidFill>
              </a:rPr>
              <a:t>INPUT the second number, enter into calculator</a:t>
            </a:r>
            <a:endParaRPr lang="en-IE" sz="1200" b="1" dirty="0">
              <a:solidFill>
                <a:schemeClr val="tx1"/>
              </a:solidFill>
            </a:endParaRP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a:t>
            </a:r>
            <a:r>
              <a:rPr lang="en-IE" sz="1200" b="1" dirty="0" smtClean="0">
                <a:solidFill>
                  <a:schemeClr val="tx1"/>
                </a:solidFill>
              </a:rPr>
              <a:t>MEMORY[11]</a:t>
            </a:r>
            <a:endParaRPr lang="en-IE" sz="1200" b="1" dirty="0">
              <a:solidFill>
                <a:schemeClr val="tx1"/>
              </a:solidFill>
            </a:endParaRPr>
          </a:p>
          <a:p>
            <a:pPr algn="ctr"/>
            <a:r>
              <a:rPr lang="en-IE" sz="1200" dirty="0">
                <a:solidFill>
                  <a:schemeClr val="tx1"/>
                </a:solidFill>
              </a:rPr>
              <a:t>STORE the calculator's current value in memory location </a:t>
            </a:r>
            <a:r>
              <a:rPr lang="en-IE" sz="1200" dirty="0" smtClean="0">
                <a:solidFill>
                  <a:schemeClr val="tx1"/>
                </a:solidFill>
              </a:rPr>
              <a:t>[11]</a:t>
            </a:r>
            <a:endParaRPr lang="en-IE" sz="1200" b="1" dirty="0">
              <a:solidFill>
                <a:schemeClr val="tx1"/>
              </a:solidFill>
            </a:endParaRP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 ACCUMULATOR - </a:t>
            </a:r>
            <a:r>
              <a:rPr lang="en-IE" sz="1200" b="1" dirty="0" smtClean="0">
                <a:solidFill>
                  <a:schemeClr val="tx1"/>
                </a:solidFill>
              </a:rPr>
              <a:t>MEMORY[10]</a:t>
            </a:r>
            <a:endParaRPr lang="en-IE" sz="1200" b="1" dirty="0">
              <a:solidFill>
                <a:schemeClr val="tx1"/>
              </a:solidFill>
            </a:endParaRPr>
          </a:p>
          <a:p>
            <a:pPr algn="ctr"/>
            <a:r>
              <a:rPr lang="en-IE" sz="1200" dirty="0">
                <a:solidFill>
                  <a:schemeClr val="tx1"/>
                </a:solidFill>
              </a:rPr>
              <a:t>SUBTRACT the second number from the first value</a:t>
            </a:r>
            <a:endParaRPr lang="en-IE" sz="1200" b="1" dirty="0">
              <a:solidFill>
                <a:schemeClr val="tx1"/>
              </a:solidFill>
            </a:endParaRP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b="1" dirty="0" smtClean="0">
              <a:solidFill>
                <a:schemeClr val="tx1"/>
              </a:solidFill>
            </a:endParaRPr>
          </a:p>
          <a:p>
            <a:pPr algn="ctr"/>
            <a:r>
              <a:rPr lang="en-IE" sz="1200" b="1" dirty="0" smtClean="0">
                <a:solidFill>
                  <a:schemeClr val="tx1"/>
                </a:solidFill>
              </a:rPr>
              <a:t>IS ACCUMULATOR POSITIVE? GOTO MEMORY[08]</a:t>
            </a:r>
            <a:endParaRPr lang="en-IE" sz="1200" b="1" dirty="0">
              <a:solidFill>
                <a:schemeClr val="tx1"/>
              </a:solidFill>
            </a:endParaRPr>
          </a:p>
          <a:p>
            <a:pPr algn="ctr"/>
            <a:r>
              <a:rPr lang="en-IE" sz="1200" dirty="0" smtClean="0">
                <a:solidFill>
                  <a:schemeClr val="tx1"/>
                </a:solidFill>
              </a:rPr>
              <a:t>BRANCH to memory location [08] if accumulator is positive</a:t>
            </a:r>
            <a:endParaRPr lang="en-IE" sz="1200" b="1" dirty="0">
              <a:solidFill>
                <a:schemeClr val="tx1"/>
              </a:solidFill>
            </a:endParaRP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MEMORY[10] </a:t>
            </a:r>
            <a:r>
              <a:rPr lang="en-IE" sz="1200" b="1" dirty="0">
                <a:solidFill>
                  <a:schemeClr val="tx1"/>
                </a:solidFill>
              </a:rPr>
              <a:t>--&gt; ACCUMULATOR</a:t>
            </a:r>
          </a:p>
          <a:p>
            <a:pPr algn="ctr"/>
            <a:r>
              <a:rPr lang="en-IE" sz="1200" dirty="0">
                <a:solidFill>
                  <a:schemeClr val="tx1"/>
                </a:solidFill>
              </a:rPr>
              <a:t>LOAD the first value back into the calculator</a:t>
            </a:r>
            <a:endParaRPr lang="en-IE" sz="1200" b="1" dirty="0">
              <a:solidFill>
                <a:schemeClr val="tx1"/>
              </a:solidFill>
            </a:endParaRP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 ACCUMULATOR - </a:t>
            </a:r>
            <a:r>
              <a:rPr lang="en-IE" sz="1200" b="1" dirty="0" smtClean="0">
                <a:solidFill>
                  <a:schemeClr val="tx1"/>
                </a:solidFill>
              </a:rPr>
              <a:t>MEMORY[11]</a:t>
            </a:r>
            <a:endParaRPr lang="en-IE" sz="1200" b="1" dirty="0">
              <a:solidFill>
                <a:schemeClr val="tx1"/>
              </a:solidFill>
            </a:endParaRPr>
          </a:p>
          <a:p>
            <a:pPr algn="ctr"/>
            <a:r>
              <a:rPr lang="en-IE" sz="1200" dirty="0">
                <a:solidFill>
                  <a:schemeClr val="tx1"/>
                </a:solidFill>
              </a:rPr>
              <a:t>SUBTRACT the second number from the first value</a:t>
            </a:r>
            <a:endParaRPr lang="en-IE" sz="1200" b="1" dirty="0">
              <a:solidFill>
                <a:schemeClr val="tx1"/>
              </a:solidFill>
            </a:endParaRP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21" name="Folded Corner 20"/>
          <p:cNvSpPr/>
          <p:nvPr/>
        </p:nvSpPr>
        <p:spPr>
          <a:xfrm>
            <a:off x="1835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OUTBOX</a:t>
            </a:r>
          </a:p>
          <a:p>
            <a:pPr algn="ctr"/>
            <a:r>
              <a:rPr lang="en-IE" sz="1200" dirty="0">
                <a:solidFill>
                  <a:schemeClr val="tx1"/>
                </a:solidFill>
              </a:rPr>
              <a:t>OUTPUT the calculator's result to the OUT-TRAY</a:t>
            </a:r>
            <a:endParaRPr lang="en-IE" sz="1200" b="1" dirty="0">
              <a:solidFill>
                <a:schemeClr val="tx1"/>
              </a:solidFill>
            </a:endParaRPr>
          </a:p>
        </p:txBody>
      </p:sp>
      <p:sp>
        <p:nvSpPr>
          <p:cNvPr id="22" name="Folded Corner 21"/>
          <p:cNvSpPr/>
          <p:nvPr/>
        </p:nvSpPr>
        <p:spPr>
          <a:xfrm>
            <a:off x="3359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a:solidFill>
                  <a:schemeClr val="tx1"/>
                </a:solidFill>
              </a:rPr>
              <a:t>Take a break</a:t>
            </a:r>
          </a:p>
        </p:txBody>
      </p:sp>
      <p:sp>
        <p:nvSpPr>
          <p:cNvPr id="23" name="Folded Corner 22"/>
          <p:cNvSpPr/>
          <p:nvPr/>
        </p:nvSpPr>
        <p:spPr>
          <a:xfrm>
            <a:off x="4871864"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solidFill>
                  <a:schemeClr val="tx1"/>
                </a:solidFill>
              </a:rPr>
              <a:t>[Used for data]</a:t>
            </a:r>
            <a:endParaRPr lang="en-IE" sz="2800" dirty="0">
              <a:solidFill>
                <a:schemeClr val="tx1"/>
              </a:solidFill>
            </a:endParaRPr>
          </a:p>
        </p:txBody>
      </p:sp>
      <p:sp>
        <p:nvSpPr>
          <p:cNvPr id="24" name="Folded Corner 23"/>
          <p:cNvSpPr/>
          <p:nvPr/>
        </p:nvSpPr>
        <p:spPr>
          <a:xfrm>
            <a:off x="6384032"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solidFill>
                  <a:schemeClr val="tx1"/>
                </a:solidFill>
              </a:rPr>
              <a:t>[Used </a:t>
            </a:r>
            <a:r>
              <a:rPr lang="en-IE" sz="2800" dirty="0">
                <a:solidFill>
                  <a:schemeClr val="tx1"/>
                </a:solidFill>
              </a:rPr>
              <a:t>for </a:t>
            </a:r>
            <a:r>
              <a:rPr lang="en-IE" sz="2800" dirty="0" smtClean="0">
                <a:solidFill>
                  <a:schemeClr val="tx1"/>
                </a:solidFill>
              </a:rPr>
              <a:t>data]</a:t>
            </a:r>
            <a:endParaRPr lang="en-IE" sz="2800" dirty="0">
              <a:solidFill>
                <a:schemeClr val="tx1"/>
              </a:solidFill>
            </a:endParaRPr>
          </a:p>
        </p:txBody>
      </p:sp>
      <p:sp>
        <p:nvSpPr>
          <p:cNvPr id="25" name="Rounded Rectangle 24"/>
          <p:cNvSpPr/>
          <p:nvPr/>
        </p:nvSpPr>
        <p:spPr>
          <a:xfrm>
            <a:off x="1847528" y="5598293"/>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08</a:t>
            </a:r>
            <a:endParaRPr lang="en-IE" sz="1400" b="1" dirty="0">
              <a:solidFill>
                <a:schemeClr val="tx1"/>
              </a:solidFill>
            </a:endParaRPr>
          </a:p>
        </p:txBody>
      </p:sp>
      <p:sp>
        <p:nvSpPr>
          <p:cNvPr id="26" name="Rounded Rectangle 25"/>
          <p:cNvSpPr/>
          <p:nvPr/>
        </p:nvSpPr>
        <p:spPr>
          <a:xfrm>
            <a:off x="3359696"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09</a:t>
            </a:r>
            <a:endParaRPr lang="en-IE" sz="1400" b="1" dirty="0">
              <a:solidFill>
                <a:schemeClr val="tx1"/>
              </a:solidFill>
            </a:endParaRPr>
          </a:p>
        </p:txBody>
      </p:sp>
      <p:sp>
        <p:nvSpPr>
          <p:cNvPr id="27" name="Rounded Rectangle 26"/>
          <p:cNvSpPr/>
          <p:nvPr/>
        </p:nvSpPr>
        <p:spPr>
          <a:xfrm>
            <a:off x="4871864"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10</a:t>
            </a:r>
            <a:endParaRPr lang="en-IE" sz="1400" b="1" dirty="0">
              <a:solidFill>
                <a:schemeClr val="tx1"/>
              </a:solidFill>
            </a:endParaRPr>
          </a:p>
        </p:txBody>
      </p:sp>
      <p:sp>
        <p:nvSpPr>
          <p:cNvPr id="28" name="Rounded Rectangle 27"/>
          <p:cNvSpPr/>
          <p:nvPr/>
        </p:nvSpPr>
        <p:spPr>
          <a:xfrm>
            <a:off x="6384033"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11</a:t>
            </a:r>
            <a:endParaRPr lang="en-IE" sz="1400" b="1" dirty="0">
              <a:solidFill>
                <a:schemeClr val="tx1"/>
              </a:solidFill>
            </a:endParaRPr>
          </a:p>
        </p:txBody>
      </p:sp>
    </p:spTree>
    <p:extLst>
      <p:ext uri="{BB962C8B-B14F-4D97-AF65-F5344CB8AC3E}">
        <p14:creationId xmlns:p14="http://schemas.microsoft.com/office/powerpoint/2010/main" val="286881647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INP</a:t>
            </a:r>
            <a:endParaRPr lang="en-IE" sz="3200" b="1" dirty="0">
              <a:solidFill>
                <a:schemeClr val="tx1"/>
              </a:solidFill>
            </a:endParaRP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STA 10</a:t>
            </a:r>
            <a:endParaRPr lang="en-IE" sz="3200" b="1" dirty="0">
              <a:solidFill>
                <a:schemeClr val="tx1"/>
              </a:solidFill>
            </a:endParaRP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INP</a:t>
            </a:r>
            <a:endParaRPr lang="en-IE" sz="3200" b="1" dirty="0">
              <a:solidFill>
                <a:schemeClr val="tx1"/>
              </a:solidFill>
            </a:endParaRP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STA 11</a:t>
            </a:r>
            <a:endParaRPr lang="en-IE" sz="3200" b="1" dirty="0">
              <a:solidFill>
                <a:schemeClr val="tx1"/>
              </a:solidFill>
            </a:endParaRP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SUB 10</a:t>
            </a:r>
            <a:endParaRPr lang="en-IE" sz="3200" b="1" dirty="0">
              <a:solidFill>
                <a:schemeClr val="tx1"/>
              </a:solidFill>
            </a:endParaRP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BRP 08</a:t>
            </a:r>
            <a:endParaRPr lang="en-IE" sz="3200" b="1" dirty="0">
              <a:solidFill>
                <a:schemeClr val="tx1"/>
              </a:solidFill>
            </a:endParaRP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LDA 10</a:t>
            </a:r>
            <a:endParaRPr lang="en-IE" sz="3200" b="1" dirty="0">
              <a:solidFill>
                <a:schemeClr val="tx1"/>
              </a:solidFill>
            </a:endParaRP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SUB 11</a:t>
            </a:r>
            <a:endParaRPr lang="en-IE" sz="3200" b="1" dirty="0">
              <a:solidFill>
                <a:schemeClr val="tx1"/>
              </a:solidFill>
            </a:endParaRP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21" name="Folded Corner 20"/>
          <p:cNvSpPr/>
          <p:nvPr/>
        </p:nvSpPr>
        <p:spPr>
          <a:xfrm>
            <a:off x="1835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OUT</a:t>
            </a:r>
            <a:endParaRPr lang="en-IE" sz="3200" b="1" dirty="0">
              <a:solidFill>
                <a:schemeClr val="tx1"/>
              </a:solidFill>
            </a:endParaRPr>
          </a:p>
        </p:txBody>
      </p:sp>
      <p:sp>
        <p:nvSpPr>
          <p:cNvPr id="22" name="Folded Corner 21"/>
          <p:cNvSpPr/>
          <p:nvPr/>
        </p:nvSpPr>
        <p:spPr>
          <a:xfrm>
            <a:off x="3359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HLT</a:t>
            </a:r>
            <a:endParaRPr lang="en-IE" sz="3200" b="1" dirty="0">
              <a:solidFill>
                <a:schemeClr val="tx1"/>
              </a:solidFill>
            </a:endParaRPr>
          </a:p>
        </p:txBody>
      </p:sp>
      <p:sp>
        <p:nvSpPr>
          <p:cNvPr id="23" name="Folded Corner 22"/>
          <p:cNvSpPr/>
          <p:nvPr/>
        </p:nvSpPr>
        <p:spPr>
          <a:xfrm>
            <a:off x="4871864"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DAT</a:t>
            </a:r>
            <a:endParaRPr lang="en-IE" sz="3200" b="1" dirty="0">
              <a:solidFill>
                <a:schemeClr val="tx1"/>
              </a:solidFill>
            </a:endParaRPr>
          </a:p>
        </p:txBody>
      </p:sp>
      <p:sp>
        <p:nvSpPr>
          <p:cNvPr id="24" name="Folded Corner 23"/>
          <p:cNvSpPr/>
          <p:nvPr/>
        </p:nvSpPr>
        <p:spPr>
          <a:xfrm>
            <a:off x="6384032"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DAT</a:t>
            </a:r>
            <a:endParaRPr lang="en-IE" sz="3200" b="1" dirty="0">
              <a:solidFill>
                <a:schemeClr val="tx1"/>
              </a:solidFill>
            </a:endParaRPr>
          </a:p>
        </p:txBody>
      </p:sp>
      <p:sp>
        <p:nvSpPr>
          <p:cNvPr id="25" name="Rounded Rectangle 24"/>
          <p:cNvSpPr/>
          <p:nvPr/>
        </p:nvSpPr>
        <p:spPr>
          <a:xfrm>
            <a:off x="1847528" y="5598293"/>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08</a:t>
            </a:r>
            <a:endParaRPr lang="en-IE" sz="1400" b="1" dirty="0">
              <a:solidFill>
                <a:schemeClr val="tx1"/>
              </a:solidFill>
            </a:endParaRPr>
          </a:p>
        </p:txBody>
      </p:sp>
      <p:sp>
        <p:nvSpPr>
          <p:cNvPr id="26" name="Rounded Rectangle 25"/>
          <p:cNvSpPr/>
          <p:nvPr/>
        </p:nvSpPr>
        <p:spPr>
          <a:xfrm>
            <a:off x="3359696"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09</a:t>
            </a:r>
            <a:endParaRPr lang="en-IE" sz="1400" b="1" dirty="0">
              <a:solidFill>
                <a:schemeClr val="tx1"/>
              </a:solidFill>
            </a:endParaRPr>
          </a:p>
        </p:txBody>
      </p:sp>
      <p:sp>
        <p:nvSpPr>
          <p:cNvPr id="27" name="Rounded Rectangle 26"/>
          <p:cNvSpPr/>
          <p:nvPr/>
        </p:nvSpPr>
        <p:spPr>
          <a:xfrm>
            <a:off x="4871864"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10</a:t>
            </a:r>
            <a:endParaRPr lang="en-IE" sz="1400" b="1" dirty="0">
              <a:solidFill>
                <a:schemeClr val="tx1"/>
              </a:solidFill>
            </a:endParaRPr>
          </a:p>
        </p:txBody>
      </p:sp>
      <p:sp>
        <p:nvSpPr>
          <p:cNvPr id="28" name="Rounded Rectangle 27"/>
          <p:cNvSpPr/>
          <p:nvPr/>
        </p:nvSpPr>
        <p:spPr>
          <a:xfrm>
            <a:off x="6384033"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11</a:t>
            </a:r>
            <a:endParaRPr lang="en-IE" sz="1400" b="1" dirty="0">
              <a:solidFill>
                <a:schemeClr val="tx1"/>
              </a:solidFill>
            </a:endParaRPr>
          </a:p>
        </p:txBody>
      </p:sp>
    </p:spTree>
    <p:extLst>
      <p:ext uri="{BB962C8B-B14F-4D97-AF65-F5344CB8AC3E}">
        <p14:creationId xmlns:p14="http://schemas.microsoft.com/office/powerpoint/2010/main" val="18059310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901</a:t>
            </a:r>
            <a:endParaRPr lang="en-IE" sz="3200" b="1" dirty="0">
              <a:solidFill>
                <a:schemeClr val="tx1"/>
              </a:solidFill>
            </a:endParaRP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310</a:t>
            </a:r>
            <a:endParaRPr lang="en-IE" sz="3200" b="1" dirty="0">
              <a:solidFill>
                <a:schemeClr val="tx1"/>
              </a:solidFill>
            </a:endParaRP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a:solidFill>
                  <a:schemeClr val="tx1"/>
                </a:solidFill>
              </a:rPr>
              <a:t>901</a:t>
            </a: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311</a:t>
            </a:r>
            <a:endParaRPr lang="en-IE" sz="3200" b="1" dirty="0">
              <a:solidFill>
                <a:schemeClr val="tx1"/>
              </a:solidFill>
            </a:endParaRP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210</a:t>
            </a:r>
            <a:endParaRPr lang="en-IE" sz="3200" b="1" dirty="0">
              <a:solidFill>
                <a:schemeClr val="tx1"/>
              </a:solidFill>
            </a:endParaRP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808</a:t>
            </a:r>
            <a:endParaRPr lang="en-IE" sz="3200" b="1" dirty="0">
              <a:solidFill>
                <a:schemeClr val="tx1"/>
              </a:solidFill>
            </a:endParaRP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510</a:t>
            </a:r>
            <a:endParaRPr lang="en-IE" sz="3200" b="1" dirty="0">
              <a:solidFill>
                <a:schemeClr val="tx1"/>
              </a:solidFill>
            </a:endParaRP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211</a:t>
            </a:r>
            <a:endParaRPr lang="en-IE" sz="3200" b="1" dirty="0">
              <a:solidFill>
                <a:schemeClr val="tx1"/>
              </a:solidFill>
            </a:endParaRP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21" name="Folded Corner 20"/>
          <p:cNvSpPr/>
          <p:nvPr/>
        </p:nvSpPr>
        <p:spPr>
          <a:xfrm>
            <a:off x="1835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902</a:t>
            </a:r>
            <a:endParaRPr lang="en-IE" sz="3200" b="1" dirty="0">
              <a:solidFill>
                <a:schemeClr val="tx1"/>
              </a:solidFill>
            </a:endParaRPr>
          </a:p>
        </p:txBody>
      </p:sp>
      <p:sp>
        <p:nvSpPr>
          <p:cNvPr id="22" name="Folded Corner 21"/>
          <p:cNvSpPr/>
          <p:nvPr/>
        </p:nvSpPr>
        <p:spPr>
          <a:xfrm>
            <a:off x="3359696"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000</a:t>
            </a:r>
            <a:endParaRPr lang="en-IE" sz="3200" b="1" dirty="0">
              <a:solidFill>
                <a:schemeClr val="tx1"/>
              </a:solidFill>
            </a:endParaRPr>
          </a:p>
        </p:txBody>
      </p:sp>
      <p:sp>
        <p:nvSpPr>
          <p:cNvPr id="23" name="Folded Corner 22"/>
          <p:cNvSpPr/>
          <p:nvPr/>
        </p:nvSpPr>
        <p:spPr>
          <a:xfrm>
            <a:off x="4871864"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DAT</a:t>
            </a:r>
            <a:endParaRPr lang="en-IE" sz="3200" b="1" dirty="0">
              <a:solidFill>
                <a:schemeClr val="tx1"/>
              </a:solidFill>
            </a:endParaRPr>
          </a:p>
        </p:txBody>
      </p:sp>
      <p:sp>
        <p:nvSpPr>
          <p:cNvPr id="24" name="Folded Corner 23"/>
          <p:cNvSpPr/>
          <p:nvPr/>
        </p:nvSpPr>
        <p:spPr>
          <a:xfrm>
            <a:off x="6384032" y="4437112"/>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b="1" dirty="0" smtClean="0">
                <a:solidFill>
                  <a:schemeClr val="tx1"/>
                </a:solidFill>
              </a:rPr>
              <a:t>DAT</a:t>
            </a:r>
            <a:endParaRPr lang="en-IE" sz="3200" b="1" dirty="0">
              <a:solidFill>
                <a:schemeClr val="tx1"/>
              </a:solidFill>
            </a:endParaRPr>
          </a:p>
        </p:txBody>
      </p:sp>
      <p:sp>
        <p:nvSpPr>
          <p:cNvPr id="25" name="Rounded Rectangle 24"/>
          <p:cNvSpPr/>
          <p:nvPr/>
        </p:nvSpPr>
        <p:spPr>
          <a:xfrm>
            <a:off x="1847528" y="5598293"/>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08</a:t>
            </a:r>
            <a:endParaRPr lang="en-IE" sz="1400" b="1" dirty="0">
              <a:solidFill>
                <a:schemeClr val="tx1"/>
              </a:solidFill>
            </a:endParaRPr>
          </a:p>
        </p:txBody>
      </p:sp>
      <p:sp>
        <p:nvSpPr>
          <p:cNvPr id="26" name="Rounded Rectangle 25"/>
          <p:cNvSpPr/>
          <p:nvPr/>
        </p:nvSpPr>
        <p:spPr>
          <a:xfrm>
            <a:off x="3359696"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09</a:t>
            </a:r>
            <a:endParaRPr lang="en-IE" sz="1400" b="1" dirty="0">
              <a:solidFill>
                <a:schemeClr val="tx1"/>
              </a:solidFill>
            </a:endParaRPr>
          </a:p>
        </p:txBody>
      </p:sp>
      <p:sp>
        <p:nvSpPr>
          <p:cNvPr id="27" name="Rounded Rectangle 26"/>
          <p:cNvSpPr/>
          <p:nvPr/>
        </p:nvSpPr>
        <p:spPr>
          <a:xfrm>
            <a:off x="4871864"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10</a:t>
            </a:r>
            <a:endParaRPr lang="en-IE" sz="1400" b="1" dirty="0">
              <a:solidFill>
                <a:schemeClr val="tx1"/>
              </a:solidFill>
            </a:endParaRPr>
          </a:p>
        </p:txBody>
      </p:sp>
      <p:sp>
        <p:nvSpPr>
          <p:cNvPr id="28" name="Rounded Rectangle 27"/>
          <p:cNvSpPr/>
          <p:nvPr/>
        </p:nvSpPr>
        <p:spPr>
          <a:xfrm>
            <a:off x="6384033" y="5589240"/>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11</a:t>
            </a:r>
            <a:endParaRPr lang="en-IE" sz="1400" b="1" dirty="0">
              <a:solidFill>
                <a:schemeClr val="tx1"/>
              </a:solidFill>
            </a:endParaRPr>
          </a:p>
        </p:txBody>
      </p:sp>
    </p:spTree>
    <p:extLst>
      <p:ext uri="{BB962C8B-B14F-4D97-AF65-F5344CB8AC3E}">
        <p14:creationId xmlns:p14="http://schemas.microsoft.com/office/powerpoint/2010/main" val="15482903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lstStyle/>
          <a:p>
            <a:r>
              <a:rPr lang="en-IE" dirty="0" smtClean="0">
                <a:solidFill>
                  <a:schemeClr val="bg1"/>
                </a:solidFill>
              </a:rPr>
              <a:t>The Little-Man Computer helps explain how the computer works</a:t>
            </a:r>
          </a:p>
          <a:p>
            <a:r>
              <a:rPr lang="en-IE" dirty="0" smtClean="0">
                <a:solidFill>
                  <a:schemeClr val="bg1"/>
                </a:solidFill>
              </a:rPr>
              <a:t>The Little-Man doesn’t need to know what the program does, it just needs to follow orders.</a:t>
            </a:r>
          </a:p>
          <a:p>
            <a:r>
              <a:rPr lang="en-IE" dirty="0" smtClean="0">
                <a:solidFill>
                  <a:schemeClr val="bg1"/>
                </a:solidFill>
              </a:rPr>
              <a:t>The Little-Man only does one thing at a time, but the operating system can swap different programs so quickly that it looks like they are all running together.</a:t>
            </a:r>
            <a:endParaRPr lang="en-IE" dirty="0">
              <a:solidFill>
                <a:schemeClr val="bg1"/>
              </a:solidFill>
            </a:endParaRPr>
          </a:p>
        </p:txBody>
      </p:sp>
    </p:spTree>
    <p:extLst>
      <p:ext uri="{BB962C8B-B14F-4D97-AF65-F5344CB8AC3E}">
        <p14:creationId xmlns:p14="http://schemas.microsoft.com/office/powerpoint/2010/main" val="2260709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Content Placeholder 2"/>
          <p:cNvSpPr>
            <a:spLocks noGrp="1"/>
          </p:cNvSpPr>
          <p:nvPr>
            <p:ph idx="1"/>
          </p:nvPr>
        </p:nvSpPr>
        <p:spPr>
          <a:xfrm>
            <a:off x="6084168" y="692696"/>
            <a:ext cx="2736304" cy="5361459"/>
          </a:xfrm>
        </p:spPr>
        <p:txBody>
          <a:bodyPr>
            <a:normAutofit fontScale="92500" lnSpcReduction="10000"/>
          </a:bodyPr>
          <a:lstStyle/>
          <a:p>
            <a:pPr marL="0" indent="0">
              <a:buNone/>
            </a:pPr>
            <a:r>
              <a:rPr lang="en-IE" dirty="0" smtClean="0"/>
              <a:t>The addresses of the pigeon-holes are consecutive, and they may contain either:</a:t>
            </a:r>
          </a:p>
          <a:p>
            <a:pPr lvl="1"/>
            <a:r>
              <a:rPr lang="en-IE" dirty="0" smtClean="0"/>
              <a:t>Data (numbers, values), or</a:t>
            </a:r>
          </a:p>
          <a:p>
            <a:pPr lvl="1"/>
            <a:r>
              <a:rPr lang="en-IE" dirty="0" smtClean="0"/>
              <a:t>Instructions (copy, subtract, add)</a:t>
            </a:r>
          </a:p>
        </p:txBody>
      </p:sp>
      <p:sp>
        <p:nvSpPr>
          <p:cNvPr id="78" name="Flowchart: Terminator 77"/>
          <p:cNvSpPr/>
          <p:nvPr/>
        </p:nvSpPr>
        <p:spPr>
          <a:xfrm>
            <a:off x="4860032" y="429268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17</a:t>
            </a:r>
            <a:endParaRPr lang="en-IE" dirty="0">
              <a:solidFill>
                <a:schemeClr val="tx1"/>
              </a:solidFill>
            </a:endParaRPr>
          </a:p>
        </p:txBody>
      </p:sp>
      <p:sp>
        <p:nvSpPr>
          <p:cNvPr id="79" name="Flowchart: Terminator 78"/>
          <p:cNvSpPr/>
          <p:nvPr/>
        </p:nvSpPr>
        <p:spPr>
          <a:xfrm>
            <a:off x="4860032" y="486874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20</a:t>
            </a:r>
            <a:endParaRPr lang="en-IE" dirty="0">
              <a:solidFill>
                <a:schemeClr val="tx1"/>
              </a:solidFill>
            </a:endParaRPr>
          </a:p>
        </p:txBody>
      </p:sp>
    </p:spTree>
    <p:extLst>
      <p:ext uri="{BB962C8B-B14F-4D97-AF65-F5344CB8AC3E}">
        <p14:creationId xmlns:p14="http://schemas.microsoft.com/office/powerpoint/2010/main" val="1626585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3200" dirty="0">
                <a:solidFill>
                  <a:schemeClr val="tx1"/>
                </a:solidFill>
              </a:rPr>
              <a:t>Each morning the boss fills the pigeon-holes with several instructions and data, and puts papers in the IN-TRAY</a:t>
            </a:r>
          </a:p>
        </p:txBody>
      </p:sp>
      <p:cxnSp>
        <p:nvCxnSpPr>
          <p:cNvPr id="7" name="Curved Connector 6"/>
          <p:cNvCxnSpPr/>
          <p:nvPr/>
        </p:nvCxnSpPr>
        <p:spPr>
          <a:xfrm rot="16200000" flipH="1">
            <a:off x="3797914" y="2762926"/>
            <a:ext cx="2412268" cy="432048"/>
          </a:xfrm>
          <a:prstGeom prst="curvedConnector3">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287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2800" dirty="0">
                <a:solidFill>
                  <a:schemeClr val="tx1"/>
                </a:solidFill>
              </a:rPr>
              <a:t>The Little Man’s job is to read these instructions one at a time, reading the corresponding instruction to the value on the Program Counter.</a:t>
            </a:r>
          </a:p>
        </p:txBody>
      </p:sp>
      <p:cxnSp>
        <p:nvCxnSpPr>
          <p:cNvPr id="7" name="Curved Connector 6"/>
          <p:cNvCxnSpPr>
            <a:endCxn id="24" idx="3"/>
          </p:cNvCxnSpPr>
          <p:nvPr/>
        </p:nvCxnSpPr>
        <p:spPr>
          <a:xfrm rot="16200000" flipH="1">
            <a:off x="4481938" y="2078902"/>
            <a:ext cx="1800201" cy="1188028"/>
          </a:xfrm>
          <a:prstGeom prst="curvedConnector3">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172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3200" dirty="0">
                <a:solidFill>
                  <a:schemeClr val="tx1"/>
                </a:solidFill>
              </a:rPr>
              <a:t>The calculator (aka Accumulator) can be used to store values temporarily, and do arithmetic (add, subtract, etc.).</a:t>
            </a:r>
          </a:p>
        </p:txBody>
      </p:sp>
      <p:cxnSp>
        <p:nvCxnSpPr>
          <p:cNvPr id="7" name="Curved Connector 6"/>
          <p:cNvCxnSpPr>
            <a:endCxn id="27" idx="1"/>
          </p:cNvCxnSpPr>
          <p:nvPr/>
        </p:nvCxnSpPr>
        <p:spPr>
          <a:xfrm rot="16200000" flipH="1">
            <a:off x="4545840" y="2014999"/>
            <a:ext cx="2515538" cy="2031171"/>
          </a:xfrm>
          <a:prstGeom prst="curvedConnector3">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173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ectangle 1"/>
          <p:cNvSpPr/>
          <p:nvPr/>
        </p:nvSpPr>
        <p:spPr>
          <a:xfrm>
            <a:off x="755576" y="404664"/>
            <a:ext cx="4032448" cy="33843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3200" dirty="0" smtClean="0">
                <a:solidFill>
                  <a:schemeClr val="tx1"/>
                </a:solidFill>
              </a:rPr>
              <a:t>The Little-Man will output all of his results into the OUT-TRAY which the boss collects in the evenings.</a:t>
            </a:r>
            <a:endParaRPr lang="en-IE" sz="3200" dirty="0">
              <a:solidFill>
                <a:schemeClr val="tx1"/>
              </a:solidFill>
            </a:endParaRPr>
          </a:p>
        </p:txBody>
      </p:sp>
      <p:cxnSp>
        <p:nvCxnSpPr>
          <p:cNvPr id="7" name="Curved Connector 6"/>
          <p:cNvCxnSpPr>
            <a:endCxn id="19" idx="0"/>
          </p:cNvCxnSpPr>
          <p:nvPr/>
        </p:nvCxnSpPr>
        <p:spPr>
          <a:xfrm>
            <a:off x="4788024" y="1772816"/>
            <a:ext cx="3145872" cy="2376264"/>
          </a:xfrm>
          <a:prstGeom prst="curvedConnector2">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206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Most </a:t>
            </a:r>
            <a:r>
              <a:rPr lang="en-IE" dirty="0">
                <a:solidFill>
                  <a:schemeClr val="bg1"/>
                </a:solidFill>
              </a:rPr>
              <a:t>computer architectures conform to the so-called </a:t>
            </a:r>
            <a:r>
              <a:rPr lang="en-IE" i="1" dirty="0">
                <a:solidFill>
                  <a:schemeClr val="bg1"/>
                </a:solidFill>
              </a:rPr>
              <a:t>von </a:t>
            </a:r>
            <a:r>
              <a:rPr lang="en-IE" i="1" dirty="0" err="1">
                <a:solidFill>
                  <a:schemeClr val="bg1"/>
                </a:solidFill>
              </a:rPr>
              <a:t>Neuman</a:t>
            </a:r>
            <a:r>
              <a:rPr lang="en-IE" i="1" dirty="0">
                <a:solidFill>
                  <a:schemeClr val="bg1"/>
                </a:solidFill>
              </a:rPr>
              <a:t> Architecture</a:t>
            </a:r>
            <a:r>
              <a:rPr lang="en-IE" dirty="0">
                <a:solidFill>
                  <a:schemeClr val="bg1"/>
                </a:solidFill>
              </a:rPr>
              <a:t>. This means that they execute programs by accessing both instructions and data on the same storage device. The computer performs the following sequence of steps</a:t>
            </a:r>
            <a:r>
              <a:rPr lang="en-IE" dirty="0" smtClean="0">
                <a:solidFill>
                  <a:schemeClr val="bg1"/>
                </a:solidFill>
              </a:rPr>
              <a:t>;</a:t>
            </a:r>
            <a:endParaRPr lang="en-IE" dirty="0">
              <a:solidFill>
                <a:schemeClr val="bg1"/>
              </a:solidFill>
            </a:endParaRPr>
          </a:p>
        </p:txBody>
      </p:sp>
    </p:spTree>
    <p:extLst>
      <p:ext uri="{BB962C8B-B14F-4D97-AF65-F5344CB8AC3E}">
        <p14:creationId xmlns:p14="http://schemas.microsoft.com/office/powerpoint/2010/main" val="3974264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Tree>
    <p:extLst>
      <p:ext uri="{BB962C8B-B14F-4D97-AF65-F5344CB8AC3E}">
        <p14:creationId xmlns:p14="http://schemas.microsoft.com/office/powerpoint/2010/main" val="3379312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4" name="Rounded Rectangle 3"/>
          <p:cNvSpPr/>
          <p:nvPr/>
        </p:nvSpPr>
        <p:spPr>
          <a:xfrm>
            <a:off x="5508104" y="2924944"/>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t>STORE</a:t>
            </a:r>
            <a:endParaRPr lang="en-IE" b="1" dirty="0"/>
          </a:p>
        </p:txBody>
      </p:sp>
    </p:spTree>
    <p:extLst>
      <p:ext uri="{BB962C8B-B14F-4D97-AF65-F5344CB8AC3E}">
        <p14:creationId xmlns:p14="http://schemas.microsoft.com/office/powerpoint/2010/main" val="1704573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3" name="Right Arrow 62"/>
          <p:cNvSpPr/>
          <p:nvPr/>
        </p:nvSpPr>
        <p:spPr>
          <a:xfrm rot="956215">
            <a:off x="2321422" y="3397054"/>
            <a:ext cx="4273741"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6" name="Rounded Rectangle 65"/>
          <p:cNvSpPr/>
          <p:nvPr/>
        </p:nvSpPr>
        <p:spPr>
          <a:xfrm>
            <a:off x="5508104" y="2924944"/>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t>STORE</a:t>
            </a:r>
            <a:endParaRPr lang="en-IE" b="1" dirty="0"/>
          </a:p>
        </p:txBody>
      </p:sp>
    </p:spTree>
    <p:extLst>
      <p:ext uri="{BB962C8B-B14F-4D97-AF65-F5344CB8AC3E}">
        <p14:creationId xmlns:p14="http://schemas.microsoft.com/office/powerpoint/2010/main" val="3996856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Right Arrow 1"/>
          <p:cNvSpPr/>
          <p:nvPr/>
        </p:nvSpPr>
        <p:spPr>
          <a:xfrm rot="13981898">
            <a:off x="4815668" y="2810604"/>
            <a:ext cx="2376264"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3" name="Right Arrow 62"/>
          <p:cNvSpPr/>
          <p:nvPr/>
        </p:nvSpPr>
        <p:spPr>
          <a:xfrm rot="956215">
            <a:off x="2321422" y="3397054"/>
            <a:ext cx="4273741" cy="755876"/>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IE" b="1" dirty="0"/>
          </a:p>
        </p:txBody>
      </p:sp>
      <p:sp>
        <p:nvSpPr>
          <p:cNvPr id="66" name="Rounded Rectangle 65"/>
          <p:cNvSpPr/>
          <p:nvPr/>
        </p:nvSpPr>
        <p:spPr>
          <a:xfrm>
            <a:off x="5508104" y="2924944"/>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t>STORE</a:t>
            </a:r>
            <a:endParaRPr lang="en-IE" b="1" dirty="0"/>
          </a:p>
        </p:txBody>
      </p:sp>
      <p:sp>
        <p:nvSpPr>
          <p:cNvPr id="76" name="Rounded Rectangle 75"/>
          <p:cNvSpPr/>
          <p:nvPr/>
        </p:nvSpPr>
        <p:spPr>
          <a:xfrm>
            <a:off x="3923928" y="3501008"/>
            <a:ext cx="1008112" cy="54006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t>LOAD</a:t>
            </a:r>
            <a:endParaRPr lang="en-IE" b="1" dirty="0"/>
          </a:p>
        </p:txBody>
      </p:sp>
    </p:spTree>
    <p:extLst>
      <p:ext uri="{BB962C8B-B14F-4D97-AF65-F5344CB8AC3E}">
        <p14:creationId xmlns:p14="http://schemas.microsoft.com/office/powerpoint/2010/main" val="3950021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18373304"/>
              </p:ext>
            </p:extLst>
          </p:nvPr>
        </p:nvGraphicFramePr>
        <p:xfrm>
          <a:off x="395536" y="1412776"/>
          <a:ext cx="8352928" cy="4981756"/>
        </p:xfrm>
        <a:graphic>
          <a:graphicData uri="http://schemas.openxmlformats.org/drawingml/2006/table">
            <a:tbl>
              <a:tblPr firstRow="1" bandRow="1">
                <a:tableStyleId>{F5AB1C69-6EDB-4FF4-983F-18BD219EF322}</a:tableStyleId>
              </a:tblPr>
              <a:tblGrid>
                <a:gridCol w="2880320"/>
                <a:gridCol w="1800200"/>
                <a:gridCol w="3672408"/>
              </a:tblGrid>
              <a:tr h="570638">
                <a:tc>
                  <a:txBody>
                    <a:bodyPr/>
                    <a:lstStyle/>
                    <a:p>
                      <a:pPr algn="ctr"/>
                      <a:r>
                        <a:rPr lang="en-IE" dirty="0" smtClean="0"/>
                        <a:t>TYPE</a:t>
                      </a:r>
                      <a:r>
                        <a:rPr lang="en-IE" baseline="0" dirty="0" smtClean="0"/>
                        <a:t> OF INSTRUCTION</a:t>
                      </a:r>
                      <a:endParaRPr lang="en-IE" dirty="0"/>
                    </a:p>
                  </a:txBody>
                  <a:tcPr/>
                </a:tc>
                <a:tc>
                  <a:txBody>
                    <a:bodyPr/>
                    <a:lstStyle/>
                    <a:p>
                      <a:pPr algn="ctr"/>
                      <a:r>
                        <a:rPr lang="en-IE" dirty="0" smtClean="0"/>
                        <a:t>INSTRUCTION</a:t>
                      </a:r>
                      <a:endParaRPr lang="en-IE" dirty="0"/>
                    </a:p>
                  </a:txBody>
                  <a:tcPr/>
                </a:tc>
                <a:tc>
                  <a:txBody>
                    <a:bodyPr/>
                    <a:lstStyle/>
                    <a:p>
                      <a:pPr algn="ctr"/>
                      <a:r>
                        <a:rPr lang="en-IE" dirty="0" smtClean="0"/>
                        <a:t>DESCRIPTION</a:t>
                      </a:r>
                      <a:endParaRPr lang="en-IE" dirty="0"/>
                    </a:p>
                  </a:txBody>
                  <a:tcPr/>
                </a:tc>
              </a:tr>
              <a:tr h="570638">
                <a:tc>
                  <a:txBody>
                    <a:bodyPr/>
                    <a:lstStyle/>
                    <a:p>
                      <a:pPr algn="ctr"/>
                      <a:r>
                        <a:rPr lang="en-IE" sz="2400" dirty="0" smtClean="0"/>
                        <a:t>Arithmetic</a:t>
                      </a:r>
                      <a:endParaRPr lang="en-IE" sz="2400" dirty="0"/>
                    </a:p>
                  </a:txBody>
                  <a:tcPr/>
                </a:tc>
                <a:tc>
                  <a:txBody>
                    <a:bodyPr/>
                    <a:lstStyle/>
                    <a:p>
                      <a:pPr algn="ctr"/>
                      <a:r>
                        <a:rPr lang="en-IE" sz="2400" dirty="0" smtClean="0"/>
                        <a:t>ADD</a:t>
                      </a:r>
                      <a:endParaRPr lang="en-IE" sz="2400" dirty="0"/>
                    </a:p>
                  </a:txBody>
                  <a:tcPr/>
                </a:tc>
                <a:tc>
                  <a:txBody>
                    <a:bodyPr/>
                    <a:lstStyle/>
                    <a:p>
                      <a:pPr algn="ctr"/>
                      <a:r>
                        <a:rPr lang="en-IE" sz="1800" dirty="0" smtClean="0"/>
                        <a:t>Add the value of a given memory location to</a:t>
                      </a:r>
                      <a:r>
                        <a:rPr lang="en-IE" sz="1800" baseline="0" dirty="0" smtClean="0"/>
                        <a:t> calculator</a:t>
                      </a:r>
                      <a:endParaRPr lang="en-IE" sz="1800" dirty="0"/>
                    </a:p>
                  </a:txBody>
                  <a:tcPr/>
                </a:tc>
              </a:tr>
              <a:tr h="57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400" dirty="0" smtClean="0"/>
                        <a:t>Arithmetic</a:t>
                      </a:r>
                    </a:p>
                  </a:txBody>
                  <a:tcPr/>
                </a:tc>
                <a:tc>
                  <a:txBody>
                    <a:bodyPr/>
                    <a:lstStyle/>
                    <a:p>
                      <a:pPr algn="ctr"/>
                      <a:r>
                        <a:rPr lang="en-IE" sz="2400" dirty="0" smtClean="0"/>
                        <a:t>SUBTRACT</a:t>
                      </a:r>
                      <a:endParaRPr lang="en-IE" sz="2400" dirty="0"/>
                    </a:p>
                  </a:txBody>
                  <a:tcPr/>
                </a:tc>
                <a:tc>
                  <a:txBody>
                    <a:bodyPr/>
                    <a:lstStyle/>
                    <a:p>
                      <a:pPr algn="ctr"/>
                      <a:r>
                        <a:rPr lang="en-IE" sz="1800" dirty="0" smtClean="0"/>
                        <a:t>Subtract the value of a given memory location to</a:t>
                      </a:r>
                      <a:r>
                        <a:rPr lang="en-IE" sz="1800" baseline="0" dirty="0" smtClean="0"/>
                        <a:t> calculator</a:t>
                      </a:r>
                      <a:endParaRPr lang="en-IE" sz="18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STORE</a:t>
                      </a:r>
                      <a:endParaRPr lang="en-IE" sz="2400" dirty="0"/>
                    </a:p>
                  </a:txBody>
                  <a:tcPr/>
                </a:tc>
                <a:tc>
                  <a:txBody>
                    <a:bodyPr/>
                    <a:lstStyle/>
                    <a:p>
                      <a:pPr algn="ctr"/>
                      <a:r>
                        <a:rPr lang="en-IE" sz="1800" dirty="0" smtClean="0"/>
                        <a:t>Copy the value from the calculator into a given memory location</a:t>
                      </a:r>
                      <a:endParaRPr lang="en-IE" sz="18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LOAD</a:t>
                      </a:r>
                      <a:endParaRPr lang="en-IE" sz="2400" dirty="0"/>
                    </a:p>
                  </a:txBody>
                  <a:tcPr/>
                </a:tc>
                <a:tc>
                  <a:txBody>
                    <a:bodyPr/>
                    <a:lstStyle/>
                    <a:p>
                      <a:pPr algn="ctr"/>
                      <a:r>
                        <a:rPr lang="en-IE" sz="1800" dirty="0" smtClean="0"/>
                        <a:t>Copy the value from a given memory location into the calculator</a:t>
                      </a:r>
                      <a:endParaRPr lang="en-IE" sz="18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INPUT</a:t>
                      </a:r>
                      <a:endParaRPr lang="en-IE" sz="2400" dirty="0"/>
                    </a:p>
                  </a:txBody>
                  <a:tcPr/>
                </a:tc>
                <a:tc>
                  <a:txBody>
                    <a:bodyPr/>
                    <a:lstStyle/>
                    <a:p>
                      <a:pPr algn="ctr"/>
                      <a:r>
                        <a:rPr lang="en-IE" sz="1800" dirty="0" smtClean="0"/>
                        <a:t>Get</a:t>
                      </a:r>
                      <a:r>
                        <a:rPr lang="en-IE" sz="1800" baseline="0" dirty="0" smtClean="0"/>
                        <a:t> the value from the IN-TRAY and put it into the calculator</a:t>
                      </a:r>
                      <a:endParaRPr lang="en-IE" sz="18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OUTPUT</a:t>
                      </a:r>
                      <a:endParaRPr lang="en-IE" sz="2400" dirty="0"/>
                    </a:p>
                  </a:txBody>
                  <a:tcPr/>
                </a:tc>
                <a:tc>
                  <a:txBody>
                    <a:bodyPr/>
                    <a:lstStyle/>
                    <a:p>
                      <a:pPr algn="ctr"/>
                      <a:r>
                        <a:rPr lang="en-IE" sz="1800" dirty="0" smtClean="0"/>
                        <a:t>Put</a:t>
                      </a:r>
                      <a:r>
                        <a:rPr lang="en-IE" sz="1800" baseline="0" dirty="0" smtClean="0"/>
                        <a:t> the value in the calculator into the OUT-TRAY</a:t>
                      </a:r>
                      <a:endParaRPr lang="en-IE" sz="1800" dirty="0"/>
                    </a:p>
                  </a:txBody>
                  <a:tcPr/>
                </a:tc>
              </a:tr>
              <a:tr h="570638">
                <a:tc>
                  <a:txBody>
                    <a:bodyPr/>
                    <a:lstStyle/>
                    <a:p>
                      <a:pPr algn="ctr"/>
                      <a:r>
                        <a:rPr lang="en-IE" sz="2400" dirty="0" smtClean="0"/>
                        <a:t>Machine Control</a:t>
                      </a:r>
                      <a:endParaRPr lang="en-IE" sz="2400" dirty="0"/>
                    </a:p>
                  </a:txBody>
                  <a:tcPr/>
                </a:tc>
                <a:tc>
                  <a:txBody>
                    <a:bodyPr/>
                    <a:lstStyle/>
                    <a:p>
                      <a:pPr algn="ctr"/>
                      <a:r>
                        <a:rPr lang="en-IE" sz="2400" dirty="0" smtClean="0"/>
                        <a:t>STOP</a:t>
                      </a:r>
                      <a:endParaRPr lang="en-IE" sz="2400" dirty="0"/>
                    </a:p>
                  </a:txBody>
                  <a:tcPr/>
                </a:tc>
                <a:tc>
                  <a:txBody>
                    <a:bodyPr/>
                    <a:lstStyle/>
                    <a:p>
                      <a:pPr algn="ctr"/>
                      <a:r>
                        <a:rPr lang="en-IE" sz="1800" dirty="0" smtClean="0"/>
                        <a:t>Take</a:t>
                      </a:r>
                      <a:r>
                        <a:rPr lang="en-IE" sz="1800" baseline="0" dirty="0" smtClean="0"/>
                        <a:t> a break</a:t>
                      </a:r>
                      <a:endParaRPr lang="en-IE" sz="1800" dirty="0"/>
                    </a:p>
                  </a:txBody>
                  <a:tcPr/>
                </a:tc>
              </a:tr>
            </a:tbl>
          </a:graphicData>
        </a:graphic>
      </p:graphicFrame>
    </p:spTree>
    <p:extLst>
      <p:ext uri="{BB962C8B-B14F-4D97-AF65-F5344CB8AC3E}">
        <p14:creationId xmlns:p14="http://schemas.microsoft.com/office/powerpoint/2010/main" val="3272571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lstStyle/>
          <a:p>
            <a:r>
              <a:rPr lang="en-IE" dirty="0" smtClean="0">
                <a:solidFill>
                  <a:schemeClr val="bg1"/>
                </a:solidFill>
              </a:rPr>
              <a:t>Let’s see a program in action.</a:t>
            </a:r>
            <a:endParaRPr lang="en-IE" dirty="0">
              <a:solidFill>
                <a:schemeClr val="bg1"/>
              </a:solidFill>
            </a:endParaRPr>
          </a:p>
        </p:txBody>
      </p:sp>
    </p:spTree>
    <p:extLst>
      <p:ext uri="{BB962C8B-B14F-4D97-AF65-F5344CB8AC3E}">
        <p14:creationId xmlns:p14="http://schemas.microsoft.com/office/powerpoint/2010/main" val="3642575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extLst>
      <p:ext uri="{BB962C8B-B14F-4D97-AF65-F5344CB8AC3E}">
        <p14:creationId xmlns:p14="http://schemas.microsoft.com/office/powerpoint/2010/main" val="488760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INBOX --&gt; ACCUMULATOR</a:t>
            </a:r>
          </a:p>
          <a:p>
            <a:pPr algn="ctr"/>
            <a:r>
              <a:rPr lang="en-IE" sz="1400" dirty="0" smtClean="0">
                <a:solidFill>
                  <a:schemeClr val="tx1"/>
                </a:solidFill>
              </a:rPr>
              <a:t>INPUT the first number, enter into calculator</a:t>
            </a:r>
            <a:endParaRPr lang="en-IE" sz="140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TextBox 60"/>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7" name="Rectangle 56"/>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a:stCxn id="85" idx="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Frame 73"/>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6" name="TextBox 65"/>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
        <p:nvSpPr>
          <p:cNvPr id="65" name="Folded Corner 64"/>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INBOX --&gt; ACCUMULATOR</a:t>
            </a:r>
          </a:p>
          <a:p>
            <a:pPr algn="ctr"/>
            <a:r>
              <a:rPr lang="en-IE" sz="1400" dirty="0" smtClean="0">
                <a:solidFill>
                  <a:schemeClr val="tx1"/>
                </a:solidFill>
              </a:rPr>
              <a:t>INPUT the first number, enter into calculator</a:t>
            </a:r>
            <a:endParaRPr lang="en-IE" sz="1400"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E" dirty="0" smtClean="0">
                <a:solidFill>
                  <a:schemeClr val="bg1"/>
                </a:solidFill>
              </a:rPr>
              <a:t>Fetch </a:t>
            </a:r>
            <a:r>
              <a:rPr lang="en-IE" dirty="0">
                <a:solidFill>
                  <a:schemeClr val="bg1"/>
                </a:solidFill>
              </a:rPr>
              <a:t>the next instruction from memory at the address in the program counter</a:t>
            </a:r>
          </a:p>
          <a:p>
            <a:pPr marL="514350" indent="-514350">
              <a:buFont typeface="+mj-lt"/>
              <a:buAutoNum type="arabicPeriod"/>
            </a:pPr>
            <a:r>
              <a:rPr lang="en-IE" dirty="0" smtClean="0">
                <a:solidFill>
                  <a:schemeClr val="bg1"/>
                </a:solidFill>
              </a:rPr>
              <a:t>Decode </a:t>
            </a:r>
            <a:r>
              <a:rPr lang="en-IE" dirty="0">
                <a:solidFill>
                  <a:schemeClr val="bg1"/>
                </a:solidFill>
              </a:rPr>
              <a:t>the instruction using the control </a:t>
            </a:r>
            <a:r>
              <a:rPr lang="en-IE" dirty="0" smtClean="0">
                <a:solidFill>
                  <a:schemeClr val="bg1"/>
                </a:solidFill>
              </a:rPr>
              <a:t>unit</a:t>
            </a:r>
          </a:p>
          <a:p>
            <a:pPr marL="514350" indent="-514350">
              <a:buFont typeface="+mj-lt"/>
              <a:buAutoNum type="arabicPeriod"/>
            </a:pPr>
            <a:r>
              <a:rPr lang="en-IE" dirty="0" smtClean="0">
                <a:solidFill>
                  <a:schemeClr val="bg1"/>
                </a:solidFill>
              </a:rPr>
              <a:t>Increment the Program Counter</a:t>
            </a:r>
            <a:endParaRPr lang="en-IE" dirty="0">
              <a:solidFill>
                <a:schemeClr val="bg1"/>
              </a:solidFill>
            </a:endParaRPr>
          </a:p>
          <a:p>
            <a:pPr marL="514350" indent="-514350">
              <a:buFont typeface="+mj-lt"/>
              <a:buAutoNum type="arabicPeriod"/>
            </a:pPr>
            <a:r>
              <a:rPr lang="en-IE" dirty="0" smtClean="0">
                <a:solidFill>
                  <a:schemeClr val="bg1"/>
                </a:solidFill>
              </a:rPr>
              <a:t>The </a:t>
            </a:r>
            <a:r>
              <a:rPr lang="en-IE" dirty="0">
                <a:solidFill>
                  <a:schemeClr val="bg1"/>
                </a:solidFill>
              </a:rPr>
              <a:t>control unit commands the rest of the computer to execute the instruction</a:t>
            </a:r>
          </a:p>
          <a:p>
            <a:pPr marL="514350" indent="-514350">
              <a:buFont typeface="+mj-lt"/>
              <a:buAutoNum type="arabicPeriod"/>
            </a:pPr>
            <a:r>
              <a:rPr lang="en-IE" dirty="0" smtClean="0">
                <a:solidFill>
                  <a:schemeClr val="bg1"/>
                </a:solidFill>
              </a:rPr>
              <a:t>Go </a:t>
            </a:r>
            <a:r>
              <a:rPr lang="en-IE" dirty="0">
                <a:solidFill>
                  <a:schemeClr val="bg1"/>
                </a:solidFill>
              </a:rPr>
              <a:t>to step 1</a:t>
            </a:r>
          </a:p>
          <a:p>
            <a:pPr marL="0" indent="0">
              <a:buNone/>
            </a:pPr>
            <a:endParaRPr lang="en-IE" dirty="0">
              <a:solidFill>
                <a:schemeClr val="bg1"/>
              </a:solidFill>
            </a:endParaRPr>
          </a:p>
        </p:txBody>
      </p:sp>
    </p:spTree>
    <p:extLst>
      <p:ext uri="{BB962C8B-B14F-4D97-AF65-F5344CB8AC3E}">
        <p14:creationId xmlns:p14="http://schemas.microsoft.com/office/powerpoint/2010/main" val="2506805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cxnSp>
        <p:nvCxnSpPr>
          <p:cNvPr id="79" name="Straight Connector 78"/>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TextBox 57"/>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76" name="Straight Connector 7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rame 60"/>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Flowchart: Delay 62"/>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TextBox 65"/>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
        <p:nvSpPr>
          <p:cNvPr id="60" name="Folded Corner 59"/>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ACCUMULATOR</a:t>
            </a:r>
          </a:p>
          <a:p>
            <a:pPr algn="ctr"/>
            <a:r>
              <a:rPr lang="en-IE" sz="1400" b="1" dirty="0" smtClean="0">
                <a:solidFill>
                  <a:schemeClr val="tx1"/>
                </a:solidFill>
              </a:rPr>
              <a:t> </a:t>
            </a:r>
            <a:r>
              <a:rPr lang="en-IE" sz="1400" b="1" dirty="0">
                <a:solidFill>
                  <a:schemeClr val="tx1"/>
                </a:solidFill>
              </a:rPr>
              <a:t>--&gt; MEMORY[08]</a:t>
            </a:r>
          </a:p>
          <a:p>
            <a:pPr algn="ctr"/>
            <a:r>
              <a:rPr lang="en-IE" sz="1400" dirty="0">
                <a:solidFill>
                  <a:schemeClr val="tx1"/>
                </a:solidFill>
              </a:rPr>
              <a:t>STORE the calculator's current value in memory location [08]</a:t>
            </a:r>
            <a:endParaRPr lang="en-IE" sz="1400" b="1"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ACCUMULATOR </a:t>
            </a:r>
          </a:p>
          <a:p>
            <a:pPr algn="ctr"/>
            <a:r>
              <a:rPr lang="en-IE" sz="1400" b="1" dirty="0" smtClean="0">
                <a:solidFill>
                  <a:schemeClr val="tx1"/>
                </a:solidFill>
              </a:rPr>
              <a:t>--&gt; </a:t>
            </a:r>
            <a:r>
              <a:rPr lang="en-IE" sz="1400" b="1" dirty="0">
                <a:solidFill>
                  <a:schemeClr val="tx1"/>
                </a:solidFill>
              </a:rPr>
              <a:t>MEMORY[08]</a:t>
            </a:r>
          </a:p>
          <a:p>
            <a:pPr algn="ctr"/>
            <a:r>
              <a:rPr lang="en-IE" sz="1400" dirty="0">
                <a:solidFill>
                  <a:schemeClr val="tx1"/>
                </a:solidFill>
              </a:rPr>
              <a:t>STORE the calculator's current value in memory location [08]</a:t>
            </a:r>
            <a:endParaRPr lang="en-IE" sz="1400" b="1"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INBOX --&gt; ACCUMULATOR </a:t>
            </a:r>
            <a:r>
              <a:rPr lang="en-IE" sz="1400" dirty="0">
                <a:solidFill>
                  <a:schemeClr val="tx1"/>
                </a:solidFill>
              </a:rPr>
              <a:t>INPUT the second number, enter into calculator</a:t>
            </a:r>
            <a:endParaRPr lang="en-IE" sz="1400" b="1" dirty="0">
              <a:solidFill>
                <a:schemeClr val="tx1"/>
              </a:solidFill>
            </a:endParaRPr>
          </a:p>
        </p:txBody>
      </p:sp>
    </p:spTree>
    <p:extLst>
      <p:ext uri="{BB962C8B-B14F-4D97-AF65-F5344CB8AC3E}">
        <p14:creationId xmlns:p14="http://schemas.microsoft.com/office/powerpoint/2010/main" val="3552769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
        <p:nvSpPr>
          <p:cNvPr id="64" name="Folded Corner 63"/>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INBOX --&gt; ACCUMULATOR </a:t>
            </a:r>
            <a:r>
              <a:rPr lang="en-IE" sz="1400" dirty="0">
                <a:solidFill>
                  <a:schemeClr val="tx1"/>
                </a:solidFill>
              </a:rPr>
              <a:t>INPUT the second number, enter into calculator</a:t>
            </a:r>
            <a:endParaRPr lang="en-IE" sz="1400" b="1" dirty="0">
              <a:solidFill>
                <a:schemeClr val="tx1"/>
              </a:solidFill>
            </a:endParaRPr>
          </a:p>
        </p:txBody>
      </p:sp>
    </p:spTree>
    <p:extLst>
      <p:ext uri="{BB962C8B-B14F-4D97-AF65-F5344CB8AC3E}">
        <p14:creationId xmlns:p14="http://schemas.microsoft.com/office/powerpoint/2010/main" val="337532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lowchart: Delay 77"/>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483573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7" name="Folded Corner 56"/>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endParaRPr lang="en-IE" sz="1400" b="1" dirty="0" smtClean="0">
              <a:solidFill>
                <a:schemeClr val="tx1"/>
              </a:solidFill>
            </a:endParaRPr>
          </a:p>
          <a:p>
            <a:pPr algn="ctr"/>
            <a:r>
              <a:rPr lang="en-IE" sz="1400" b="1" dirty="0" smtClean="0">
                <a:solidFill>
                  <a:schemeClr val="tx1"/>
                </a:solidFill>
              </a:rPr>
              <a:t>--&gt; </a:t>
            </a:r>
            <a:r>
              <a:rPr lang="en-IE" sz="1400" b="1" dirty="0">
                <a:solidFill>
                  <a:schemeClr val="tx1"/>
                </a:solidFill>
              </a:rPr>
              <a:t>MEMORY[09]</a:t>
            </a:r>
          </a:p>
          <a:p>
            <a:pPr algn="ctr"/>
            <a:r>
              <a:rPr lang="en-IE" sz="1400" dirty="0">
                <a:solidFill>
                  <a:schemeClr val="tx1"/>
                </a:solidFill>
              </a:rPr>
              <a:t>STORE the calculator's current value in memory location [09]</a:t>
            </a:r>
            <a:endParaRPr lang="en-IE" sz="1400" b="1" dirty="0">
              <a:solidFill>
                <a:schemeClr val="tx1"/>
              </a:solidFill>
            </a:endParaRPr>
          </a:p>
        </p:txBody>
      </p:sp>
    </p:spTree>
    <p:extLst>
      <p:ext uri="{BB962C8B-B14F-4D97-AF65-F5344CB8AC3E}">
        <p14:creationId xmlns:p14="http://schemas.microsoft.com/office/powerpoint/2010/main" val="3381936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endParaRPr lang="en-IE" sz="1400" b="1" dirty="0" smtClean="0">
              <a:solidFill>
                <a:schemeClr val="tx1"/>
              </a:solidFill>
            </a:endParaRPr>
          </a:p>
          <a:p>
            <a:pPr algn="ctr"/>
            <a:r>
              <a:rPr lang="en-IE" sz="1400" b="1" dirty="0" smtClean="0">
                <a:solidFill>
                  <a:schemeClr val="tx1"/>
                </a:solidFill>
              </a:rPr>
              <a:t>--&gt; </a:t>
            </a:r>
            <a:r>
              <a:rPr lang="en-IE" sz="1400" b="1" dirty="0">
                <a:solidFill>
                  <a:schemeClr val="tx1"/>
                </a:solidFill>
              </a:rPr>
              <a:t>MEMORY[09]</a:t>
            </a:r>
          </a:p>
          <a:p>
            <a:pPr algn="ctr"/>
            <a:r>
              <a:rPr lang="en-IE" sz="1400" dirty="0">
                <a:solidFill>
                  <a:schemeClr val="tx1"/>
                </a:solidFill>
              </a:rPr>
              <a:t>STORE the calculator's current value in memory location [09]</a:t>
            </a:r>
            <a:endParaRPr lang="en-IE" sz="1400" b="1" dirty="0">
              <a:solidFill>
                <a:schemeClr val="tx1"/>
              </a:solidFill>
            </a:endParaRPr>
          </a:p>
        </p:txBody>
      </p:sp>
    </p:spTree>
    <p:extLst>
      <p:ext uri="{BB962C8B-B14F-4D97-AF65-F5344CB8AC3E}">
        <p14:creationId xmlns:p14="http://schemas.microsoft.com/office/powerpoint/2010/main" val="2326794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620897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This </a:t>
            </a:r>
            <a:r>
              <a:rPr lang="en-IE" dirty="0">
                <a:solidFill>
                  <a:schemeClr val="bg1"/>
                </a:solidFill>
              </a:rPr>
              <a:t>is the Fetch-Decode-Execute (FDE) cycle. These computers are known as Stored-Program Computers since the separation of storage from the processing unit is implicit in this model. </a:t>
            </a:r>
          </a:p>
        </p:txBody>
      </p:sp>
    </p:spTree>
    <p:extLst>
      <p:ext uri="{BB962C8B-B14F-4D97-AF65-F5344CB8AC3E}">
        <p14:creationId xmlns:p14="http://schemas.microsoft.com/office/powerpoint/2010/main" val="18366689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Folded Corner 55"/>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MEMORY[08] --&gt; ACCUMULATOR</a:t>
            </a:r>
          </a:p>
          <a:p>
            <a:pPr algn="ctr"/>
            <a:r>
              <a:rPr lang="en-IE" sz="1400" dirty="0">
                <a:solidFill>
                  <a:schemeClr val="tx1"/>
                </a:solidFill>
              </a:rPr>
              <a:t>LOAD the first value back into the calculator</a:t>
            </a:r>
            <a:endParaRPr lang="en-IE" sz="1400" b="1" dirty="0">
              <a:solidFill>
                <a:schemeClr val="tx1"/>
              </a:solidFill>
            </a:endParaRPr>
          </a:p>
        </p:txBody>
      </p:sp>
    </p:spTree>
    <p:extLst>
      <p:ext uri="{BB962C8B-B14F-4D97-AF65-F5344CB8AC3E}">
        <p14:creationId xmlns:p14="http://schemas.microsoft.com/office/powerpoint/2010/main" val="5941844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Folded Corner 62"/>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MEMORY[08] --&gt; ACCUMULATOR</a:t>
            </a:r>
          </a:p>
          <a:p>
            <a:pPr algn="ctr"/>
            <a:r>
              <a:rPr lang="en-IE" sz="1400" dirty="0">
                <a:solidFill>
                  <a:schemeClr val="tx1"/>
                </a:solidFill>
              </a:rPr>
              <a:t>LOAD the first value back into the calculator</a:t>
            </a:r>
            <a:endParaRPr lang="en-IE" sz="1400" b="1" dirty="0">
              <a:solidFill>
                <a:schemeClr val="tx1"/>
              </a:solidFill>
            </a:endParaRPr>
          </a:p>
        </p:txBody>
      </p:sp>
    </p:spTree>
    <p:extLst>
      <p:ext uri="{BB962C8B-B14F-4D97-AF65-F5344CB8AC3E}">
        <p14:creationId xmlns:p14="http://schemas.microsoft.com/office/powerpoint/2010/main" val="22330805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798618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 ACCUMULATOR - MEMORY[09]</a:t>
            </a:r>
          </a:p>
          <a:p>
            <a:pPr algn="ctr"/>
            <a:r>
              <a:rPr lang="en-IE" sz="1400" dirty="0">
                <a:solidFill>
                  <a:schemeClr val="tx1"/>
                </a:solidFill>
              </a:rPr>
              <a:t>SUBTRACT the second number from the first value</a:t>
            </a:r>
            <a:endParaRPr lang="en-IE" sz="1400" b="1" dirty="0">
              <a:solidFill>
                <a:schemeClr val="tx1"/>
              </a:solidFill>
            </a:endParaRPr>
          </a:p>
        </p:txBody>
      </p:sp>
    </p:spTree>
    <p:extLst>
      <p:ext uri="{BB962C8B-B14F-4D97-AF65-F5344CB8AC3E}">
        <p14:creationId xmlns:p14="http://schemas.microsoft.com/office/powerpoint/2010/main" val="3511555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55-36</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 ACCUMULATOR - MEMORY[09]</a:t>
            </a:r>
          </a:p>
          <a:p>
            <a:pPr algn="ctr"/>
            <a:r>
              <a:rPr lang="en-IE" sz="1400" dirty="0">
                <a:solidFill>
                  <a:schemeClr val="tx1"/>
                </a:solidFill>
              </a:rPr>
              <a:t>SUBTRACT the second number from the first value</a:t>
            </a:r>
            <a:endParaRPr lang="en-IE" sz="1400" b="1" dirty="0">
              <a:solidFill>
                <a:schemeClr val="tx1"/>
              </a:solidFill>
            </a:endParaRPr>
          </a:p>
        </p:txBody>
      </p:sp>
    </p:spTree>
    <p:extLst>
      <p:ext uri="{BB962C8B-B14F-4D97-AF65-F5344CB8AC3E}">
        <p14:creationId xmlns:p14="http://schemas.microsoft.com/office/powerpoint/2010/main" val="2292514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 ACCUMULATOR - MEMORY[09]</a:t>
            </a:r>
          </a:p>
          <a:p>
            <a:pPr algn="ctr"/>
            <a:r>
              <a:rPr lang="en-IE" sz="1400" dirty="0">
                <a:solidFill>
                  <a:schemeClr val="tx1"/>
                </a:solidFill>
              </a:rPr>
              <a:t>SUBTRACT the second number from the first value</a:t>
            </a:r>
            <a:endParaRPr lang="en-IE" sz="1400" b="1" dirty="0">
              <a:solidFill>
                <a:schemeClr val="tx1"/>
              </a:solidFill>
            </a:endParaRPr>
          </a:p>
        </p:txBody>
      </p:sp>
    </p:spTree>
    <p:extLst>
      <p:ext uri="{BB962C8B-B14F-4D97-AF65-F5344CB8AC3E}">
        <p14:creationId xmlns:p14="http://schemas.microsoft.com/office/powerpoint/2010/main" val="33050651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84344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Folded Corner 57"/>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endParaRPr lang="en-IE" sz="1400" b="1" dirty="0" smtClean="0">
              <a:solidFill>
                <a:schemeClr val="tx1"/>
              </a:solidFill>
            </a:endParaRPr>
          </a:p>
          <a:p>
            <a:pPr algn="ctr"/>
            <a:r>
              <a:rPr lang="en-IE" sz="1400" b="1" dirty="0" smtClean="0">
                <a:solidFill>
                  <a:schemeClr val="tx1"/>
                </a:solidFill>
              </a:rPr>
              <a:t>--&gt; </a:t>
            </a:r>
            <a:r>
              <a:rPr lang="en-IE" sz="1400" b="1" dirty="0">
                <a:solidFill>
                  <a:schemeClr val="tx1"/>
                </a:solidFill>
              </a:rPr>
              <a:t>OUTBOX</a:t>
            </a:r>
          </a:p>
          <a:p>
            <a:pPr algn="ctr"/>
            <a:r>
              <a:rPr lang="en-IE" sz="1400" dirty="0">
                <a:solidFill>
                  <a:schemeClr val="tx1"/>
                </a:solidFill>
              </a:rPr>
              <a:t>OUTPUT the calculator's result to the OUT-TRAY</a:t>
            </a:r>
            <a:endParaRPr lang="en-IE" sz="1400" b="1" dirty="0">
              <a:solidFill>
                <a:schemeClr val="tx1"/>
              </a:solidFill>
            </a:endParaRPr>
          </a:p>
        </p:txBody>
      </p:sp>
    </p:spTree>
    <p:extLst>
      <p:ext uri="{BB962C8B-B14F-4D97-AF65-F5344CB8AC3E}">
        <p14:creationId xmlns:p14="http://schemas.microsoft.com/office/powerpoint/2010/main" val="1317221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TextBox 1"/>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Folded Corner 56"/>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a:solidFill>
                  <a:schemeClr val="tx1"/>
                </a:solidFill>
              </a:rPr>
              <a:t>ACCUMULATOR </a:t>
            </a:r>
            <a:endParaRPr lang="en-IE" sz="1400" b="1" dirty="0" smtClean="0">
              <a:solidFill>
                <a:schemeClr val="tx1"/>
              </a:solidFill>
            </a:endParaRPr>
          </a:p>
          <a:p>
            <a:pPr algn="ctr"/>
            <a:r>
              <a:rPr lang="en-IE" sz="1400" b="1" dirty="0" smtClean="0">
                <a:solidFill>
                  <a:schemeClr val="tx1"/>
                </a:solidFill>
              </a:rPr>
              <a:t>--&gt; </a:t>
            </a:r>
            <a:r>
              <a:rPr lang="en-IE" sz="1400" b="1" dirty="0">
                <a:solidFill>
                  <a:schemeClr val="tx1"/>
                </a:solidFill>
              </a:rPr>
              <a:t>OUTBOX</a:t>
            </a:r>
          </a:p>
          <a:p>
            <a:pPr algn="ctr"/>
            <a:r>
              <a:rPr lang="en-IE" sz="1400" dirty="0">
                <a:solidFill>
                  <a:schemeClr val="tx1"/>
                </a:solidFill>
              </a:rPr>
              <a:t>OUTPUT the calculator's result to the OUT-TRAY</a:t>
            </a:r>
            <a:endParaRPr lang="en-IE" sz="1400" b="1" dirty="0">
              <a:solidFill>
                <a:schemeClr val="tx1"/>
              </a:solidFill>
            </a:endParaRPr>
          </a:p>
        </p:txBody>
      </p:sp>
    </p:spTree>
    <p:extLst>
      <p:ext uri="{BB962C8B-B14F-4D97-AF65-F5344CB8AC3E}">
        <p14:creationId xmlns:p14="http://schemas.microsoft.com/office/powerpoint/2010/main" val="39211428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TextBox 57"/>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Tree>
    <p:extLst>
      <p:ext uri="{BB962C8B-B14F-4D97-AF65-F5344CB8AC3E}">
        <p14:creationId xmlns:p14="http://schemas.microsoft.com/office/powerpoint/2010/main" val="3766437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A </a:t>
            </a:r>
            <a:r>
              <a:rPr lang="en-IE" dirty="0">
                <a:solidFill>
                  <a:schemeClr val="bg1"/>
                </a:solidFill>
              </a:rPr>
              <a:t>conceptual device or thought experiment to teach this architecture was developed by Stuart </a:t>
            </a:r>
            <a:r>
              <a:rPr lang="en-IE" dirty="0" err="1">
                <a:solidFill>
                  <a:schemeClr val="bg1"/>
                </a:solidFill>
              </a:rPr>
              <a:t>Madnick</a:t>
            </a:r>
            <a:r>
              <a:rPr lang="en-IE" dirty="0">
                <a:solidFill>
                  <a:schemeClr val="bg1"/>
                </a:solidFill>
              </a:rPr>
              <a:t> of MIT in the 1960s and is called the Little Man Computer (LMC) </a:t>
            </a:r>
            <a:r>
              <a:rPr lang="en-IE" dirty="0" smtClean="0">
                <a:solidFill>
                  <a:schemeClr val="bg1"/>
                </a:solidFill>
              </a:rPr>
              <a:t>Paradigm. </a:t>
            </a:r>
            <a:endParaRPr lang="en-IE" dirty="0">
              <a:solidFill>
                <a:schemeClr val="bg1"/>
              </a:solidFill>
            </a:endParaRPr>
          </a:p>
        </p:txBody>
      </p:sp>
    </p:spTree>
    <p:extLst>
      <p:ext uri="{BB962C8B-B14F-4D97-AF65-F5344CB8AC3E}">
        <p14:creationId xmlns:p14="http://schemas.microsoft.com/office/powerpoint/2010/main" val="1900526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Curved Down Arrow 60"/>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
        <p:nvSpPr>
          <p:cNvPr id="57" name="Folded Corner 56"/>
          <p:cNvSpPr/>
          <p:nvPr/>
        </p:nvSpPr>
        <p:spPr>
          <a:xfrm>
            <a:off x="7380312" y="980728"/>
            <a:ext cx="1512168" cy="180020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dirty="0">
                <a:solidFill>
                  <a:schemeClr val="tx1"/>
                </a:solidFill>
              </a:rPr>
              <a:t>Take a break</a:t>
            </a:r>
          </a:p>
        </p:txBody>
      </p:sp>
    </p:spTree>
    <p:extLst>
      <p:ext uri="{BB962C8B-B14F-4D97-AF65-F5344CB8AC3E}">
        <p14:creationId xmlns:p14="http://schemas.microsoft.com/office/powerpoint/2010/main" val="36593394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TextBox 56"/>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Tree>
    <p:extLst>
      <p:ext uri="{BB962C8B-B14F-4D97-AF65-F5344CB8AC3E}">
        <p14:creationId xmlns:p14="http://schemas.microsoft.com/office/powerpoint/2010/main" val="34750515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The Little-Man doesn’t need to understand the overall goal of the instructions (in this case he doesn’t need to know that he is subtracting two numbers), as long as the boss has arranged the instructions correctly, and the Little-Man follows them, everything works without understanding.</a:t>
            </a:r>
          </a:p>
          <a:p>
            <a:r>
              <a:rPr lang="en-IE" dirty="0" smtClean="0">
                <a:solidFill>
                  <a:schemeClr val="bg1"/>
                </a:solidFill>
              </a:rPr>
              <a:t>(cf</a:t>
            </a:r>
            <a:r>
              <a:rPr lang="en-IE" dirty="0">
                <a:solidFill>
                  <a:schemeClr val="bg1"/>
                </a:solidFill>
              </a:rPr>
              <a:t>. </a:t>
            </a:r>
            <a:r>
              <a:rPr lang="en-IE" dirty="0" smtClean="0">
                <a:solidFill>
                  <a:schemeClr val="bg1"/>
                </a:solidFill>
              </a:rPr>
              <a:t>John Searle's Chinese Room Argument)</a:t>
            </a:r>
            <a:endParaRPr lang="en-IE" dirty="0">
              <a:solidFill>
                <a:schemeClr val="bg1"/>
              </a:solidFill>
            </a:endParaRPr>
          </a:p>
        </p:txBody>
      </p:sp>
    </p:spTree>
    <p:extLst>
      <p:ext uri="{BB962C8B-B14F-4D97-AF65-F5344CB8AC3E}">
        <p14:creationId xmlns:p14="http://schemas.microsoft.com/office/powerpoint/2010/main" val="17792748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But, that’s a bit too easy, because the instructions are in plain English.</a:t>
            </a:r>
          </a:p>
          <a:p>
            <a:r>
              <a:rPr lang="en-IE" dirty="0" smtClean="0">
                <a:solidFill>
                  <a:schemeClr val="bg1"/>
                </a:solidFill>
              </a:rPr>
              <a:t>Let’s make it a bit more complicated</a:t>
            </a:r>
          </a:p>
          <a:p>
            <a:r>
              <a:rPr lang="en-IE" dirty="0" smtClean="0">
                <a:solidFill>
                  <a:schemeClr val="bg1"/>
                </a:solidFill>
              </a:rPr>
              <a:t>Let’s restate the English as more computer-like instructions.</a:t>
            </a:r>
            <a:endParaRPr lang="en-IE" dirty="0">
              <a:solidFill>
                <a:schemeClr val="bg1"/>
              </a:solidFill>
            </a:endParaRPr>
          </a:p>
          <a:p>
            <a:endParaRPr lang="en-IE" dirty="0">
              <a:solidFill>
                <a:schemeClr val="bg1"/>
              </a:solidFill>
            </a:endParaRPr>
          </a:p>
        </p:txBody>
      </p:sp>
    </p:spTree>
    <p:extLst>
      <p:ext uri="{BB962C8B-B14F-4D97-AF65-F5344CB8AC3E}">
        <p14:creationId xmlns:p14="http://schemas.microsoft.com/office/powerpoint/2010/main" val="42297842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An instruction has two parts – what to do (Operation) and what to do it on (the Operands), e.g.</a:t>
            </a:r>
          </a:p>
          <a:p>
            <a:endParaRPr lang="en-IE" dirty="0">
              <a:solidFill>
                <a:schemeClr val="bg1"/>
              </a:solidFill>
            </a:endParaRPr>
          </a:p>
          <a:p>
            <a:pPr marL="0" indent="0" algn="ctr">
              <a:buNone/>
            </a:pPr>
            <a:r>
              <a:rPr lang="en-IE" b="1" dirty="0" smtClean="0">
                <a:solidFill>
                  <a:schemeClr val="bg1"/>
                </a:solidFill>
                <a:latin typeface="Courier" pitchFamily="49" charset="0"/>
              </a:rPr>
              <a:t>SUBTRACT Accumulator, [09]</a:t>
            </a:r>
          </a:p>
        </p:txBody>
      </p:sp>
    </p:spTree>
    <p:extLst>
      <p:ext uri="{BB962C8B-B14F-4D97-AF65-F5344CB8AC3E}">
        <p14:creationId xmlns:p14="http://schemas.microsoft.com/office/powerpoint/2010/main" val="3660205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An instruction has two parts – what to do (Operation) and what to do it on (the Operands), e.g.</a:t>
            </a:r>
          </a:p>
          <a:p>
            <a:endParaRPr lang="en-IE" dirty="0">
              <a:solidFill>
                <a:schemeClr val="bg1"/>
              </a:solidFill>
            </a:endParaRPr>
          </a:p>
          <a:p>
            <a:pPr marL="0" indent="0" algn="ctr">
              <a:buNone/>
            </a:pPr>
            <a:r>
              <a:rPr lang="en-IE" b="1" dirty="0" smtClean="0">
                <a:solidFill>
                  <a:schemeClr val="bg1"/>
                </a:solidFill>
                <a:latin typeface="Courier" pitchFamily="49" charset="0"/>
              </a:rPr>
              <a:t>SUBTRACT </a:t>
            </a:r>
            <a:r>
              <a:rPr lang="en-IE" b="1" dirty="0">
                <a:solidFill>
                  <a:schemeClr val="bg1"/>
                </a:solidFill>
                <a:latin typeface="Courier" pitchFamily="49" charset="0"/>
              </a:rPr>
              <a:t>Accumulator</a:t>
            </a:r>
            <a:r>
              <a:rPr lang="en-IE" b="1" dirty="0" smtClean="0">
                <a:solidFill>
                  <a:schemeClr val="bg1"/>
                </a:solidFill>
                <a:latin typeface="Courier" pitchFamily="49" charset="0"/>
              </a:rPr>
              <a:t>, [09]</a:t>
            </a:r>
          </a:p>
        </p:txBody>
      </p:sp>
      <p:sp>
        <p:nvSpPr>
          <p:cNvPr id="4" name="Rectangle 3"/>
          <p:cNvSpPr/>
          <p:nvPr/>
        </p:nvSpPr>
        <p:spPr>
          <a:xfrm>
            <a:off x="683568" y="3573016"/>
            <a:ext cx="2736304" cy="1800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827584" y="4581128"/>
            <a:ext cx="2553904" cy="769441"/>
          </a:xfrm>
          <a:prstGeom prst="rect">
            <a:avLst/>
          </a:prstGeom>
        </p:spPr>
        <p:txBody>
          <a:bodyPr wrap="none">
            <a:spAutoFit/>
          </a:bodyPr>
          <a:lstStyle/>
          <a:p>
            <a:r>
              <a:rPr lang="en-IE" sz="4400" b="1" dirty="0">
                <a:solidFill>
                  <a:schemeClr val="bg1"/>
                </a:solidFill>
              </a:rPr>
              <a:t>Operation</a:t>
            </a:r>
            <a:endParaRPr lang="en-IE" sz="4400" b="1" dirty="0"/>
          </a:p>
        </p:txBody>
      </p:sp>
    </p:spTree>
    <p:extLst>
      <p:ext uri="{BB962C8B-B14F-4D97-AF65-F5344CB8AC3E}">
        <p14:creationId xmlns:p14="http://schemas.microsoft.com/office/powerpoint/2010/main" val="26983938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An instruction has two parts – what to do (Operation) and what to do it on (the Operands), e.g.</a:t>
            </a:r>
          </a:p>
          <a:p>
            <a:endParaRPr lang="en-IE" dirty="0">
              <a:solidFill>
                <a:schemeClr val="bg1"/>
              </a:solidFill>
            </a:endParaRPr>
          </a:p>
          <a:p>
            <a:pPr marL="0" indent="0" algn="ctr">
              <a:buNone/>
            </a:pPr>
            <a:r>
              <a:rPr lang="en-IE" b="1" dirty="0" smtClean="0">
                <a:solidFill>
                  <a:schemeClr val="bg1"/>
                </a:solidFill>
                <a:latin typeface="Courier" pitchFamily="49" charset="0"/>
              </a:rPr>
              <a:t>SUBTRACT </a:t>
            </a:r>
            <a:r>
              <a:rPr lang="en-IE" b="1" dirty="0">
                <a:solidFill>
                  <a:schemeClr val="bg1"/>
                </a:solidFill>
                <a:latin typeface="Courier" pitchFamily="49" charset="0"/>
              </a:rPr>
              <a:t>Accumulator</a:t>
            </a:r>
            <a:r>
              <a:rPr lang="en-IE" b="1" dirty="0" smtClean="0">
                <a:solidFill>
                  <a:schemeClr val="bg1"/>
                </a:solidFill>
                <a:latin typeface="Courier" pitchFamily="49" charset="0"/>
              </a:rPr>
              <a:t>, [09]</a:t>
            </a:r>
          </a:p>
        </p:txBody>
      </p:sp>
      <p:sp>
        <p:nvSpPr>
          <p:cNvPr id="6" name="Rectangle 5"/>
          <p:cNvSpPr/>
          <p:nvPr/>
        </p:nvSpPr>
        <p:spPr>
          <a:xfrm>
            <a:off x="3419872" y="3573016"/>
            <a:ext cx="4536504" cy="1800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4538376" y="4581128"/>
            <a:ext cx="2450158" cy="769441"/>
          </a:xfrm>
          <a:prstGeom prst="rect">
            <a:avLst/>
          </a:prstGeom>
        </p:spPr>
        <p:txBody>
          <a:bodyPr wrap="none">
            <a:spAutoFit/>
          </a:bodyPr>
          <a:lstStyle/>
          <a:p>
            <a:r>
              <a:rPr lang="en-IE" sz="4400" b="1" dirty="0" smtClean="0">
                <a:solidFill>
                  <a:schemeClr val="bg1"/>
                </a:solidFill>
              </a:rPr>
              <a:t>Operands</a:t>
            </a:r>
            <a:endParaRPr lang="en-IE" sz="4400" b="1" dirty="0"/>
          </a:p>
        </p:txBody>
      </p:sp>
      <p:sp>
        <p:nvSpPr>
          <p:cNvPr id="8" name="Rectangle 7"/>
          <p:cNvSpPr/>
          <p:nvPr/>
        </p:nvSpPr>
        <p:spPr>
          <a:xfrm>
            <a:off x="827584" y="4581128"/>
            <a:ext cx="2553904" cy="769441"/>
          </a:xfrm>
          <a:prstGeom prst="rect">
            <a:avLst/>
          </a:prstGeom>
        </p:spPr>
        <p:txBody>
          <a:bodyPr wrap="none">
            <a:spAutoFit/>
          </a:bodyPr>
          <a:lstStyle/>
          <a:p>
            <a:r>
              <a:rPr lang="en-IE" sz="4400" b="1" dirty="0">
                <a:solidFill>
                  <a:schemeClr val="bg1"/>
                </a:solidFill>
              </a:rPr>
              <a:t>Operation</a:t>
            </a:r>
            <a:endParaRPr lang="en-IE" sz="4400" b="1" dirty="0"/>
          </a:p>
        </p:txBody>
      </p:sp>
      <p:sp>
        <p:nvSpPr>
          <p:cNvPr id="9" name="Rectangle 8"/>
          <p:cNvSpPr/>
          <p:nvPr/>
        </p:nvSpPr>
        <p:spPr>
          <a:xfrm>
            <a:off x="683568" y="3573016"/>
            <a:ext cx="2736304" cy="1800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368477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Note:</a:t>
            </a:r>
            <a:endParaRPr lang="en-IE" dirty="0">
              <a:solidFill>
                <a:schemeClr val="bg1"/>
              </a:solidFill>
            </a:endParaRPr>
          </a:p>
          <a:p>
            <a:pPr marL="0" indent="0" algn="ctr">
              <a:buNone/>
            </a:pPr>
            <a:r>
              <a:rPr lang="en-IE" b="1" dirty="0" smtClean="0">
                <a:solidFill>
                  <a:schemeClr val="bg1"/>
                </a:solidFill>
                <a:latin typeface="Courier" pitchFamily="49" charset="0"/>
              </a:rPr>
              <a:t>SUBTRACT </a:t>
            </a:r>
            <a:r>
              <a:rPr lang="en-IE" b="1" dirty="0">
                <a:solidFill>
                  <a:schemeClr val="bg1"/>
                </a:solidFill>
                <a:latin typeface="Courier" pitchFamily="49" charset="0"/>
              </a:rPr>
              <a:t>Accumulator</a:t>
            </a:r>
            <a:r>
              <a:rPr lang="en-IE" b="1" dirty="0" smtClean="0">
                <a:solidFill>
                  <a:schemeClr val="bg1"/>
                </a:solidFill>
                <a:latin typeface="Courier" pitchFamily="49" charset="0"/>
              </a:rPr>
              <a:t>, [09]</a:t>
            </a:r>
          </a:p>
          <a:p>
            <a:pPr marL="0" indent="0" algn="ctr">
              <a:buNone/>
            </a:pPr>
            <a:r>
              <a:rPr lang="en-IE" dirty="0" smtClean="0">
                <a:solidFill>
                  <a:schemeClr val="bg1"/>
                </a:solidFill>
              </a:rPr>
              <a:t>which is</a:t>
            </a:r>
          </a:p>
          <a:p>
            <a:pPr marL="0" indent="0" algn="ctr">
              <a:buNone/>
            </a:pPr>
            <a:r>
              <a:rPr lang="en-IE" b="1" dirty="0" smtClean="0">
                <a:solidFill>
                  <a:schemeClr val="bg1"/>
                </a:solidFill>
                <a:latin typeface="Courier" pitchFamily="49" charset="0"/>
              </a:rPr>
              <a:t>SUBTRACT 55, 36</a:t>
            </a:r>
          </a:p>
          <a:p>
            <a:pPr marL="0" indent="0" algn="ctr">
              <a:buNone/>
            </a:pPr>
            <a:r>
              <a:rPr lang="en-IE" dirty="0" smtClean="0">
                <a:solidFill>
                  <a:schemeClr val="bg1"/>
                </a:solidFill>
              </a:rPr>
              <a:t>which is</a:t>
            </a:r>
          </a:p>
          <a:p>
            <a:pPr marL="0" indent="0" algn="ctr">
              <a:buNone/>
            </a:pPr>
            <a:r>
              <a:rPr lang="en-IE" b="1" dirty="0" smtClean="0">
                <a:solidFill>
                  <a:schemeClr val="bg1"/>
                </a:solidFill>
                <a:latin typeface="Courier" pitchFamily="49" charset="0"/>
              </a:rPr>
              <a:t>29</a:t>
            </a:r>
            <a:endParaRPr lang="en-IE" b="1" dirty="0">
              <a:solidFill>
                <a:schemeClr val="bg1"/>
              </a:solidFill>
              <a:latin typeface="Courier" pitchFamily="49" charset="0"/>
            </a:endParaRPr>
          </a:p>
        </p:txBody>
      </p:sp>
    </p:spTree>
    <p:extLst>
      <p:ext uri="{BB962C8B-B14F-4D97-AF65-F5344CB8AC3E}">
        <p14:creationId xmlns:p14="http://schemas.microsoft.com/office/powerpoint/2010/main" val="833244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So, let’s create codes for different kinds of operations:</a:t>
            </a:r>
            <a:endParaRPr lang="en-IE" b="1" dirty="0">
              <a:solidFill>
                <a:schemeClr val="bg1"/>
              </a:solidFill>
              <a:latin typeface="Courier" pitchFamily="49" charset="0"/>
            </a:endParaRPr>
          </a:p>
        </p:txBody>
      </p:sp>
    </p:spTree>
    <p:extLst>
      <p:ext uri="{BB962C8B-B14F-4D97-AF65-F5344CB8AC3E}">
        <p14:creationId xmlns:p14="http://schemas.microsoft.com/office/powerpoint/2010/main" val="18242179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4341157"/>
              </p:ext>
            </p:extLst>
          </p:nvPr>
        </p:nvGraphicFramePr>
        <p:xfrm>
          <a:off x="457200" y="1672208"/>
          <a:ext cx="8229600" cy="4565104"/>
        </p:xfrm>
        <a:graphic>
          <a:graphicData uri="http://schemas.openxmlformats.org/drawingml/2006/table">
            <a:tbl>
              <a:tblPr firstRow="1" bandRow="1">
                <a:tableStyleId>{F5AB1C69-6EDB-4FF4-983F-18BD219EF322}</a:tableStyleId>
              </a:tblPr>
              <a:tblGrid>
                <a:gridCol w="2743200"/>
                <a:gridCol w="2743200"/>
                <a:gridCol w="2743200"/>
              </a:tblGrid>
              <a:tr h="570638">
                <a:tc>
                  <a:txBody>
                    <a:bodyPr/>
                    <a:lstStyle/>
                    <a:p>
                      <a:pPr algn="ctr"/>
                      <a:r>
                        <a:rPr lang="en-IE" dirty="0" smtClean="0"/>
                        <a:t>TYPE</a:t>
                      </a:r>
                      <a:r>
                        <a:rPr lang="en-IE" baseline="0" dirty="0" smtClean="0"/>
                        <a:t> OF INSTRUCTION</a:t>
                      </a:r>
                      <a:endParaRPr lang="en-IE" dirty="0"/>
                    </a:p>
                  </a:txBody>
                  <a:tcPr/>
                </a:tc>
                <a:tc>
                  <a:txBody>
                    <a:bodyPr/>
                    <a:lstStyle/>
                    <a:p>
                      <a:pPr algn="ctr"/>
                      <a:r>
                        <a:rPr lang="en-IE" dirty="0" smtClean="0"/>
                        <a:t>INSTRUCTION</a:t>
                      </a:r>
                      <a:endParaRPr lang="en-IE" dirty="0"/>
                    </a:p>
                  </a:txBody>
                  <a:tcPr/>
                </a:tc>
                <a:tc>
                  <a:txBody>
                    <a:bodyPr/>
                    <a:lstStyle/>
                    <a:p>
                      <a:pPr algn="ctr"/>
                      <a:r>
                        <a:rPr lang="en-IE" dirty="0" smtClean="0"/>
                        <a:t>CODE</a:t>
                      </a:r>
                      <a:endParaRPr lang="en-IE" dirty="0"/>
                    </a:p>
                  </a:txBody>
                  <a:tcPr/>
                </a:tc>
              </a:tr>
              <a:tr h="570638">
                <a:tc>
                  <a:txBody>
                    <a:bodyPr/>
                    <a:lstStyle/>
                    <a:p>
                      <a:pPr algn="ctr"/>
                      <a:r>
                        <a:rPr lang="en-IE" sz="2400" dirty="0" smtClean="0"/>
                        <a:t>Arithmetic</a:t>
                      </a:r>
                      <a:endParaRPr lang="en-IE" sz="2400" dirty="0"/>
                    </a:p>
                  </a:txBody>
                  <a:tcPr/>
                </a:tc>
                <a:tc>
                  <a:txBody>
                    <a:bodyPr/>
                    <a:lstStyle/>
                    <a:p>
                      <a:pPr algn="ctr"/>
                      <a:r>
                        <a:rPr lang="en-IE" sz="2400" dirty="0" smtClean="0"/>
                        <a:t>ADD</a:t>
                      </a:r>
                      <a:endParaRPr lang="en-IE" sz="2400" dirty="0"/>
                    </a:p>
                  </a:txBody>
                  <a:tcPr/>
                </a:tc>
                <a:tc>
                  <a:txBody>
                    <a:bodyPr/>
                    <a:lstStyle/>
                    <a:p>
                      <a:pPr algn="ctr"/>
                      <a:r>
                        <a:rPr lang="en-IE" sz="2400" dirty="0" smtClean="0"/>
                        <a:t>1xx</a:t>
                      </a:r>
                      <a:endParaRPr lang="en-IE" sz="2400" dirty="0"/>
                    </a:p>
                  </a:txBody>
                  <a:tcPr/>
                </a:tc>
              </a:tr>
              <a:tr h="57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400" dirty="0" smtClean="0"/>
                        <a:t>Arithmetic</a:t>
                      </a:r>
                    </a:p>
                  </a:txBody>
                  <a:tcPr/>
                </a:tc>
                <a:tc>
                  <a:txBody>
                    <a:bodyPr/>
                    <a:lstStyle/>
                    <a:p>
                      <a:pPr algn="ctr"/>
                      <a:r>
                        <a:rPr lang="en-IE" sz="2400" dirty="0" smtClean="0"/>
                        <a:t>SUBTRACT</a:t>
                      </a:r>
                      <a:endParaRPr lang="en-IE" sz="2400" dirty="0"/>
                    </a:p>
                  </a:txBody>
                  <a:tcPr/>
                </a:tc>
                <a:tc>
                  <a:txBody>
                    <a:bodyPr/>
                    <a:lstStyle/>
                    <a:p>
                      <a:pPr algn="ctr"/>
                      <a:r>
                        <a:rPr lang="en-IE" sz="2400" dirty="0" smtClean="0"/>
                        <a:t>2xx</a:t>
                      </a:r>
                      <a:endParaRPr lang="en-IE" sz="24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STORE</a:t>
                      </a:r>
                      <a:endParaRPr lang="en-IE" sz="2400" dirty="0"/>
                    </a:p>
                  </a:txBody>
                  <a:tcPr/>
                </a:tc>
                <a:tc>
                  <a:txBody>
                    <a:bodyPr/>
                    <a:lstStyle/>
                    <a:p>
                      <a:pPr algn="ctr"/>
                      <a:r>
                        <a:rPr lang="en-IE" sz="2400" dirty="0" smtClean="0"/>
                        <a:t>3xx</a:t>
                      </a:r>
                      <a:endParaRPr lang="en-IE" sz="24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LOAD</a:t>
                      </a:r>
                      <a:endParaRPr lang="en-IE" sz="2400" dirty="0"/>
                    </a:p>
                  </a:txBody>
                  <a:tcPr/>
                </a:tc>
                <a:tc>
                  <a:txBody>
                    <a:bodyPr/>
                    <a:lstStyle/>
                    <a:p>
                      <a:pPr algn="ctr"/>
                      <a:r>
                        <a:rPr lang="en-IE" sz="2400" dirty="0" smtClean="0"/>
                        <a:t>5xx</a:t>
                      </a:r>
                      <a:endParaRPr lang="en-IE" sz="24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INPUT</a:t>
                      </a:r>
                      <a:endParaRPr lang="en-IE" sz="2400" dirty="0"/>
                    </a:p>
                  </a:txBody>
                  <a:tcPr/>
                </a:tc>
                <a:tc>
                  <a:txBody>
                    <a:bodyPr/>
                    <a:lstStyle/>
                    <a:p>
                      <a:pPr algn="ctr"/>
                      <a:r>
                        <a:rPr lang="en-IE" sz="2400" dirty="0" smtClean="0"/>
                        <a:t>901</a:t>
                      </a:r>
                      <a:endParaRPr lang="en-IE" sz="24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OUTPUT</a:t>
                      </a:r>
                      <a:endParaRPr lang="en-IE" sz="2400" dirty="0"/>
                    </a:p>
                  </a:txBody>
                  <a:tcPr/>
                </a:tc>
                <a:tc>
                  <a:txBody>
                    <a:bodyPr/>
                    <a:lstStyle/>
                    <a:p>
                      <a:pPr algn="ctr"/>
                      <a:r>
                        <a:rPr lang="en-IE" sz="2400" dirty="0" smtClean="0"/>
                        <a:t>902</a:t>
                      </a:r>
                      <a:endParaRPr lang="en-IE" sz="2400" dirty="0"/>
                    </a:p>
                  </a:txBody>
                  <a:tcPr/>
                </a:tc>
              </a:tr>
              <a:tr h="570638">
                <a:tc>
                  <a:txBody>
                    <a:bodyPr/>
                    <a:lstStyle/>
                    <a:p>
                      <a:pPr algn="ctr"/>
                      <a:r>
                        <a:rPr lang="en-IE" sz="2400" dirty="0" smtClean="0"/>
                        <a:t>Machine Control</a:t>
                      </a:r>
                      <a:endParaRPr lang="en-IE" sz="2400" dirty="0"/>
                    </a:p>
                  </a:txBody>
                  <a:tcPr/>
                </a:tc>
                <a:tc>
                  <a:txBody>
                    <a:bodyPr/>
                    <a:lstStyle/>
                    <a:p>
                      <a:pPr algn="ctr"/>
                      <a:r>
                        <a:rPr lang="en-IE" sz="2400" dirty="0" smtClean="0"/>
                        <a:t>STOP</a:t>
                      </a:r>
                      <a:endParaRPr lang="en-IE" sz="2400" dirty="0"/>
                    </a:p>
                  </a:txBody>
                  <a:tcPr/>
                </a:tc>
                <a:tc>
                  <a:txBody>
                    <a:bodyPr/>
                    <a:lstStyle/>
                    <a:p>
                      <a:pPr algn="ctr"/>
                      <a:r>
                        <a:rPr lang="en-IE" sz="2400" dirty="0" smtClean="0"/>
                        <a:t>000</a:t>
                      </a:r>
                      <a:endParaRPr lang="en-IE" sz="2400" dirty="0"/>
                    </a:p>
                  </a:txBody>
                  <a:tcPr/>
                </a:tc>
              </a:tr>
            </a:tbl>
          </a:graphicData>
        </a:graphic>
      </p:graphicFrame>
      <p:sp>
        <p:nvSpPr>
          <p:cNvPr id="10" name="Rectangle 9"/>
          <p:cNvSpPr/>
          <p:nvPr/>
        </p:nvSpPr>
        <p:spPr>
          <a:xfrm>
            <a:off x="395536" y="2204864"/>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412124" y="3356992"/>
            <a:ext cx="8280920" cy="10801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12124" y="4437112"/>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502183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The </a:t>
            </a:r>
            <a:r>
              <a:rPr lang="en-IE" dirty="0">
                <a:solidFill>
                  <a:schemeClr val="bg1"/>
                </a:solidFill>
              </a:rPr>
              <a:t>LMC Paradigm consists of a room with a 'Little Man' </a:t>
            </a:r>
            <a:r>
              <a:rPr lang="en-IE" dirty="0" smtClean="0">
                <a:solidFill>
                  <a:schemeClr val="bg1"/>
                </a:solidFill>
              </a:rPr>
              <a:t>(or homunculus) who </a:t>
            </a:r>
            <a:r>
              <a:rPr lang="en-IE" dirty="0">
                <a:solidFill>
                  <a:schemeClr val="bg1"/>
                </a:solidFill>
              </a:rPr>
              <a:t>simulates the operations of a computer. The room has an array of locations that store information (and instructions), an input and output tray, and a </a:t>
            </a:r>
            <a:r>
              <a:rPr lang="en-IE" dirty="0" smtClean="0">
                <a:solidFill>
                  <a:schemeClr val="bg1"/>
                </a:solidFill>
              </a:rPr>
              <a:t>calculator.</a:t>
            </a:r>
            <a:endParaRPr lang="en-IE" dirty="0">
              <a:solidFill>
                <a:schemeClr val="bg1"/>
              </a:solidFill>
            </a:endParaRPr>
          </a:p>
        </p:txBody>
      </p:sp>
    </p:spTree>
    <p:extLst>
      <p:ext uri="{BB962C8B-B14F-4D97-AF65-F5344CB8AC3E}">
        <p14:creationId xmlns:p14="http://schemas.microsoft.com/office/powerpoint/2010/main" val="29682271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So:</a:t>
            </a:r>
            <a:endParaRPr lang="en-IE" dirty="0">
              <a:solidFill>
                <a:schemeClr val="bg1"/>
              </a:solidFill>
            </a:endParaRPr>
          </a:p>
          <a:p>
            <a:pPr marL="0" indent="0" algn="ctr">
              <a:buNone/>
            </a:pPr>
            <a:r>
              <a:rPr lang="en-IE" b="1" dirty="0" smtClean="0">
                <a:solidFill>
                  <a:schemeClr val="bg1"/>
                </a:solidFill>
                <a:latin typeface="Courier" pitchFamily="49" charset="0"/>
              </a:rPr>
              <a:t>SUBTRACT </a:t>
            </a:r>
            <a:r>
              <a:rPr lang="en-IE" b="1" dirty="0">
                <a:solidFill>
                  <a:schemeClr val="bg1"/>
                </a:solidFill>
                <a:latin typeface="Courier" pitchFamily="49" charset="0"/>
              </a:rPr>
              <a:t>Accumulator</a:t>
            </a:r>
            <a:r>
              <a:rPr lang="en-IE" b="1" dirty="0" smtClean="0">
                <a:solidFill>
                  <a:schemeClr val="bg1"/>
                </a:solidFill>
                <a:latin typeface="Courier" pitchFamily="49" charset="0"/>
              </a:rPr>
              <a:t>, [09]</a:t>
            </a:r>
          </a:p>
          <a:p>
            <a:pPr marL="0" indent="0" algn="ctr">
              <a:buNone/>
            </a:pPr>
            <a:r>
              <a:rPr lang="en-IE" dirty="0" smtClean="0">
                <a:solidFill>
                  <a:schemeClr val="bg1"/>
                </a:solidFill>
              </a:rPr>
              <a:t>becomes</a:t>
            </a:r>
          </a:p>
          <a:p>
            <a:pPr marL="0" indent="0" algn="ctr">
              <a:buNone/>
            </a:pPr>
            <a:r>
              <a:rPr lang="en-IE" b="1" dirty="0" smtClean="0">
                <a:solidFill>
                  <a:schemeClr val="bg1"/>
                </a:solidFill>
                <a:latin typeface="Courier" pitchFamily="49" charset="0"/>
              </a:rPr>
              <a:t>209</a:t>
            </a:r>
            <a:endParaRPr lang="en-IE" b="1" dirty="0">
              <a:solidFill>
                <a:schemeClr val="bg1"/>
              </a:solidFill>
              <a:latin typeface="Courier" pitchFamily="49" charset="0"/>
            </a:endParaRPr>
          </a:p>
        </p:txBody>
      </p:sp>
    </p:spTree>
    <p:extLst>
      <p:ext uri="{BB962C8B-B14F-4D97-AF65-F5344CB8AC3E}">
        <p14:creationId xmlns:p14="http://schemas.microsoft.com/office/powerpoint/2010/main" val="30396881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And:</a:t>
            </a:r>
          </a:p>
          <a:p>
            <a:endParaRPr lang="en-IE" dirty="0">
              <a:solidFill>
                <a:schemeClr val="bg1"/>
              </a:solidFill>
            </a:endParaRPr>
          </a:p>
          <a:p>
            <a:endParaRPr lang="en-IE" dirty="0" smtClean="0">
              <a:solidFill>
                <a:schemeClr val="bg1"/>
              </a:solidFill>
            </a:endParaRPr>
          </a:p>
          <a:p>
            <a:endParaRPr lang="en-IE" dirty="0" smtClean="0">
              <a:solidFill>
                <a:schemeClr val="bg1"/>
              </a:solidFill>
            </a:endParaRPr>
          </a:p>
          <a:p>
            <a:endParaRPr lang="en-IE" dirty="0">
              <a:solidFill>
                <a:schemeClr val="bg1"/>
              </a:solidFill>
            </a:endParaRPr>
          </a:p>
          <a:p>
            <a:r>
              <a:rPr lang="en-IE" dirty="0" smtClean="0">
                <a:solidFill>
                  <a:schemeClr val="bg1"/>
                </a:solidFill>
              </a:rPr>
              <a:t>Becomes: 901, 308, 901, 309, </a:t>
            </a:r>
          </a:p>
          <a:p>
            <a:r>
              <a:rPr lang="en-IE" dirty="0">
                <a:solidFill>
                  <a:schemeClr val="bg1"/>
                </a:solidFill>
              </a:rPr>
              <a:t> </a:t>
            </a:r>
            <a:r>
              <a:rPr lang="en-IE" dirty="0" smtClean="0">
                <a:solidFill>
                  <a:schemeClr val="bg1"/>
                </a:solidFill>
              </a:rPr>
              <a:t>                 508, 209, 902, 000 </a:t>
            </a:r>
            <a:endParaRPr lang="en-IE" dirty="0">
              <a:solidFill>
                <a:schemeClr val="bg1"/>
              </a:solidFill>
            </a:endParaRPr>
          </a:p>
        </p:txBody>
      </p:sp>
      <p:sp>
        <p:nvSpPr>
          <p:cNvPr id="4" name="Folded Corner 3"/>
          <p:cNvSpPr/>
          <p:nvPr/>
        </p:nvSpPr>
        <p:spPr>
          <a:xfrm>
            <a:off x="1835696"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INBOX --&gt; ACCUMULATOR</a:t>
            </a:r>
          </a:p>
          <a:p>
            <a:pPr algn="ctr"/>
            <a:r>
              <a:rPr lang="en-IE" sz="1200" dirty="0" smtClean="0">
                <a:solidFill>
                  <a:schemeClr val="tx1"/>
                </a:solidFill>
              </a:rPr>
              <a:t>INPUT the first number, enter into calculator</a:t>
            </a:r>
            <a:endParaRPr lang="en-IE" sz="1200" b="1" dirty="0">
              <a:solidFill>
                <a:schemeClr val="tx1"/>
              </a:solidFill>
            </a:endParaRPr>
          </a:p>
        </p:txBody>
      </p:sp>
      <p:sp>
        <p:nvSpPr>
          <p:cNvPr id="5" name="Folded Corner 4"/>
          <p:cNvSpPr/>
          <p:nvPr/>
        </p:nvSpPr>
        <p:spPr>
          <a:xfrm>
            <a:off x="3347864"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ACCUMULATOR --&gt; MEMORY[08]</a:t>
            </a:r>
          </a:p>
          <a:p>
            <a:pPr algn="ctr"/>
            <a:r>
              <a:rPr lang="en-IE" sz="1200" dirty="0">
                <a:solidFill>
                  <a:schemeClr val="tx1"/>
                </a:solidFill>
              </a:rPr>
              <a:t>STORE the calculator's current value in memory location [08]</a:t>
            </a:r>
            <a:endParaRPr lang="en-IE" sz="1200" b="1" dirty="0">
              <a:solidFill>
                <a:schemeClr val="tx1"/>
              </a:solidFill>
            </a:endParaRPr>
          </a:p>
        </p:txBody>
      </p:sp>
      <p:sp>
        <p:nvSpPr>
          <p:cNvPr id="6" name="Folded Corner 5"/>
          <p:cNvSpPr/>
          <p:nvPr/>
        </p:nvSpPr>
        <p:spPr>
          <a:xfrm>
            <a:off x="4860032"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smtClean="0">
                <a:solidFill>
                  <a:schemeClr val="tx1"/>
                </a:solidFill>
              </a:rPr>
              <a:t>INBOX --&gt; ACCUMULATOR </a:t>
            </a:r>
            <a:r>
              <a:rPr lang="en-IE" sz="1200" dirty="0" smtClean="0">
                <a:solidFill>
                  <a:schemeClr val="tx1"/>
                </a:solidFill>
              </a:rPr>
              <a:t>INPUT the second number, enter into calculator</a:t>
            </a:r>
            <a:endParaRPr lang="en-IE" sz="1200" b="1" dirty="0">
              <a:solidFill>
                <a:schemeClr val="tx1"/>
              </a:solidFill>
            </a:endParaRPr>
          </a:p>
        </p:txBody>
      </p:sp>
      <p:sp>
        <p:nvSpPr>
          <p:cNvPr id="7" name="Folded Corner 6"/>
          <p:cNvSpPr/>
          <p:nvPr/>
        </p:nvSpPr>
        <p:spPr>
          <a:xfrm>
            <a:off x="6372200" y="1340768"/>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a:t>
            </a:r>
            <a:r>
              <a:rPr lang="en-IE" sz="1200" b="1" dirty="0" smtClean="0">
                <a:solidFill>
                  <a:schemeClr val="tx1"/>
                </a:solidFill>
              </a:rPr>
              <a:t>MEMORY[09]</a:t>
            </a:r>
            <a:endParaRPr lang="en-IE" sz="1200" b="1" dirty="0">
              <a:solidFill>
                <a:schemeClr val="tx1"/>
              </a:solidFill>
            </a:endParaRPr>
          </a:p>
          <a:p>
            <a:pPr algn="ctr"/>
            <a:r>
              <a:rPr lang="en-IE" sz="1200" dirty="0">
                <a:solidFill>
                  <a:schemeClr val="tx1"/>
                </a:solidFill>
              </a:rPr>
              <a:t>STORE the calculator's current value in memory location [</a:t>
            </a:r>
            <a:r>
              <a:rPr lang="en-IE" sz="1200" dirty="0" smtClean="0">
                <a:solidFill>
                  <a:schemeClr val="tx1"/>
                </a:solidFill>
              </a:rPr>
              <a:t>09]</a:t>
            </a:r>
            <a:endParaRPr lang="en-IE" sz="1200" b="1" dirty="0">
              <a:solidFill>
                <a:schemeClr val="tx1"/>
              </a:solidFill>
            </a:endParaRPr>
          </a:p>
        </p:txBody>
      </p:sp>
      <p:sp>
        <p:nvSpPr>
          <p:cNvPr id="8" name="Folded Corner 7"/>
          <p:cNvSpPr/>
          <p:nvPr/>
        </p:nvSpPr>
        <p:spPr>
          <a:xfrm>
            <a:off x="1823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MEMORY[08] --&gt; </a:t>
            </a:r>
            <a:r>
              <a:rPr lang="en-IE" sz="1200" b="1" dirty="0" smtClean="0">
                <a:solidFill>
                  <a:schemeClr val="tx1"/>
                </a:solidFill>
              </a:rPr>
              <a:t>ACCUMULATOR</a:t>
            </a:r>
          </a:p>
          <a:p>
            <a:pPr algn="ctr"/>
            <a:r>
              <a:rPr lang="en-IE" sz="1200" dirty="0" smtClean="0">
                <a:solidFill>
                  <a:schemeClr val="tx1"/>
                </a:solidFill>
              </a:rPr>
              <a:t>LOAD the first value back into the calculator</a:t>
            </a:r>
            <a:endParaRPr lang="en-IE" sz="1200" b="1" dirty="0">
              <a:solidFill>
                <a:schemeClr val="tx1"/>
              </a:solidFill>
            </a:endParaRPr>
          </a:p>
        </p:txBody>
      </p:sp>
      <p:sp>
        <p:nvSpPr>
          <p:cNvPr id="9" name="Folded Corner 8"/>
          <p:cNvSpPr/>
          <p:nvPr/>
        </p:nvSpPr>
        <p:spPr>
          <a:xfrm>
            <a:off x="3347864"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 ACCUMULATOR - MEMORY[09]</a:t>
            </a:r>
            <a:endParaRPr lang="en-IE" sz="1200" b="1" dirty="0" smtClean="0">
              <a:solidFill>
                <a:schemeClr val="tx1"/>
              </a:solidFill>
            </a:endParaRPr>
          </a:p>
          <a:p>
            <a:pPr algn="ctr"/>
            <a:r>
              <a:rPr lang="en-IE" sz="1200" dirty="0">
                <a:solidFill>
                  <a:schemeClr val="tx1"/>
                </a:solidFill>
              </a:rPr>
              <a:t>SUBTRACT the second number from the </a:t>
            </a:r>
            <a:r>
              <a:rPr lang="en-IE" sz="1200" dirty="0" smtClean="0">
                <a:solidFill>
                  <a:schemeClr val="tx1"/>
                </a:solidFill>
              </a:rPr>
              <a:t>first </a:t>
            </a:r>
            <a:r>
              <a:rPr lang="en-IE" sz="1200" dirty="0">
                <a:solidFill>
                  <a:schemeClr val="tx1"/>
                </a:solidFill>
              </a:rPr>
              <a:t>value</a:t>
            </a:r>
            <a:endParaRPr lang="en-IE" sz="1200" b="1" dirty="0">
              <a:solidFill>
                <a:schemeClr val="tx1"/>
              </a:solidFill>
            </a:endParaRPr>
          </a:p>
        </p:txBody>
      </p:sp>
      <p:sp>
        <p:nvSpPr>
          <p:cNvPr id="10" name="Folded Corner 9"/>
          <p:cNvSpPr/>
          <p:nvPr/>
        </p:nvSpPr>
        <p:spPr>
          <a:xfrm>
            <a:off x="4860032"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rPr>
              <a:t>ACCUMULATOR --&gt; OUTBOX</a:t>
            </a:r>
            <a:endParaRPr lang="en-IE" sz="1200" b="1" dirty="0" smtClean="0">
              <a:solidFill>
                <a:schemeClr val="tx1"/>
              </a:solidFill>
            </a:endParaRPr>
          </a:p>
          <a:p>
            <a:pPr algn="ctr"/>
            <a:r>
              <a:rPr lang="en-IE" sz="1200" dirty="0">
                <a:solidFill>
                  <a:schemeClr val="tx1"/>
                </a:solidFill>
              </a:rPr>
              <a:t>OUTPUT the calculator's result to the </a:t>
            </a:r>
            <a:r>
              <a:rPr lang="en-IE" sz="1200" dirty="0" smtClean="0">
                <a:solidFill>
                  <a:schemeClr val="tx1"/>
                </a:solidFill>
              </a:rPr>
              <a:t>OUT-TRAY</a:t>
            </a:r>
            <a:endParaRPr lang="en-IE" sz="1200" b="1" dirty="0">
              <a:solidFill>
                <a:schemeClr val="tx1"/>
              </a:solidFill>
            </a:endParaRPr>
          </a:p>
        </p:txBody>
      </p:sp>
      <p:sp>
        <p:nvSpPr>
          <p:cNvPr id="11" name="Folded Corner 10"/>
          <p:cNvSpPr/>
          <p:nvPr/>
        </p:nvSpPr>
        <p:spPr>
          <a:xfrm>
            <a:off x="6372200" y="2852936"/>
            <a:ext cx="1440160" cy="1440160"/>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solidFill>
                  <a:schemeClr val="tx1"/>
                </a:solidFill>
              </a:rPr>
              <a:t>Take a break</a:t>
            </a:r>
            <a:endParaRPr lang="en-IE" sz="3200" dirty="0">
              <a:solidFill>
                <a:schemeClr val="tx1"/>
              </a:solidFill>
            </a:endParaRPr>
          </a:p>
        </p:txBody>
      </p:sp>
      <p:sp>
        <p:nvSpPr>
          <p:cNvPr id="12" name="Rounded Rectangle 11"/>
          <p:cNvSpPr/>
          <p:nvPr/>
        </p:nvSpPr>
        <p:spPr>
          <a:xfrm>
            <a:off x="1835696"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13" name="Rounded Rectangle 12"/>
          <p:cNvSpPr/>
          <p:nvPr/>
        </p:nvSpPr>
        <p:spPr>
          <a:xfrm>
            <a:off x="3347864" y="250194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14" name="Rounded Rectangle 13"/>
          <p:cNvSpPr/>
          <p:nvPr/>
        </p:nvSpPr>
        <p:spPr>
          <a:xfrm>
            <a:off x="4860032"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15" name="Rounded Rectangle 14"/>
          <p:cNvSpPr/>
          <p:nvPr/>
        </p:nvSpPr>
        <p:spPr>
          <a:xfrm>
            <a:off x="6372200" y="2492896"/>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16" name="Rounded Rectangle 15"/>
          <p:cNvSpPr/>
          <p:nvPr/>
        </p:nvSpPr>
        <p:spPr>
          <a:xfrm>
            <a:off x="1835696" y="4014117"/>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17" name="Rounded Rectangle 16"/>
          <p:cNvSpPr/>
          <p:nvPr/>
        </p:nvSpPr>
        <p:spPr>
          <a:xfrm>
            <a:off x="3347864"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18" name="Rounded Rectangle 17"/>
          <p:cNvSpPr/>
          <p:nvPr/>
        </p:nvSpPr>
        <p:spPr>
          <a:xfrm>
            <a:off x="4860032"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19" name="Rounded Rectangle 18"/>
          <p:cNvSpPr/>
          <p:nvPr/>
        </p:nvSpPr>
        <p:spPr>
          <a:xfrm>
            <a:off x="6372201" y="4005064"/>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Tree>
    <p:extLst>
      <p:ext uri="{BB962C8B-B14F-4D97-AF65-F5344CB8AC3E}">
        <p14:creationId xmlns:p14="http://schemas.microsoft.com/office/powerpoint/2010/main" val="18644733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So what does that look like from the Little-Man’s perspective?</a:t>
            </a:r>
          </a:p>
        </p:txBody>
      </p:sp>
    </p:spTree>
    <p:extLst>
      <p:ext uri="{BB962C8B-B14F-4D97-AF65-F5344CB8AC3E}">
        <p14:creationId xmlns:p14="http://schemas.microsoft.com/office/powerpoint/2010/main" val="18730299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extLst>
      <p:ext uri="{BB962C8B-B14F-4D97-AF65-F5344CB8AC3E}">
        <p14:creationId xmlns:p14="http://schemas.microsoft.com/office/powerpoint/2010/main" val="31524693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extLst>
      <p:ext uri="{BB962C8B-B14F-4D97-AF65-F5344CB8AC3E}">
        <p14:creationId xmlns:p14="http://schemas.microsoft.com/office/powerpoint/2010/main" val="3350976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901</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TextBox 60"/>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extLst>
      <p:ext uri="{BB962C8B-B14F-4D97-AF65-F5344CB8AC3E}">
        <p14:creationId xmlns:p14="http://schemas.microsoft.com/office/powerpoint/2010/main" val="41438111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4" name="Cube 63"/>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901</a:t>
            </a:r>
          </a:p>
        </p:txBody>
      </p:sp>
      <p:sp>
        <p:nvSpPr>
          <p:cNvPr id="57" name="Rectangle 56"/>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a:stCxn id="85" idx="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4" name="Frame 73"/>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6" name="TextBox 65"/>
          <p:cNvSpPr txBox="1"/>
          <p:nvPr/>
        </p:nvSpPr>
        <p:spPr>
          <a:xfrm>
            <a:off x="5026452" y="3996107"/>
            <a:ext cx="393056" cy="338554"/>
          </a:xfrm>
          <a:prstGeom prst="rect">
            <a:avLst/>
          </a:prstGeom>
          <a:noFill/>
        </p:spPr>
        <p:txBody>
          <a:bodyPr wrap="none" rtlCol="0">
            <a:spAutoFit/>
          </a:bodyPr>
          <a:lstStyle/>
          <a:p>
            <a:r>
              <a:rPr lang="en-IE" sz="1600" b="1" dirty="0" smtClean="0"/>
              <a:t>55</a:t>
            </a:r>
            <a:endParaRPr lang="en-IE" b="1" dirty="0"/>
          </a:p>
        </p:txBody>
      </p:sp>
    </p:spTree>
    <p:extLst>
      <p:ext uri="{BB962C8B-B14F-4D97-AF65-F5344CB8AC3E}">
        <p14:creationId xmlns:p14="http://schemas.microsoft.com/office/powerpoint/2010/main" val="32840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cxnSp>
        <p:nvCxnSpPr>
          <p:cNvPr id="79" name="Straight Connector 78"/>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8" name="TextBox 57"/>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26724020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308</a:t>
            </a:r>
            <a:endParaRPr lang="en-IE" sz="3600" b="1" dirty="0">
              <a:solidFill>
                <a:schemeClr val="tx1"/>
              </a:solidFill>
            </a:endParaRPr>
          </a:p>
        </p:txBody>
      </p:sp>
      <p:sp>
        <p:nvSpPr>
          <p:cNvPr id="74" name="Rectangle 73"/>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76" name="Straight Connector 7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rame 60"/>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Flowchart: Delay 62"/>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TextBox 65"/>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12894145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01</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3563888" y="332656"/>
            <a:ext cx="4176464"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308</a:t>
            </a:r>
            <a:endParaRPr lang="en-IE" sz="1050" b="1"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89691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sp>
        <p:nvSpPr>
          <p:cNvPr id="3" name="Content Placeholder 2"/>
          <p:cNvSpPr>
            <a:spLocks noGrp="1"/>
          </p:cNvSpPr>
          <p:nvPr>
            <p:ph idx="1"/>
          </p:nvPr>
        </p:nvSpPr>
        <p:spPr/>
        <p:txBody>
          <a:bodyPr>
            <a:normAutofit/>
          </a:bodyPr>
          <a:lstStyle/>
          <a:p>
            <a:r>
              <a:rPr lang="en-IE" dirty="0" smtClean="0">
                <a:solidFill>
                  <a:schemeClr val="bg1"/>
                </a:solidFill>
              </a:rPr>
              <a:t>The </a:t>
            </a:r>
            <a:r>
              <a:rPr lang="en-IE" dirty="0">
                <a:solidFill>
                  <a:schemeClr val="bg1"/>
                </a:solidFill>
              </a:rPr>
              <a:t>analogy between the LMC and real computers is not perfect, but this approach is a simple and powerful conceptual model which allows </a:t>
            </a:r>
            <a:r>
              <a:rPr lang="en-IE" dirty="0" smtClean="0">
                <a:solidFill>
                  <a:schemeClr val="bg1"/>
                </a:solidFill>
              </a:rPr>
              <a:t>us </a:t>
            </a:r>
            <a:r>
              <a:rPr lang="en-IE" dirty="0">
                <a:solidFill>
                  <a:schemeClr val="bg1"/>
                </a:solidFill>
              </a:rPr>
              <a:t>easy entry level to the basics of computer architecture.</a:t>
            </a:r>
          </a:p>
          <a:p>
            <a:endParaRPr lang="en-IE" dirty="0">
              <a:solidFill>
                <a:schemeClr val="bg1"/>
              </a:solidFill>
            </a:endParaRPr>
          </a:p>
        </p:txBody>
      </p:sp>
    </p:spTree>
    <p:extLst>
      <p:ext uri="{BB962C8B-B14F-4D97-AF65-F5344CB8AC3E}">
        <p14:creationId xmlns:p14="http://schemas.microsoft.com/office/powerpoint/2010/main" val="41062268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TextBox 55"/>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5157472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901</a:t>
            </a:r>
            <a:endParaRPr lang="en-IE" sz="3600" b="1"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TextBox 62"/>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6562611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02</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4932040" y="332656"/>
            <a:ext cx="2808312"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901</a:t>
            </a: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887742" y="4049362"/>
            <a:ext cx="393056" cy="338554"/>
          </a:xfrm>
          <a:prstGeom prst="rect">
            <a:avLst/>
          </a:prstGeom>
          <a:noFill/>
        </p:spPr>
        <p:txBody>
          <a:bodyPr wrap="none" rtlCol="0">
            <a:spAutoFit/>
          </a:bodyPr>
          <a:lstStyle/>
          <a:p>
            <a:r>
              <a:rPr lang="en-IE" sz="1600" b="1" dirty="0" smtClean="0"/>
              <a:t>36</a:t>
            </a:r>
            <a:endParaRPr lang="en-IE" b="1" dirty="0"/>
          </a:p>
        </p:txBody>
      </p:sp>
    </p:spTree>
    <p:extLst>
      <p:ext uri="{BB962C8B-B14F-4D97-AF65-F5344CB8AC3E}">
        <p14:creationId xmlns:p14="http://schemas.microsoft.com/office/powerpoint/2010/main" val="6823843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lowchart: Delay 77"/>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194342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309</a:t>
            </a:r>
            <a:endParaRPr lang="en-IE" sz="3600" b="1"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Rectangle 62"/>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cxnSp>
        <p:nvCxnSpPr>
          <p:cNvPr id="66" name="Straight Connector 65"/>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898058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03</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309</a:t>
            </a: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1" name="Flowchart: Delay 6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Curved Down Arrow 78"/>
          <p:cNvSpPr/>
          <p:nvPr/>
        </p:nvSpPr>
        <p:spPr>
          <a:xfrm rot="21165617">
            <a:off x="2085768" y="335345"/>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Tree>
    <p:extLst>
      <p:ext uri="{BB962C8B-B14F-4D97-AF65-F5344CB8AC3E}">
        <p14:creationId xmlns:p14="http://schemas.microsoft.com/office/powerpoint/2010/main" val="1814593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0252118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7" name="Folded Corner 56"/>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508</a:t>
            </a:r>
            <a:endParaRPr lang="en-IE" sz="3600" b="1" dirty="0">
              <a:solidFill>
                <a:schemeClr val="tx1"/>
              </a:solidFill>
            </a:endParaRP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51843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04</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7" name="Folded Corner 56"/>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508</a:t>
            </a:r>
          </a:p>
        </p:txBody>
      </p:sp>
      <p:sp>
        <p:nvSpPr>
          <p:cNvPr id="58" name="Curved Down Arrow 57"/>
          <p:cNvSpPr/>
          <p:nvPr/>
        </p:nvSpPr>
        <p:spPr>
          <a:xfrm rot="21078944">
            <a:off x="3460391" y="443137"/>
            <a:ext cx="4390941" cy="87011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6155062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041975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3" name="Frame 2"/>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4978226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Folded Corner 7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209</a:t>
            </a:r>
            <a:endParaRPr lang="en-IE" sz="3600" b="1" dirty="0">
              <a:solidFill>
                <a:schemeClr val="tx1"/>
              </a:solidFill>
            </a:endParaRPr>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94892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55-36</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Folded Corner 7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209</a:t>
            </a:r>
            <a:endParaRPr lang="en-IE" sz="3600" b="1" dirty="0">
              <a:solidFill>
                <a:schemeClr val="tx1"/>
              </a:solidFill>
            </a:endParaRPr>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4928417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05</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lowchart: Delay 75"/>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Folded Corner 7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209</a:t>
            </a:r>
            <a:endParaRPr lang="en-IE" sz="3600" b="1" dirty="0">
              <a:solidFill>
                <a:schemeClr val="tx1"/>
              </a:solidFill>
            </a:endParaRPr>
          </a:p>
        </p:txBody>
      </p:sp>
      <p:sp>
        <p:nvSpPr>
          <p:cNvPr id="81" name="Curved Down Arrow 80"/>
          <p:cNvSpPr/>
          <p:nvPr/>
        </p:nvSpPr>
        <p:spPr>
          <a:xfrm rot="20832154">
            <a:off x="4893175" y="565369"/>
            <a:ext cx="2879531" cy="680965"/>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694762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359057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Rectangle 58"/>
          <p:cNvSpPr/>
          <p:nvPr/>
        </p:nvSpPr>
        <p:spPr>
          <a:xfrm>
            <a:off x="6156176" y="4941168"/>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19</a:t>
            </a:r>
            <a:endParaRPr lang="en-IE" b="1" dirty="0">
              <a:solidFill>
                <a:schemeClr val="tx1"/>
              </a:solidFill>
            </a:endParaRPr>
          </a:p>
        </p:txBody>
      </p:sp>
      <p:cxnSp>
        <p:nvCxnSpPr>
          <p:cNvPr id="61" name="Straight Connector 60"/>
          <p:cNvCxnSpPr/>
          <p:nvPr/>
        </p:nvCxnSpPr>
        <p:spPr>
          <a:xfrm>
            <a:off x="6893024" y="4443675"/>
            <a:ext cx="127248" cy="4974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156176" y="4509120"/>
            <a:ext cx="21602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olded Corner 75"/>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902</a:t>
            </a:r>
            <a:endParaRPr lang="en-IE" sz="1050" b="1" dirty="0">
              <a:solidFill>
                <a:schemeClr val="tx1"/>
              </a:solidFill>
            </a:endParaRPr>
          </a:p>
        </p:txBody>
      </p: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11373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06</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76" name="Folded Corner 75"/>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902</a:t>
            </a:r>
            <a:endParaRPr lang="en-IE" sz="1050" b="1" dirty="0">
              <a:solidFill>
                <a:schemeClr val="tx1"/>
              </a:solidFill>
            </a:endParaRPr>
          </a:p>
        </p:txBody>
      </p:sp>
      <p:sp>
        <p:nvSpPr>
          <p:cNvPr id="79" name="Curved Down Arrow 78"/>
          <p:cNvSpPr/>
          <p:nvPr/>
        </p:nvSpPr>
        <p:spPr>
          <a:xfrm rot="20700220">
            <a:off x="1931435" y="629877"/>
            <a:ext cx="576064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 name="TextBox 1"/>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
        <p:nvSpPr>
          <p:cNvPr id="81" name="Flowchart: Delay 80"/>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3033380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63" name="Flowchart: Delay 62"/>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TextBox 57"/>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Tree>
    <p:extLst>
      <p:ext uri="{BB962C8B-B14F-4D97-AF65-F5344CB8AC3E}">
        <p14:creationId xmlns:p14="http://schemas.microsoft.com/office/powerpoint/2010/main" val="29357853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8" name="Folded Corner 57"/>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000</a:t>
            </a:r>
            <a:endParaRPr lang="en-IE" sz="3600" b="1" dirty="0">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Curved Down Arrow 60"/>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3" name="TextBox 62"/>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Tree>
    <p:extLst>
      <p:ext uri="{BB962C8B-B14F-4D97-AF65-F5344CB8AC3E}">
        <p14:creationId xmlns:p14="http://schemas.microsoft.com/office/powerpoint/2010/main" val="119712689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4" name="Rectangle 73"/>
          <p:cNvSpPr/>
          <p:nvPr/>
        </p:nvSpPr>
        <p:spPr>
          <a:xfrm>
            <a:off x="4716016" y="213285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55</a:t>
            </a:r>
            <a:endParaRPr lang="en-IE" b="1" dirty="0">
              <a:solidFill>
                <a:schemeClr val="tx1"/>
              </a:solidFill>
            </a:endParaRPr>
          </a:p>
        </p:txBody>
      </p:sp>
      <p:sp>
        <p:nvSpPr>
          <p:cNvPr id="60" name="Frame 59"/>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78" name="Rectangle 77"/>
          <p:cNvSpPr/>
          <p:nvPr/>
        </p:nvSpPr>
        <p:spPr>
          <a:xfrm>
            <a:off x="1907704" y="2852936"/>
            <a:ext cx="864096"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solidFill>
                  <a:schemeClr val="tx1"/>
                </a:solidFill>
              </a:rPr>
              <a:t>36</a:t>
            </a:r>
            <a:endParaRPr lang="en-IE" b="1" dirty="0">
              <a:solidFill>
                <a:schemeClr val="tx1"/>
              </a:solidFill>
            </a:endParaRPr>
          </a:p>
        </p:txBody>
      </p:sp>
      <p:sp>
        <p:nvSpPr>
          <p:cNvPr id="59" name="Flowchart: Delay 58"/>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TextBox 56"/>
          <p:cNvSpPr txBox="1"/>
          <p:nvPr/>
        </p:nvSpPr>
        <p:spPr>
          <a:xfrm>
            <a:off x="7610191" y="4063217"/>
            <a:ext cx="393056" cy="338554"/>
          </a:xfrm>
          <a:prstGeom prst="rect">
            <a:avLst/>
          </a:prstGeom>
          <a:noFill/>
        </p:spPr>
        <p:txBody>
          <a:bodyPr wrap="none" rtlCol="0">
            <a:spAutoFit/>
          </a:bodyPr>
          <a:lstStyle/>
          <a:p>
            <a:r>
              <a:rPr lang="en-IE" sz="1600" b="1" dirty="0" smtClean="0"/>
              <a:t>19</a:t>
            </a:r>
            <a:endParaRPr lang="en-IE" b="1" dirty="0"/>
          </a:p>
        </p:txBody>
      </p:sp>
    </p:spTree>
    <p:extLst>
      <p:ext uri="{BB962C8B-B14F-4D97-AF65-F5344CB8AC3E}">
        <p14:creationId xmlns:p14="http://schemas.microsoft.com/office/powerpoint/2010/main" val="5950381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2605387"/>
              </p:ext>
            </p:extLst>
          </p:nvPr>
        </p:nvGraphicFramePr>
        <p:xfrm>
          <a:off x="457200" y="1672208"/>
          <a:ext cx="8229600" cy="4565104"/>
        </p:xfrm>
        <a:graphic>
          <a:graphicData uri="http://schemas.openxmlformats.org/drawingml/2006/table">
            <a:tbl>
              <a:tblPr firstRow="1" bandRow="1">
                <a:tableStyleId>{F5AB1C69-6EDB-4FF4-983F-18BD219EF322}</a:tableStyleId>
              </a:tblPr>
              <a:tblGrid>
                <a:gridCol w="2743200"/>
                <a:gridCol w="2743200"/>
                <a:gridCol w="2743200"/>
              </a:tblGrid>
              <a:tr h="570638">
                <a:tc>
                  <a:txBody>
                    <a:bodyPr/>
                    <a:lstStyle/>
                    <a:p>
                      <a:pPr algn="ctr"/>
                      <a:r>
                        <a:rPr lang="en-IE" dirty="0" smtClean="0"/>
                        <a:t>TYPE</a:t>
                      </a:r>
                      <a:r>
                        <a:rPr lang="en-IE" baseline="0" dirty="0" smtClean="0"/>
                        <a:t> OF INSTRUCTION</a:t>
                      </a:r>
                      <a:endParaRPr lang="en-IE" dirty="0"/>
                    </a:p>
                  </a:txBody>
                  <a:tcPr/>
                </a:tc>
                <a:tc>
                  <a:txBody>
                    <a:bodyPr/>
                    <a:lstStyle/>
                    <a:p>
                      <a:pPr algn="ctr"/>
                      <a:r>
                        <a:rPr lang="en-IE" dirty="0" smtClean="0"/>
                        <a:t>INSTRUCTION</a:t>
                      </a:r>
                      <a:endParaRPr lang="en-IE" dirty="0"/>
                    </a:p>
                  </a:txBody>
                  <a:tcPr/>
                </a:tc>
                <a:tc>
                  <a:txBody>
                    <a:bodyPr/>
                    <a:lstStyle/>
                    <a:p>
                      <a:pPr algn="ctr"/>
                      <a:r>
                        <a:rPr lang="en-IE" dirty="0" smtClean="0"/>
                        <a:t>OP CODE</a:t>
                      </a:r>
                      <a:endParaRPr lang="en-IE" dirty="0"/>
                    </a:p>
                  </a:txBody>
                  <a:tcPr/>
                </a:tc>
              </a:tr>
              <a:tr h="570638">
                <a:tc>
                  <a:txBody>
                    <a:bodyPr/>
                    <a:lstStyle/>
                    <a:p>
                      <a:pPr algn="ctr"/>
                      <a:r>
                        <a:rPr lang="en-IE" sz="2400" dirty="0" smtClean="0"/>
                        <a:t>Arithmetic</a:t>
                      </a:r>
                      <a:endParaRPr lang="en-IE" sz="2400" dirty="0"/>
                    </a:p>
                  </a:txBody>
                  <a:tcPr/>
                </a:tc>
                <a:tc>
                  <a:txBody>
                    <a:bodyPr/>
                    <a:lstStyle/>
                    <a:p>
                      <a:pPr algn="ctr"/>
                      <a:r>
                        <a:rPr lang="en-IE" sz="2400" dirty="0" smtClean="0"/>
                        <a:t>ADD</a:t>
                      </a:r>
                      <a:endParaRPr lang="en-IE" sz="2400" dirty="0"/>
                    </a:p>
                  </a:txBody>
                  <a:tcPr/>
                </a:tc>
                <a:tc>
                  <a:txBody>
                    <a:bodyPr/>
                    <a:lstStyle/>
                    <a:p>
                      <a:pPr algn="ctr"/>
                      <a:r>
                        <a:rPr lang="en-IE" sz="2400" dirty="0" smtClean="0"/>
                        <a:t>ADD</a:t>
                      </a:r>
                      <a:endParaRPr lang="en-IE" sz="2400" dirty="0"/>
                    </a:p>
                  </a:txBody>
                  <a:tcPr/>
                </a:tc>
              </a:tr>
              <a:tr h="5706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E" sz="2400" dirty="0" smtClean="0"/>
                        <a:t>Arithmetic</a:t>
                      </a:r>
                    </a:p>
                  </a:txBody>
                  <a:tcPr/>
                </a:tc>
                <a:tc>
                  <a:txBody>
                    <a:bodyPr/>
                    <a:lstStyle/>
                    <a:p>
                      <a:pPr algn="ctr"/>
                      <a:r>
                        <a:rPr lang="en-IE" sz="2400" dirty="0" smtClean="0"/>
                        <a:t>SUBTRACT</a:t>
                      </a:r>
                      <a:endParaRPr lang="en-IE" sz="2400" dirty="0"/>
                    </a:p>
                  </a:txBody>
                  <a:tcPr/>
                </a:tc>
                <a:tc>
                  <a:txBody>
                    <a:bodyPr/>
                    <a:lstStyle/>
                    <a:p>
                      <a:pPr algn="ctr"/>
                      <a:r>
                        <a:rPr lang="en-IE" sz="2400" dirty="0" smtClean="0"/>
                        <a:t>SUB</a:t>
                      </a:r>
                      <a:endParaRPr lang="en-IE" sz="24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STORE</a:t>
                      </a:r>
                      <a:endParaRPr lang="en-IE" sz="2400" dirty="0"/>
                    </a:p>
                  </a:txBody>
                  <a:tcPr/>
                </a:tc>
                <a:tc>
                  <a:txBody>
                    <a:bodyPr/>
                    <a:lstStyle/>
                    <a:p>
                      <a:pPr algn="ctr"/>
                      <a:r>
                        <a:rPr lang="en-IE" sz="2400" dirty="0" smtClean="0"/>
                        <a:t>STA</a:t>
                      </a:r>
                      <a:endParaRPr lang="en-IE" sz="2400" dirty="0"/>
                    </a:p>
                  </a:txBody>
                  <a:tcPr/>
                </a:tc>
              </a:tr>
              <a:tr h="570638">
                <a:tc>
                  <a:txBody>
                    <a:bodyPr/>
                    <a:lstStyle/>
                    <a:p>
                      <a:pPr algn="ctr"/>
                      <a:r>
                        <a:rPr lang="en-IE" sz="2400" dirty="0" smtClean="0"/>
                        <a:t>Data Movement</a:t>
                      </a:r>
                      <a:endParaRPr lang="en-IE" sz="2400" dirty="0"/>
                    </a:p>
                  </a:txBody>
                  <a:tcPr/>
                </a:tc>
                <a:tc>
                  <a:txBody>
                    <a:bodyPr/>
                    <a:lstStyle/>
                    <a:p>
                      <a:pPr algn="ctr"/>
                      <a:r>
                        <a:rPr lang="en-IE" sz="2400" dirty="0" smtClean="0"/>
                        <a:t>LOAD</a:t>
                      </a:r>
                      <a:endParaRPr lang="en-IE" sz="2400" dirty="0"/>
                    </a:p>
                  </a:txBody>
                  <a:tcPr/>
                </a:tc>
                <a:tc>
                  <a:txBody>
                    <a:bodyPr/>
                    <a:lstStyle/>
                    <a:p>
                      <a:pPr algn="ctr"/>
                      <a:r>
                        <a:rPr lang="en-IE" sz="2400" dirty="0" smtClean="0"/>
                        <a:t>LDA</a:t>
                      </a:r>
                      <a:endParaRPr lang="en-IE" sz="24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INPUT</a:t>
                      </a:r>
                      <a:endParaRPr lang="en-IE" sz="2400" dirty="0"/>
                    </a:p>
                  </a:txBody>
                  <a:tcPr/>
                </a:tc>
                <a:tc>
                  <a:txBody>
                    <a:bodyPr/>
                    <a:lstStyle/>
                    <a:p>
                      <a:pPr algn="ctr"/>
                      <a:r>
                        <a:rPr lang="en-IE" sz="2400" dirty="0" smtClean="0"/>
                        <a:t>INP</a:t>
                      </a:r>
                      <a:endParaRPr lang="en-IE" sz="2400" dirty="0"/>
                    </a:p>
                  </a:txBody>
                  <a:tcPr/>
                </a:tc>
              </a:tr>
              <a:tr h="570638">
                <a:tc>
                  <a:txBody>
                    <a:bodyPr/>
                    <a:lstStyle/>
                    <a:p>
                      <a:pPr algn="ctr"/>
                      <a:r>
                        <a:rPr lang="en-IE" sz="2400" dirty="0" err="1" smtClean="0"/>
                        <a:t>Input/Output</a:t>
                      </a:r>
                      <a:endParaRPr lang="en-IE" sz="2400" dirty="0"/>
                    </a:p>
                  </a:txBody>
                  <a:tcPr/>
                </a:tc>
                <a:tc>
                  <a:txBody>
                    <a:bodyPr/>
                    <a:lstStyle/>
                    <a:p>
                      <a:pPr algn="ctr"/>
                      <a:r>
                        <a:rPr lang="en-IE" sz="2400" dirty="0" smtClean="0"/>
                        <a:t>OUTPUT</a:t>
                      </a:r>
                      <a:endParaRPr lang="en-IE" sz="2400" dirty="0"/>
                    </a:p>
                  </a:txBody>
                  <a:tcPr/>
                </a:tc>
                <a:tc>
                  <a:txBody>
                    <a:bodyPr/>
                    <a:lstStyle/>
                    <a:p>
                      <a:pPr algn="ctr"/>
                      <a:r>
                        <a:rPr lang="en-IE" sz="2400" dirty="0" smtClean="0"/>
                        <a:t>OUT</a:t>
                      </a:r>
                      <a:endParaRPr lang="en-IE" sz="2400" dirty="0"/>
                    </a:p>
                  </a:txBody>
                  <a:tcPr/>
                </a:tc>
              </a:tr>
              <a:tr h="570638">
                <a:tc>
                  <a:txBody>
                    <a:bodyPr/>
                    <a:lstStyle/>
                    <a:p>
                      <a:pPr algn="ctr"/>
                      <a:r>
                        <a:rPr lang="en-IE" sz="2400" dirty="0" smtClean="0"/>
                        <a:t>Machine Control</a:t>
                      </a:r>
                      <a:endParaRPr lang="en-IE" sz="2400" dirty="0"/>
                    </a:p>
                  </a:txBody>
                  <a:tcPr/>
                </a:tc>
                <a:tc>
                  <a:txBody>
                    <a:bodyPr/>
                    <a:lstStyle/>
                    <a:p>
                      <a:pPr algn="ctr"/>
                      <a:r>
                        <a:rPr lang="en-IE" sz="2400" dirty="0" smtClean="0"/>
                        <a:t>STOP</a:t>
                      </a:r>
                      <a:endParaRPr lang="en-IE" sz="2400" dirty="0"/>
                    </a:p>
                  </a:txBody>
                  <a:tcPr/>
                </a:tc>
                <a:tc>
                  <a:txBody>
                    <a:bodyPr/>
                    <a:lstStyle/>
                    <a:p>
                      <a:pPr algn="ctr"/>
                      <a:r>
                        <a:rPr lang="en-IE" sz="2400" dirty="0" smtClean="0"/>
                        <a:t>HLT</a:t>
                      </a:r>
                      <a:endParaRPr lang="en-IE" sz="2400" dirty="0"/>
                    </a:p>
                  </a:txBody>
                  <a:tcPr/>
                </a:tc>
              </a:tr>
            </a:tbl>
          </a:graphicData>
        </a:graphic>
      </p:graphicFrame>
      <p:sp>
        <p:nvSpPr>
          <p:cNvPr id="10" name="Rectangle 9"/>
          <p:cNvSpPr/>
          <p:nvPr/>
        </p:nvSpPr>
        <p:spPr>
          <a:xfrm>
            <a:off x="395536" y="2204864"/>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412124" y="3356992"/>
            <a:ext cx="8280920" cy="10801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12124" y="4437112"/>
            <a:ext cx="8280920" cy="11521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428135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Cube 72"/>
          <p:cNvSpPr/>
          <p:nvPr/>
        </p:nvSpPr>
        <p:spPr>
          <a:xfrm>
            <a:off x="4644008"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4" name="Cube 83"/>
          <p:cNvSpPr/>
          <p:nvPr/>
        </p:nvSpPr>
        <p:spPr>
          <a:xfrm>
            <a:off x="7380312" y="4149080"/>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4" name="Cube 63"/>
          <p:cNvSpPr/>
          <p:nvPr/>
        </p:nvSpPr>
        <p:spPr>
          <a:xfrm>
            <a:off x="7524328"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5" name="Cube 64"/>
          <p:cNvSpPr/>
          <p:nvPr/>
        </p:nvSpPr>
        <p:spPr>
          <a:xfrm>
            <a:off x="4788024" y="4077072"/>
            <a:ext cx="864096" cy="216024"/>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Rounded Rectangle 89"/>
          <p:cNvSpPr/>
          <p:nvPr/>
        </p:nvSpPr>
        <p:spPr>
          <a:xfrm>
            <a:off x="2339752" y="5949280"/>
            <a:ext cx="1584176" cy="72008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Pigeon Holes</a:t>
            </a:r>
            <a:endParaRPr lang="en-IE" sz="2000" dirty="0">
              <a:solidFill>
                <a:schemeClr val="tx1"/>
              </a:solidFill>
            </a:endParaRPr>
          </a:p>
        </p:txBody>
      </p:sp>
      <p:cxnSp>
        <p:nvCxnSpPr>
          <p:cNvPr id="91" name="Straight Arrow Connector 90"/>
          <p:cNvCxnSpPr>
            <a:stCxn id="90" idx="0"/>
          </p:cNvCxnSpPr>
          <p:nvPr/>
        </p:nvCxnSpPr>
        <p:spPr>
          <a:xfrm flipV="1">
            <a:off x="3131840" y="5373216"/>
            <a:ext cx="0" cy="57606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4" name="Cube 93"/>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5" name="Cube 9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smtClean="0">
                <a:solidFill>
                  <a:schemeClr val="bg1"/>
                </a:solidFill>
              </a:rPr>
              <a:t>But what if we want to do IF statements or WHILE loops, we need some more commands.</a:t>
            </a:r>
          </a:p>
          <a:p>
            <a:r>
              <a:rPr lang="en-IE" dirty="0" smtClean="0">
                <a:solidFill>
                  <a:schemeClr val="bg1"/>
                </a:solidFill>
              </a:rPr>
              <a:t>We call there “Branch” commands</a:t>
            </a:r>
            <a:endParaRPr lang="en-IE" dirty="0">
              <a:solidFill>
                <a:schemeClr val="bg1"/>
              </a:solidFill>
            </a:endParaRPr>
          </a:p>
        </p:txBody>
      </p:sp>
    </p:spTree>
    <p:extLst>
      <p:ext uri="{BB962C8B-B14F-4D97-AF65-F5344CB8AC3E}">
        <p14:creationId xmlns:p14="http://schemas.microsoft.com/office/powerpoint/2010/main" val="115125187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0906962"/>
              </p:ext>
            </p:extLst>
          </p:nvPr>
        </p:nvGraphicFramePr>
        <p:xfrm>
          <a:off x="457200" y="1672208"/>
          <a:ext cx="8219257" cy="4234056"/>
        </p:xfrm>
        <a:graphic>
          <a:graphicData uri="http://schemas.openxmlformats.org/drawingml/2006/table">
            <a:tbl>
              <a:tblPr firstRow="1" bandRow="1">
                <a:tableStyleId>{F5AB1C69-6EDB-4FF4-983F-18BD219EF322}</a:tableStyleId>
              </a:tblPr>
              <a:tblGrid>
                <a:gridCol w="2255173"/>
                <a:gridCol w="2843236"/>
                <a:gridCol w="1560424"/>
                <a:gridCol w="1560424"/>
              </a:tblGrid>
              <a:tr h="599834">
                <a:tc>
                  <a:txBody>
                    <a:bodyPr/>
                    <a:lstStyle/>
                    <a:p>
                      <a:pPr algn="ctr"/>
                      <a:r>
                        <a:rPr lang="en-IE" baseline="0" dirty="0" smtClean="0"/>
                        <a:t>INSTRUCTION</a:t>
                      </a:r>
                      <a:endParaRPr lang="en-IE" dirty="0"/>
                    </a:p>
                  </a:txBody>
                  <a:tcPr/>
                </a:tc>
                <a:tc>
                  <a:txBody>
                    <a:bodyPr/>
                    <a:lstStyle/>
                    <a:p>
                      <a:pPr algn="ctr"/>
                      <a:r>
                        <a:rPr lang="en-IE" dirty="0" smtClean="0"/>
                        <a:t>CODE</a:t>
                      </a:r>
                      <a:endParaRPr lang="en-IE" dirty="0"/>
                    </a:p>
                  </a:txBody>
                  <a:tcPr/>
                </a:tc>
                <a:tc>
                  <a:txBody>
                    <a:bodyPr/>
                    <a:lstStyle/>
                    <a:p>
                      <a:pPr algn="ctr"/>
                      <a:r>
                        <a:rPr lang="en-IE" dirty="0" smtClean="0"/>
                        <a:t>DESCRIPTION</a:t>
                      </a:r>
                      <a:endParaRPr lang="en-IE" dirty="0"/>
                    </a:p>
                  </a:txBody>
                  <a:tcPr/>
                </a:tc>
                <a:tc>
                  <a:txBody>
                    <a:bodyPr/>
                    <a:lstStyle/>
                    <a:p>
                      <a:pPr algn="ctr"/>
                      <a:r>
                        <a:rPr lang="en-IE" dirty="0" smtClean="0"/>
                        <a:t>OP CODE</a:t>
                      </a:r>
                      <a:endParaRPr lang="en-IE" dirty="0"/>
                    </a:p>
                  </a:txBody>
                  <a:tcPr/>
                </a:tc>
              </a:tr>
              <a:tr h="1012942">
                <a:tc>
                  <a:txBody>
                    <a:bodyPr/>
                    <a:lstStyle/>
                    <a:p>
                      <a:pPr algn="ctr"/>
                      <a:r>
                        <a:rPr lang="en-IE" sz="2400" dirty="0" smtClean="0"/>
                        <a:t>BRANCH</a:t>
                      </a:r>
                    </a:p>
                    <a:p>
                      <a:pPr algn="ctr"/>
                      <a:r>
                        <a:rPr lang="en-IE" sz="2400" dirty="0" smtClean="0"/>
                        <a:t>(Unconditional)</a:t>
                      </a:r>
                      <a:endParaRPr lang="en-IE"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2000" dirty="0" smtClean="0"/>
                        <a:t>Unconditional branch. Set the Program Counter to value</a:t>
                      </a:r>
                      <a:r>
                        <a:rPr lang="en-IE" sz="2000" baseline="0" dirty="0" smtClean="0"/>
                        <a:t> XX.</a:t>
                      </a:r>
                      <a:endParaRPr lang="en-IE" sz="2000" dirty="0" smtClean="0"/>
                    </a:p>
                  </a:txBody>
                  <a:tcPr/>
                </a:tc>
                <a:tc>
                  <a:txBody>
                    <a:bodyPr/>
                    <a:lstStyle/>
                    <a:p>
                      <a:pPr algn="ctr"/>
                      <a:r>
                        <a:rPr lang="en-IE" sz="2400" dirty="0" smtClean="0"/>
                        <a:t>6xx</a:t>
                      </a:r>
                      <a:endParaRPr lang="en-IE" sz="2400" dirty="0"/>
                    </a:p>
                  </a:txBody>
                  <a:tcPr/>
                </a:tc>
                <a:tc>
                  <a:txBody>
                    <a:bodyPr/>
                    <a:lstStyle/>
                    <a:p>
                      <a:pPr algn="ctr"/>
                      <a:r>
                        <a:rPr lang="en-IE" sz="2400" dirty="0" smtClean="0"/>
                        <a:t>BRA</a:t>
                      </a:r>
                      <a:endParaRPr lang="en-IE" sz="2400" dirty="0"/>
                    </a:p>
                  </a:txBody>
                  <a:tcPr/>
                </a:tc>
              </a:tr>
              <a:tr h="1244667">
                <a:tc>
                  <a:txBody>
                    <a:bodyPr/>
                    <a:lstStyle/>
                    <a:p>
                      <a:pPr algn="ctr"/>
                      <a:r>
                        <a:rPr lang="en-IE" sz="2400" dirty="0" smtClean="0"/>
                        <a:t>BRANCH</a:t>
                      </a:r>
                      <a:r>
                        <a:rPr lang="en-IE" sz="2400" baseline="0" dirty="0" smtClean="0"/>
                        <a:t> </a:t>
                      </a:r>
                    </a:p>
                    <a:p>
                      <a:pPr algn="ctr"/>
                      <a:r>
                        <a:rPr lang="en-IE" sz="2400" baseline="0" dirty="0" smtClean="0"/>
                        <a:t>IF ZERO</a:t>
                      </a:r>
                      <a:endParaRPr lang="en-IE" sz="2400" dirty="0"/>
                    </a:p>
                  </a:txBody>
                  <a:tcPr/>
                </a:tc>
                <a:tc>
                  <a:txBody>
                    <a:bodyPr/>
                    <a:lstStyle/>
                    <a:p>
                      <a:pPr algn="l"/>
                      <a:r>
                        <a:rPr lang="en-IE" sz="2000" dirty="0" smtClean="0"/>
                        <a:t>Conditional branch.</a:t>
                      </a:r>
                    </a:p>
                    <a:p>
                      <a:pPr algn="l"/>
                      <a:r>
                        <a:rPr lang="en-IE" sz="2000" dirty="0" smtClean="0"/>
                        <a:t>If the</a:t>
                      </a:r>
                      <a:r>
                        <a:rPr lang="en-IE" sz="2000" baseline="0" dirty="0" smtClean="0"/>
                        <a:t> accumulator is zero, branch to XX, otherwise do nothing. </a:t>
                      </a:r>
                      <a:endParaRPr lang="en-IE" sz="2000" dirty="0"/>
                    </a:p>
                  </a:txBody>
                  <a:tcPr/>
                </a:tc>
                <a:tc>
                  <a:txBody>
                    <a:bodyPr/>
                    <a:lstStyle/>
                    <a:p>
                      <a:pPr algn="ctr"/>
                      <a:r>
                        <a:rPr lang="en-IE" sz="2400" dirty="0" smtClean="0"/>
                        <a:t>7xx</a:t>
                      </a:r>
                      <a:endParaRPr lang="en-IE" sz="2400" dirty="0"/>
                    </a:p>
                  </a:txBody>
                  <a:tcPr/>
                </a:tc>
                <a:tc>
                  <a:txBody>
                    <a:bodyPr/>
                    <a:lstStyle/>
                    <a:p>
                      <a:pPr algn="ctr"/>
                      <a:r>
                        <a:rPr lang="en-IE" sz="2400" dirty="0" smtClean="0"/>
                        <a:t>BRZ</a:t>
                      </a:r>
                      <a:endParaRPr lang="en-IE" sz="2400" dirty="0"/>
                    </a:p>
                  </a:txBody>
                  <a:tcPr/>
                </a:tc>
              </a:tr>
              <a:tr h="1244667">
                <a:tc>
                  <a:txBody>
                    <a:bodyPr/>
                    <a:lstStyle/>
                    <a:p>
                      <a:pPr algn="ctr"/>
                      <a:r>
                        <a:rPr lang="en-IE" sz="2400" dirty="0" smtClean="0"/>
                        <a:t>BRANCH</a:t>
                      </a:r>
                      <a:r>
                        <a:rPr lang="en-IE" sz="2400" baseline="0" dirty="0" smtClean="0"/>
                        <a:t> </a:t>
                      </a:r>
                    </a:p>
                    <a:p>
                      <a:pPr algn="ctr"/>
                      <a:r>
                        <a:rPr lang="en-IE" sz="2400" baseline="0" dirty="0" smtClean="0"/>
                        <a:t>IF POSITIVE</a:t>
                      </a:r>
                      <a:endParaRPr lang="en-IE" sz="2400" dirty="0"/>
                    </a:p>
                  </a:txBody>
                  <a:tcPr/>
                </a:tc>
                <a:tc>
                  <a:txBody>
                    <a:bodyPr/>
                    <a:lstStyle/>
                    <a:p>
                      <a:pPr algn="l"/>
                      <a:r>
                        <a:rPr lang="en-IE" sz="2000" dirty="0" smtClean="0"/>
                        <a:t>Conditional branch.</a:t>
                      </a:r>
                    </a:p>
                    <a:p>
                      <a:pPr algn="l"/>
                      <a:r>
                        <a:rPr lang="en-IE" sz="2000" dirty="0" smtClean="0"/>
                        <a:t>If the</a:t>
                      </a:r>
                      <a:r>
                        <a:rPr lang="en-IE" sz="2000" baseline="0" dirty="0" smtClean="0"/>
                        <a:t> accumulator is positive, branch to XX, otherwise do nothing.</a:t>
                      </a:r>
                      <a:endParaRPr lang="en-IE" sz="2000" dirty="0"/>
                    </a:p>
                  </a:txBody>
                  <a:tcPr/>
                </a:tc>
                <a:tc>
                  <a:txBody>
                    <a:bodyPr/>
                    <a:lstStyle/>
                    <a:p>
                      <a:pPr algn="ctr"/>
                      <a:r>
                        <a:rPr lang="en-IE" sz="2400" dirty="0" smtClean="0"/>
                        <a:t>8xx</a:t>
                      </a:r>
                      <a:endParaRPr lang="en-IE" sz="2400" dirty="0"/>
                    </a:p>
                  </a:txBody>
                  <a:tcPr/>
                </a:tc>
                <a:tc>
                  <a:txBody>
                    <a:bodyPr/>
                    <a:lstStyle/>
                    <a:p>
                      <a:pPr algn="ctr"/>
                      <a:r>
                        <a:rPr lang="en-IE" sz="2400" dirty="0" smtClean="0"/>
                        <a:t>BRP</a:t>
                      </a:r>
                      <a:endParaRPr lang="en-IE" sz="2400" dirty="0"/>
                    </a:p>
                  </a:txBody>
                  <a:tcPr/>
                </a:tc>
              </a:tr>
            </a:tbl>
          </a:graphicData>
        </a:graphic>
      </p:graphicFrame>
    </p:spTree>
    <p:extLst>
      <p:ext uri="{BB962C8B-B14F-4D97-AF65-F5344CB8AC3E}">
        <p14:creationId xmlns:p14="http://schemas.microsoft.com/office/powerpoint/2010/main" val="145903744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a:solidFill>
                  <a:schemeClr val="bg1"/>
                </a:solidFill>
              </a:rPr>
              <a:t>So what does </a:t>
            </a:r>
            <a:r>
              <a:rPr lang="en-IE" dirty="0" smtClean="0">
                <a:solidFill>
                  <a:schemeClr val="bg1"/>
                </a:solidFill>
              </a:rPr>
              <a:t>a BRA </a:t>
            </a:r>
            <a:r>
              <a:rPr lang="en-IE" dirty="0">
                <a:solidFill>
                  <a:schemeClr val="bg1"/>
                </a:solidFill>
              </a:rPr>
              <a:t>look like from the Little-Man’s perspective?</a:t>
            </a:r>
          </a:p>
        </p:txBody>
      </p:sp>
    </p:spTree>
    <p:extLst>
      <p:ext uri="{BB962C8B-B14F-4D97-AF65-F5344CB8AC3E}">
        <p14:creationId xmlns:p14="http://schemas.microsoft.com/office/powerpoint/2010/main" val="239760990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lowchart: Terminator 51"/>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53" name="Flowchart: Terminator 52"/>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55" name="Flowchart: Terminator 54"/>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56" name="Flowchart: Terminator 55"/>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57" name="Flowchart: Terminator 56"/>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58" name="Flowchart: Terminator 57"/>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59" name="Flowchart: Terminator 58"/>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60" name="Flowchart: Terminator 59"/>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74" name="Flowchart: Terminator 73"/>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a:t>
            </a:r>
            <a:endParaRPr lang="en-IE" sz="1400" b="1" dirty="0">
              <a:solidFill>
                <a:schemeClr val="tx1"/>
              </a:solidFill>
            </a:endParaRPr>
          </a:p>
        </p:txBody>
      </p:sp>
      <p:sp>
        <p:nvSpPr>
          <p:cNvPr id="61" name="Flowchart: Terminator 60"/>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89" name="Cube 88"/>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0" name="Cube 89"/>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1" name="Cube 90"/>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2" name="Cube 91"/>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93" name="Cube 92"/>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6" name="Frame 65"/>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8227202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15216562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00</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8" name="Curved Down Arrow 57"/>
          <p:cNvSpPr/>
          <p:nvPr/>
        </p:nvSpPr>
        <p:spPr>
          <a:xfrm>
            <a:off x="1979712" y="332656"/>
            <a:ext cx="5760640" cy="648072"/>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9" name="Folded Corner 58"/>
          <p:cNvSpPr/>
          <p:nvPr/>
        </p:nvSpPr>
        <p:spPr>
          <a:xfrm>
            <a:off x="7092280" y="980728"/>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607</a:t>
            </a:r>
            <a:endParaRPr lang="en-IE" sz="1050" b="1" dirty="0">
              <a:solidFill>
                <a:schemeClr val="tx1"/>
              </a:solidFill>
            </a:endParaRPr>
          </a:p>
        </p:txBody>
      </p:sp>
      <p:sp>
        <p:nvSpPr>
          <p:cNvPr id="57" name="Frame 56"/>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60" name="Flowchart: Delay 59"/>
          <p:cNvSpPr/>
          <p:nvPr/>
        </p:nvSpPr>
        <p:spPr>
          <a:xfrm rot="16200000">
            <a:off x="5850038" y="3573017"/>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65907033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27869534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pic>
        <p:nvPicPr>
          <p:cNvPr id="14" name="Picture 13" descr="Untitled.jpg"/>
          <p:cNvPicPr>
            <a:picLocks noChangeAspect="1"/>
          </p:cNvPicPr>
          <p:nvPr/>
        </p:nvPicPr>
        <p:blipFill>
          <a:blip r:embed="rId3" cstate="print"/>
          <a:stretch>
            <a:fillRect/>
          </a:stretch>
        </p:blipFill>
        <p:spPr>
          <a:xfrm>
            <a:off x="6228183" y="2520793"/>
            <a:ext cx="1656185" cy="1916319"/>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56" name="Folded Corner 55"/>
          <p:cNvSpPr/>
          <p:nvPr/>
        </p:nvSpPr>
        <p:spPr>
          <a:xfrm>
            <a:off x="7236296" y="1124744"/>
            <a:ext cx="1296144" cy="1224136"/>
          </a:xfrm>
          <a:prstGeom prst="foldedCorne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600" b="1" dirty="0" smtClean="0">
                <a:solidFill>
                  <a:schemeClr val="tx1"/>
                </a:solidFill>
              </a:rPr>
              <a:t>000</a:t>
            </a:r>
            <a:endParaRPr lang="en-IE" sz="3600" b="1" dirty="0">
              <a:solidFill>
                <a:schemeClr val="tx1"/>
              </a:solidFill>
            </a:endParaRPr>
          </a:p>
        </p:txBody>
      </p:sp>
      <p:sp>
        <p:nvSpPr>
          <p:cNvPr id="57" name="Curved Down Arrow 56"/>
          <p:cNvSpPr/>
          <p:nvPr/>
        </p:nvSpPr>
        <p:spPr>
          <a:xfrm rot="20536322">
            <a:off x="3459114" y="689823"/>
            <a:ext cx="4386030" cy="941638"/>
          </a:xfrm>
          <a:prstGeom prst="curved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4821397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pigeon-hole-unit.jpg"/>
          <p:cNvPicPr>
            <a:picLocks noChangeAspect="1"/>
          </p:cNvPicPr>
          <p:nvPr/>
        </p:nvPicPr>
        <p:blipFill>
          <a:blip r:embed="rId2" cstate="print"/>
          <a:stretch>
            <a:fillRect/>
          </a:stretch>
        </p:blipFill>
        <p:spPr>
          <a:xfrm>
            <a:off x="72008" y="548680"/>
            <a:ext cx="5868144" cy="4968552"/>
          </a:xfrm>
          <a:prstGeom prst="rect">
            <a:avLst/>
          </a:prstGeom>
        </p:spPr>
      </p:pic>
      <p:sp>
        <p:nvSpPr>
          <p:cNvPr id="16" name="Cube 15"/>
          <p:cNvSpPr/>
          <p:nvPr/>
        </p:nvSpPr>
        <p:spPr>
          <a:xfrm>
            <a:off x="4139952" y="4077072"/>
            <a:ext cx="4536504" cy="2016224"/>
          </a:xfrm>
          <a:prstGeom prst="cube">
            <a:avLst>
              <a:gd name="adj" fmla="val 33164"/>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Cube 16"/>
          <p:cNvSpPr/>
          <p:nvPr/>
        </p:nvSpPr>
        <p:spPr>
          <a:xfrm>
            <a:off x="4499992"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In-tray</a:t>
            </a:r>
            <a:endParaRPr lang="en-IE" sz="1400" dirty="0"/>
          </a:p>
        </p:txBody>
      </p:sp>
      <p:sp>
        <p:nvSpPr>
          <p:cNvPr id="19" name="Cube 18"/>
          <p:cNvSpPr/>
          <p:nvPr/>
        </p:nvSpPr>
        <p:spPr>
          <a:xfrm>
            <a:off x="7236296" y="4149080"/>
            <a:ext cx="1080120" cy="504056"/>
          </a:xfrm>
          <a:prstGeom prst="cube">
            <a:avLst>
              <a:gd name="adj" fmla="val 62509"/>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dirty="0" smtClean="0"/>
              <a:t>Out-tray</a:t>
            </a:r>
            <a:endParaRPr lang="en-IE" sz="1200" dirty="0"/>
          </a:p>
        </p:txBody>
      </p:sp>
      <p:sp>
        <p:nvSpPr>
          <p:cNvPr id="20" name="Cube 19"/>
          <p:cNvSpPr/>
          <p:nvPr/>
        </p:nvSpPr>
        <p:spPr>
          <a:xfrm>
            <a:off x="5652120" y="4005064"/>
            <a:ext cx="648072" cy="504056"/>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00" dirty="0"/>
          </a:p>
        </p:txBody>
      </p:sp>
      <p:sp>
        <p:nvSpPr>
          <p:cNvPr id="23" name="Rectangle 22"/>
          <p:cNvSpPr/>
          <p:nvPr/>
        </p:nvSpPr>
        <p:spPr>
          <a:xfrm>
            <a:off x="5940152" y="3789040"/>
            <a:ext cx="72008"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Flowchart: Delay 23"/>
          <p:cNvSpPr/>
          <p:nvPr/>
        </p:nvSpPr>
        <p:spPr>
          <a:xfrm rot="16200000">
            <a:off x="5850038" y="3789248"/>
            <a:ext cx="252028" cy="252028"/>
          </a:xfrm>
          <a:prstGeom prst="flowChartDela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Cube 24"/>
          <p:cNvSpPr/>
          <p:nvPr/>
        </p:nvSpPr>
        <p:spPr>
          <a:xfrm>
            <a:off x="6444208" y="4221088"/>
            <a:ext cx="648072" cy="28803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Cube 25"/>
          <p:cNvSpPr/>
          <p:nvPr/>
        </p:nvSpPr>
        <p:spPr>
          <a:xfrm>
            <a:off x="65966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Cube 26"/>
          <p:cNvSpPr/>
          <p:nvPr/>
        </p:nvSpPr>
        <p:spPr>
          <a:xfrm>
            <a:off x="6749008"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Cube 27"/>
          <p:cNvSpPr/>
          <p:nvPr/>
        </p:nvSpPr>
        <p:spPr>
          <a:xfrm>
            <a:off x="6884640" y="42210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Cube 28"/>
          <p:cNvSpPr/>
          <p:nvPr/>
        </p:nvSpPr>
        <p:spPr>
          <a:xfrm>
            <a:off x="68126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Cube 29"/>
          <p:cNvSpPr/>
          <p:nvPr/>
        </p:nvSpPr>
        <p:spPr>
          <a:xfrm>
            <a:off x="6660232"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Cube 40"/>
          <p:cNvSpPr/>
          <p:nvPr/>
        </p:nvSpPr>
        <p:spPr>
          <a:xfrm>
            <a:off x="6516216" y="4293096"/>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Cube 41"/>
          <p:cNvSpPr/>
          <p:nvPr/>
        </p:nvSpPr>
        <p:spPr>
          <a:xfrm>
            <a:off x="6444208" y="4365104"/>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Cube 42"/>
          <p:cNvSpPr/>
          <p:nvPr/>
        </p:nvSpPr>
        <p:spPr>
          <a:xfrm>
            <a:off x="6588224"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Cube 43"/>
          <p:cNvSpPr/>
          <p:nvPr/>
        </p:nvSpPr>
        <p:spPr>
          <a:xfrm>
            <a:off x="6732240"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Cube 44"/>
          <p:cNvSpPr/>
          <p:nvPr/>
        </p:nvSpPr>
        <p:spPr>
          <a:xfrm>
            <a:off x="6749008" y="4373488"/>
            <a:ext cx="207640"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Cube 84"/>
          <p:cNvSpPr/>
          <p:nvPr/>
        </p:nvSpPr>
        <p:spPr>
          <a:xfrm>
            <a:off x="6372200" y="4437112"/>
            <a:ext cx="520824" cy="80392"/>
          </a:xfrm>
          <a:prstGeom prst="cube">
            <a:avLst>
              <a:gd name="adj" fmla="val 836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ounded Rectangle 61"/>
          <p:cNvSpPr/>
          <p:nvPr/>
        </p:nvSpPr>
        <p:spPr>
          <a:xfrm>
            <a:off x="5688333" y="4176239"/>
            <a:ext cx="432047" cy="2789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b="1" dirty="0" smtClean="0">
                <a:solidFill>
                  <a:schemeClr val="tx1"/>
                </a:solidFill>
              </a:rPr>
              <a:t>07</a:t>
            </a:r>
            <a:endParaRPr lang="en-IE" sz="1400" b="1" dirty="0">
              <a:solidFill>
                <a:schemeClr val="tx1"/>
              </a:solidFill>
            </a:endParaRPr>
          </a:p>
        </p:txBody>
      </p:sp>
      <p:sp>
        <p:nvSpPr>
          <p:cNvPr id="67" name="Cube 66"/>
          <p:cNvSpPr/>
          <p:nvPr/>
        </p:nvSpPr>
        <p:spPr>
          <a:xfrm flipV="1">
            <a:off x="1691680" y="989112"/>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8" name="Cube 67"/>
          <p:cNvSpPr/>
          <p:nvPr/>
        </p:nvSpPr>
        <p:spPr>
          <a:xfrm flipV="1">
            <a:off x="3275856"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69" name="Flowchart: Terminator 68"/>
          <p:cNvSpPr/>
          <p:nvPr/>
        </p:nvSpPr>
        <p:spPr>
          <a:xfrm>
            <a:off x="3635896"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a:t>
            </a:r>
            <a:endParaRPr lang="en-IE" dirty="0">
              <a:solidFill>
                <a:schemeClr val="tx1"/>
              </a:solidFill>
            </a:endParaRPr>
          </a:p>
        </p:txBody>
      </p:sp>
      <p:sp>
        <p:nvSpPr>
          <p:cNvPr id="70" name="Flowchart: Terminator 69"/>
          <p:cNvSpPr/>
          <p:nvPr/>
        </p:nvSpPr>
        <p:spPr>
          <a:xfrm>
            <a:off x="4932040" y="12687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2</a:t>
            </a:r>
            <a:endParaRPr lang="en-IE" dirty="0">
              <a:solidFill>
                <a:schemeClr val="tx1"/>
              </a:solidFill>
            </a:endParaRPr>
          </a:p>
        </p:txBody>
      </p:sp>
      <p:sp>
        <p:nvSpPr>
          <p:cNvPr id="71" name="Flowchart: Terminator 70"/>
          <p:cNvSpPr/>
          <p:nvPr/>
        </p:nvSpPr>
        <p:spPr>
          <a:xfrm>
            <a:off x="212372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3</a:t>
            </a:r>
            <a:endParaRPr lang="en-IE" dirty="0">
              <a:solidFill>
                <a:schemeClr val="tx1"/>
              </a:solidFill>
            </a:endParaRPr>
          </a:p>
        </p:txBody>
      </p:sp>
      <p:sp>
        <p:nvSpPr>
          <p:cNvPr id="72" name="Cube 71"/>
          <p:cNvSpPr/>
          <p:nvPr/>
        </p:nvSpPr>
        <p:spPr>
          <a:xfrm flipV="1">
            <a:off x="327585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75" name="Flowchart: Terminator 74"/>
          <p:cNvSpPr/>
          <p:nvPr/>
        </p:nvSpPr>
        <p:spPr>
          <a:xfrm>
            <a:off x="3563888" y="1916832"/>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4</a:t>
            </a:r>
            <a:endParaRPr lang="en-IE" dirty="0">
              <a:solidFill>
                <a:schemeClr val="tx1"/>
              </a:solidFill>
            </a:endParaRPr>
          </a:p>
        </p:txBody>
      </p:sp>
      <p:sp>
        <p:nvSpPr>
          <p:cNvPr id="77" name="Flowchart: Terminator 76"/>
          <p:cNvSpPr/>
          <p:nvPr/>
        </p:nvSpPr>
        <p:spPr>
          <a:xfrm>
            <a:off x="4932040" y="184482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5</a:t>
            </a:r>
            <a:endParaRPr lang="en-IE" dirty="0">
              <a:solidFill>
                <a:schemeClr val="tx1"/>
              </a:solidFill>
            </a:endParaRPr>
          </a:p>
        </p:txBody>
      </p:sp>
      <p:sp>
        <p:nvSpPr>
          <p:cNvPr id="80" name="Flowchart: Terminator 79"/>
          <p:cNvSpPr/>
          <p:nvPr/>
        </p:nvSpPr>
        <p:spPr>
          <a:xfrm>
            <a:off x="2123728" y="2564904"/>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6</a:t>
            </a:r>
            <a:endParaRPr lang="en-IE" dirty="0">
              <a:solidFill>
                <a:schemeClr val="tx1"/>
              </a:solidFill>
            </a:endParaRPr>
          </a:p>
        </p:txBody>
      </p:sp>
      <p:sp>
        <p:nvSpPr>
          <p:cNvPr id="86" name="Flowchart: Terminator 85"/>
          <p:cNvSpPr/>
          <p:nvPr/>
        </p:nvSpPr>
        <p:spPr>
          <a:xfrm>
            <a:off x="3563888"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7</a:t>
            </a:r>
            <a:endParaRPr lang="en-IE" dirty="0">
              <a:solidFill>
                <a:schemeClr val="tx1"/>
              </a:solidFill>
            </a:endParaRPr>
          </a:p>
        </p:txBody>
      </p:sp>
      <p:sp>
        <p:nvSpPr>
          <p:cNvPr id="87" name="Flowchart: Terminator 86"/>
          <p:cNvSpPr/>
          <p:nvPr/>
        </p:nvSpPr>
        <p:spPr>
          <a:xfrm>
            <a:off x="4932040" y="249289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8</a:t>
            </a:r>
            <a:endParaRPr lang="en-IE" dirty="0">
              <a:solidFill>
                <a:schemeClr val="tx1"/>
              </a:solidFill>
            </a:endParaRPr>
          </a:p>
        </p:txBody>
      </p:sp>
      <p:sp>
        <p:nvSpPr>
          <p:cNvPr id="88" name="Flowchart: Terminator 87"/>
          <p:cNvSpPr/>
          <p:nvPr/>
        </p:nvSpPr>
        <p:spPr>
          <a:xfrm>
            <a:off x="2123728" y="3212976"/>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9</a:t>
            </a:r>
            <a:endParaRPr lang="en-IE" dirty="0">
              <a:solidFill>
                <a:schemeClr val="tx1"/>
              </a:solidFill>
            </a:endParaRPr>
          </a:p>
        </p:txBody>
      </p:sp>
      <p:sp>
        <p:nvSpPr>
          <p:cNvPr id="89" name="Flowchart: Terminator 88"/>
          <p:cNvSpPr/>
          <p:nvPr/>
        </p:nvSpPr>
        <p:spPr>
          <a:xfrm>
            <a:off x="3563888" y="3140968"/>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10</a:t>
            </a:r>
            <a:endParaRPr lang="en-IE" dirty="0">
              <a:solidFill>
                <a:schemeClr val="tx1"/>
              </a:solidFill>
            </a:endParaRPr>
          </a:p>
        </p:txBody>
      </p:sp>
      <p:sp>
        <p:nvSpPr>
          <p:cNvPr id="90" name="Flowchart: Terminator 89"/>
          <p:cNvSpPr/>
          <p:nvPr/>
        </p:nvSpPr>
        <p:spPr>
          <a:xfrm>
            <a:off x="4932040" y="3068960"/>
            <a:ext cx="432048" cy="216024"/>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solidFill>
                  <a:schemeClr val="tx1"/>
                </a:solidFill>
              </a:rPr>
              <a:t>11</a:t>
            </a:r>
            <a:endParaRPr lang="en-IE" dirty="0">
              <a:solidFill>
                <a:schemeClr val="tx1"/>
              </a:solidFill>
            </a:endParaRPr>
          </a:p>
        </p:txBody>
      </p:sp>
      <p:sp>
        <p:nvSpPr>
          <p:cNvPr id="91" name="Flowchart: Terminator 90"/>
          <p:cNvSpPr/>
          <p:nvPr/>
        </p:nvSpPr>
        <p:spPr>
          <a:xfrm>
            <a:off x="3491880" y="378862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13</a:t>
            </a:r>
            <a:endParaRPr lang="en-IE" dirty="0">
              <a:solidFill>
                <a:schemeClr val="tx1"/>
              </a:solidFill>
            </a:endParaRPr>
          </a:p>
        </p:txBody>
      </p:sp>
      <p:sp>
        <p:nvSpPr>
          <p:cNvPr id="92" name="Flowchart: Terminator 91"/>
          <p:cNvSpPr/>
          <p:nvPr/>
        </p:nvSpPr>
        <p:spPr>
          <a:xfrm>
            <a:off x="4860032" y="3716616"/>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14</a:t>
            </a:r>
            <a:endParaRPr lang="en-IE" dirty="0">
              <a:solidFill>
                <a:schemeClr val="tx1"/>
              </a:solidFill>
            </a:endParaRPr>
          </a:p>
        </p:txBody>
      </p:sp>
      <p:sp>
        <p:nvSpPr>
          <p:cNvPr id="93" name="Flowchart: Terminator 92"/>
          <p:cNvSpPr/>
          <p:nvPr/>
        </p:nvSpPr>
        <p:spPr>
          <a:xfrm>
            <a:off x="2132365" y="1268760"/>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0</a:t>
            </a:r>
            <a:endParaRPr lang="en-IE" dirty="0">
              <a:solidFill>
                <a:schemeClr val="tx1"/>
              </a:solidFill>
            </a:endParaRPr>
          </a:p>
        </p:txBody>
      </p:sp>
      <p:sp>
        <p:nvSpPr>
          <p:cNvPr id="94" name="Flowchart: Terminator 93"/>
          <p:cNvSpPr/>
          <p:nvPr/>
        </p:nvSpPr>
        <p:spPr>
          <a:xfrm>
            <a:off x="2060357" y="386063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12</a:t>
            </a:r>
            <a:endParaRPr lang="en-IE" dirty="0">
              <a:solidFill>
                <a:schemeClr val="tx1"/>
              </a:solidFill>
            </a:endParaRPr>
          </a:p>
        </p:txBody>
      </p:sp>
      <p:sp>
        <p:nvSpPr>
          <p:cNvPr id="95" name="Flowchart: Terminator 94"/>
          <p:cNvSpPr/>
          <p:nvPr/>
        </p:nvSpPr>
        <p:spPr>
          <a:xfrm>
            <a:off x="2060357" y="45087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15</a:t>
            </a:r>
            <a:endParaRPr lang="en-IE" dirty="0">
              <a:solidFill>
                <a:schemeClr val="tx1"/>
              </a:solidFill>
            </a:endParaRPr>
          </a:p>
        </p:txBody>
      </p:sp>
      <p:sp>
        <p:nvSpPr>
          <p:cNvPr id="96" name="Flowchart: Terminator 95"/>
          <p:cNvSpPr/>
          <p:nvPr/>
        </p:nvSpPr>
        <p:spPr>
          <a:xfrm>
            <a:off x="2051720" y="5084768"/>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18</a:t>
            </a:r>
            <a:endParaRPr lang="en-IE" dirty="0">
              <a:solidFill>
                <a:schemeClr val="tx1"/>
              </a:solidFill>
            </a:endParaRPr>
          </a:p>
        </p:txBody>
      </p:sp>
      <p:sp>
        <p:nvSpPr>
          <p:cNvPr id="97" name="Flowchart: Terminator 96"/>
          <p:cNvSpPr/>
          <p:nvPr/>
        </p:nvSpPr>
        <p:spPr>
          <a:xfrm>
            <a:off x="3500517" y="4365104"/>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16</a:t>
            </a:r>
            <a:endParaRPr lang="en-IE" dirty="0">
              <a:solidFill>
                <a:schemeClr val="tx1"/>
              </a:solidFill>
            </a:endParaRPr>
          </a:p>
        </p:txBody>
      </p:sp>
      <p:sp>
        <p:nvSpPr>
          <p:cNvPr id="98" name="Flowchart: Terminator 97"/>
          <p:cNvSpPr/>
          <p:nvPr/>
        </p:nvSpPr>
        <p:spPr>
          <a:xfrm>
            <a:off x="3500517" y="4940752"/>
            <a:ext cx="495419" cy="216440"/>
          </a:xfrm>
          <a:prstGeom prst="flowChartTerminator">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tx1"/>
                </a:solidFill>
              </a:rPr>
              <a:t>19</a:t>
            </a:r>
            <a:endParaRPr lang="en-IE" dirty="0">
              <a:solidFill>
                <a:schemeClr val="tx1"/>
              </a:solidFill>
            </a:endParaRPr>
          </a:p>
        </p:txBody>
      </p:sp>
      <p:sp>
        <p:nvSpPr>
          <p:cNvPr id="50" name="Cube 49"/>
          <p:cNvSpPr/>
          <p:nvPr/>
        </p:nvSpPr>
        <p:spPr>
          <a:xfrm flipV="1">
            <a:off x="4644008" y="98072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1" name="Cube 50"/>
          <p:cNvSpPr/>
          <p:nvPr/>
        </p:nvSpPr>
        <p:spPr>
          <a:xfrm flipV="1">
            <a:off x="1835696" y="1628800"/>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2" name="Cube 51"/>
          <p:cNvSpPr/>
          <p:nvPr/>
        </p:nvSpPr>
        <p:spPr>
          <a:xfrm flipV="1">
            <a:off x="1835696" y="228525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3" name="Cube 52"/>
          <p:cNvSpPr/>
          <p:nvPr/>
        </p:nvSpPr>
        <p:spPr>
          <a:xfrm flipV="1">
            <a:off x="4716016" y="1565176"/>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5" name="Cube 54"/>
          <p:cNvSpPr/>
          <p:nvPr/>
        </p:nvSpPr>
        <p:spPr>
          <a:xfrm flipV="1">
            <a:off x="3347864" y="2213248"/>
            <a:ext cx="864096" cy="207640"/>
          </a:xfrm>
          <a:prstGeom prst="cube">
            <a:avLst>
              <a:gd name="adj" fmla="val 92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200" dirty="0" smtClean="0">
              <a:solidFill>
                <a:schemeClr val="tx1"/>
              </a:solidFill>
            </a:endParaRPr>
          </a:p>
          <a:p>
            <a:pPr algn="ctr"/>
            <a:endParaRPr lang="en-IE" sz="1200" dirty="0">
              <a:solidFill>
                <a:schemeClr val="tx1"/>
              </a:solidFill>
            </a:endParaRPr>
          </a:p>
        </p:txBody>
      </p:sp>
      <p:sp>
        <p:nvSpPr>
          <p:cNvPr id="59" name="Frame 58"/>
          <p:cNvSpPr/>
          <p:nvPr/>
        </p:nvSpPr>
        <p:spPr>
          <a:xfrm>
            <a:off x="-1248" y="0"/>
            <a:ext cx="9145247" cy="6858000"/>
          </a:xfrm>
          <a:prstGeom prst="frame">
            <a:avLst>
              <a:gd name="adj1" fmla="val 2197"/>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4351973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chemeClr val="bg1"/>
                </a:solidFill>
              </a:rPr>
              <a:t>The Little-Man Computer</a:t>
            </a:r>
            <a:endParaRPr lang="en-IE" dirty="0"/>
          </a:p>
        </p:txBody>
      </p:sp>
      <p:sp>
        <p:nvSpPr>
          <p:cNvPr id="3" name="Content Placeholder 2"/>
          <p:cNvSpPr>
            <a:spLocks noGrp="1"/>
          </p:cNvSpPr>
          <p:nvPr>
            <p:ph idx="1"/>
          </p:nvPr>
        </p:nvSpPr>
        <p:spPr/>
        <p:txBody>
          <a:bodyPr/>
          <a:lstStyle/>
          <a:p>
            <a:r>
              <a:rPr lang="en-IE" dirty="0">
                <a:solidFill>
                  <a:schemeClr val="bg1"/>
                </a:solidFill>
              </a:rPr>
              <a:t>So what does </a:t>
            </a:r>
            <a:r>
              <a:rPr lang="en-IE" dirty="0" smtClean="0">
                <a:solidFill>
                  <a:schemeClr val="bg1"/>
                </a:solidFill>
              </a:rPr>
              <a:t>a BRZ </a:t>
            </a:r>
            <a:r>
              <a:rPr lang="en-IE" dirty="0">
                <a:solidFill>
                  <a:schemeClr val="bg1"/>
                </a:solidFill>
              </a:rPr>
              <a:t>look like from the Little-Man’s perspective?</a:t>
            </a:r>
          </a:p>
        </p:txBody>
      </p:sp>
    </p:spTree>
    <p:extLst>
      <p:ext uri="{BB962C8B-B14F-4D97-AF65-F5344CB8AC3E}">
        <p14:creationId xmlns:p14="http://schemas.microsoft.com/office/powerpoint/2010/main" val="870662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3975</Words>
  <Application>Microsoft Office PowerPoint</Application>
  <PresentationFormat>On-screen Show (4:3)</PresentationFormat>
  <Paragraphs>2676</Paragraphs>
  <Slides>136</Slides>
  <Notes>0</Notes>
  <HiddenSlides>0</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Office Theme</vt:lpstr>
      <vt:lpstr>The Little-Man Computer</vt:lpstr>
      <vt:lpstr>The Little-Man Computer</vt:lpstr>
      <vt:lpstr>The Little-Man Computer</vt:lpstr>
      <vt:lpstr>The Little-Man Computer</vt:lpstr>
      <vt:lpstr>The Little-Man Computer</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The Little-Man Computer</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PowerPoint Presentation</vt:lpstr>
      <vt:lpstr>PowerPoint Presentation</vt:lpstr>
      <vt:lpstr>PowerPoint Presentation</vt:lpstr>
      <vt:lpstr>PowerPoint Presentation</vt:lpstr>
      <vt:lpstr>PowerPoint Presentation</vt:lpstr>
      <vt:lpstr>PowerPoint Presentation</vt:lpstr>
      <vt:lpstr>The Little-Man Computer</vt:lpstr>
      <vt:lpstr>The Little-Man Computer</vt:lpstr>
      <vt:lpstr>The Little-Man Computer</vt:lpstr>
      <vt:lpstr>The Little-Man Computer</vt:lpstr>
      <vt:lpstr>The Little-Man Computer</vt:lpstr>
      <vt:lpstr>The Little-Man Computer</vt:lpstr>
      <vt:lpstr>The Little-Man Computer</vt:lpstr>
      <vt:lpstr>The Little-Man Computer</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Little-Man Computer</dc:title>
  <dc:creator>dgordon</dc:creator>
  <cp:lastModifiedBy>Damian Gordon</cp:lastModifiedBy>
  <cp:revision>57</cp:revision>
  <dcterms:created xsi:type="dcterms:W3CDTF">2011-09-15T13:34:26Z</dcterms:created>
  <dcterms:modified xsi:type="dcterms:W3CDTF">2015-01-28T11:51:51Z</dcterms:modified>
</cp:coreProperties>
</file>