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60" r:id="rId3"/>
    <p:sldId id="257" r:id="rId4"/>
    <p:sldId id="258" r:id="rId5"/>
    <p:sldId id="259" r:id="rId6"/>
    <p:sldId id="268" r:id="rId7"/>
    <p:sldId id="267" r:id="rId8"/>
    <p:sldId id="261" r:id="rId9"/>
    <p:sldId id="262" r:id="rId10"/>
    <p:sldId id="263" r:id="rId11"/>
    <p:sldId id="264" r:id="rId12"/>
    <p:sldId id="265" r:id="rId13"/>
    <p:sldId id="266" r:id="rId14"/>
    <p:sldId id="276" r:id="rId15"/>
    <p:sldId id="277" r:id="rId16"/>
    <p:sldId id="278" r:id="rId17"/>
    <p:sldId id="269" r:id="rId18"/>
    <p:sldId id="270" r:id="rId19"/>
    <p:sldId id="271" r:id="rId20"/>
    <p:sldId id="273" r:id="rId21"/>
    <p:sldId id="274" r:id="rId22"/>
    <p:sldId id="275" r:id="rId23"/>
    <p:sldId id="308" r:id="rId24"/>
    <p:sldId id="309" r:id="rId25"/>
    <p:sldId id="279" r:id="rId26"/>
    <p:sldId id="280" r:id="rId27"/>
    <p:sldId id="281" r:id="rId28"/>
    <p:sldId id="282" r:id="rId29"/>
    <p:sldId id="283" r:id="rId30"/>
    <p:sldId id="284" r:id="rId31"/>
    <p:sldId id="310" r:id="rId32"/>
    <p:sldId id="312" r:id="rId33"/>
    <p:sldId id="286" r:id="rId34"/>
    <p:sldId id="287" r:id="rId35"/>
    <p:sldId id="288" r:id="rId36"/>
    <p:sldId id="289" r:id="rId37"/>
    <p:sldId id="290" r:id="rId38"/>
    <p:sldId id="292" r:id="rId39"/>
    <p:sldId id="291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11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4DBCD-7CFA-437B-B0E2-AEDEBA179EA3}" type="datetimeFigureOut">
              <a:rPr lang="en-IE" smtClean="0"/>
              <a:t>27/01/2016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072A9-C273-47F3-9651-996B0B83800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13539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1A2D8A-CECE-48D4-9A91-1FCE8D862642}" type="slidenum">
              <a:rPr lang="en-US"/>
              <a:pPr/>
              <a:t>6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399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C671AC-CBAF-4DE7-BB70-A63708B09497}" type="slidenum">
              <a:rPr lang="en-US" smtClean="0"/>
              <a:pPr eaLnBrk="1" hangingPunct="1"/>
              <a:t>30</a:t>
            </a:fld>
            <a:endParaRPr lang="en-US" dirty="0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F2E5F8-0796-40AD-BDAD-2B318F6F8FD4}" type="slidenum">
              <a:rPr lang="en-US" smtClean="0"/>
              <a:pPr eaLnBrk="1" hangingPunct="1"/>
              <a:t>31</a:t>
            </a:fld>
            <a:endParaRPr lang="en-US" dirty="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C7A4DA-956D-456D-8E7D-8A6CD497826F}" type="slidenum">
              <a:rPr lang="en-US" smtClean="0"/>
              <a:pPr eaLnBrk="1" hangingPunct="1"/>
              <a:t>33</a:t>
            </a:fld>
            <a:endParaRPr lang="en-US" dirty="0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FDB5D-6401-4628-BA6A-E1668B42D938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57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FDB5D-6401-4628-BA6A-E1668B42D938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46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FDB5D-6401-4628-BA6A-E1668B42D938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71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FDB5D-6401-4628-BA6A-E1668B42D938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35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2.8 indicates a way in which processes may be managed. Two processes,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and B, exist in portions of main memory. That is, a block of memory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allocated to each process that contains the program, data, and context information.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process is recorded in a process list built and maintained by the OS.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list contains one entry for each process, which includes a pointer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 of the block of memory that contains the process. The entry may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part or all of the execution context of the process. The remainder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context is stored elsewhere, perhaps with the process itself (as indicated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Figure 2.8 ) or frequently in a separate region of memory. The process index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 contains the index into the process list of the process currently controlling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processor. The program counter points to the next instruction in that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executed. The base and limit registers define the region in memory occupied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process: The base register is the starting address of the region of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limit is the size of the region (in bytes or words). The program counter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data references are interpreted relative to the base register and must not exceed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value in the limit register. This prevents interprocess interference.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Figure 2.8 , the process index register indicates that process B is executing.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A was previously executing but has been temporarily interrupted.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of all the registers at the moment of A’s interruption were recorded in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context. Later, the OS can perform a process switch and resume execution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process A. The process switch consists of storing the context of B and restoring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context of A. When the program counter is loaded with a value pointing into A’s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area, process A will automatically resume execution.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FDB5D-6401-4628-BA6A-E1668B42D938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386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FDB5D-6401-4628-BA6A-E1668B42D938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92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6E9504-832D-42B5-A2BD-607F90F2A8D5}" type="slidenum">
              <a:rPr lang="en-US"/>
              <a:pPr/>
              <a:t>11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399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FDB5D-6401-4628-BA6A-E1668B42D938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576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FDB5D-6401-4628-BA6A-E1668B42D938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656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FDB5D-6401-4628-BA6A-E1668B42D938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094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FDB5D-6401-4628-BA6A-E1668B42D938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4367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9E9A39-4515-464B-9A3F-41227A132C31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593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9E9A39-4515-464B-9A3F-41227A132C31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7046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9E9A39-4515-464B-9A3F-41227A132C31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35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F9C348-2E9C-4119-9A9E-6AF6686A23FD}" type="slidenum">
              <a:rPr lang="en-US"/>
              <a:pPr/>
              <a:t>12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399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defTabSz="9461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defTabSz="9461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defTabSz="9461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defTabSz="9461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81E8743-FF71-41CC-B556-837EF1CB30C7}" type="slidenum">
              <a:rPr lang="en-US" altLang="en-US" sz="1300" smtClean="0">
                <a:solidFill>
                  <a:schemeClr val="tx1"/>
                </a:solidFill>
              </a:rPr>
              <a:pPr eaLnBrk="1" hangingPunct="1"/>
              <a:t>21</a:t>
            </a:fld>
            <a:endParaRPr lang="en-US" altLang="en-US" sz="13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3C61CB-453D-404D-9D75-A2DB7C8B58C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67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B0D2365-F548-40DE-BC1C-0C2F29A8A12B}" type="slidenum">
              <a:rPr lang="en-US" smtClean="0"/>
              <a:pPr eaLnBrk="1" hangingPunct="1"/>
              <a:t>25</a:t>
            </a:fld>
            <a:endParaRPr lang="en-US" dirty="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92283F2-1A50-44CF-B2C1-BCF9DEB5C833}" type="slidenum">
              <a:rPr lang="en-US" smtClean="0"/>
              <a:pPr eaLnBrk="1" hangingPunct="1"/>
              <a:t>27</a:t>
            </a:fld>
            <a:endParaRPr lang="en-US" dirty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1C5E198-E71C-4F12-B788-A7E1EB56D80C}" type="slidenum">
              <a:rPr lang="en-US" smtClean="0"/>
              <a:pPr eaLnBrk="1" hangingPunct="1"/>
              <a:t>28</a:t>
            </a:fld>
            <a:endParaRPr lang="en-US" dirty="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05EB1A3-72C9-440E-B11F-A1370864A3D2}" type="slidenum">
              <a:rPr lang="en-US" smtClean="0"/>
              <a:pPr eaLnBrk="1" hangingPunct="1"/>
              <a:t>29</a:t>
            </a:fld>
            <a:endParaRPr lang="en-US" dirty="0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C011-95B1-4783-A1CE-346184AD83D9}" type="datetimeFigureOut">
              <a:rPr lang="en-IE" smtClean="0"/>
              <a:t>27/01/2016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1607-5CE1-44F6-A0A5-97A2A4B5BB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328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C011-95B1-4783-A1CE-346184AD83D9}" type="datetimeFigureOut">
              <a:rPr lang="en-IE" smtClean="0"/>
              <a:t>27/01/2016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1607-5CE1-44F6-A0A5-97A2A4B5BB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985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C011-95B1-4783-A1CE-346184AD83D9}" type="datetimeFigureOut">
              <a:rPr lang="en-IE" smtClean="0"/>
              <a:t>27/01/2016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1607-5CE1-44F6-A0A5-97A2A4B5BB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8182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95400" y="1295400"/>
            <a:ext cx="38100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257800" y="1295400"/>
            <a:ext cx="3810000" cy="4800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992C7E-3AFB-430E-A773-D83AD5FB05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59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95400" y="1295400"/>
            <a:ext cx="38100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1295400"/>
            <a:ext cx="38100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4FAD93-BD8C-4AEE-B19E-E84F4447AD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4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C011-95B1-4783-A1CE-346184AD83D9}" type="datetimeFigureOut">
              <a:rPr lang="en-IE" smtClean="0"/>
              <a:t>27/01/2016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1607-5CE1-44F6-A0A5-97A2A4B5BB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804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C011-95B1-4783-A1CE-346184AD83D9}" type="datetimeFigureOut">
              <a:rPr lang="en-IE" smtClean="0"/>
              <a:t>27/01/2016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1607-5CE1-44F6-A0A5-97A2A4B5BB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0585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C011-95B1-4783-A1CE-346184AD83D9}" type="datetimeFigureOut">
              <a:rPr lang="en-IE" smtClean="0"/>
              <a:t>27/01/2016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1607-5CE1-44F6-A0A5-97A2A4B5BB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990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C011-95B1-4783-A1CE-346184AD83D9}" type="datetimeFigureOut">
              <a:rPr lang="en-IE" smtClean="0"/>
              <a:t>27/01/2016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1607-5CE1-44F6-A0A5-97A2A4B5BB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965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C011-95B1-4783-A1CE-346184AD83D9}" type="datetimeFigureOut">
              <a:rPr lang="en-IE" smtClean="0"/>
              <a:t>27/01/2016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1607-5CE1-44F6-A0A5-97A2A4B5BB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3305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C011-95B1-4783-A1CE-346184AD83D9}" type="datetimeFigureOut">
              <a:rPr lang="en-IE" smtClean="0"/>
              <a:t>27/01/2016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1607-5CE1-44F6-A0A5-97A2A4B5BB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400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C011-95B1-4783-A1CE-346184AD83D9}" type="datetimeFigureOut">
              <a:rPr lang="en-IE" smtClean="0"/>
              <a:t>27/01/2016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1607-5CE1-44F6-A0A5-97A2A4B5BB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971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C011-95B1-4783-A1CE-346184AD83D9}" type="datetimeFigureOut">
              <a:rPr lang="en-IE" smtClean="0"/>
              <a:t>27/01/2016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1607-5CE1-44F6-A0A5-97A2A4B5BB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833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DC011-95B1-4783-A1CE-346184AD83D9}" type="datetimeFigureOut">
              <a:rPr lang="en-IE" smtClean="0"/>
              <a:t>27/01/2016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91607-5CE1-44F6-A0A5-97A2A4B5BB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684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6.wdp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microsoft.com/office/2007/relationships/hdphoto" Target="../media/hdphoto7.wdp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8.wdp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Review of O.S. basics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Lecture 1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7438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Fetch, </a:t>
            </a:r>
            <a:r>
              <a:rPr lang="en-US" sz="2800" smtClean="0"/>
              <a:t>cont.</a:t>
            </a:r>
          </a:p>
        </p:txBody>
      </p:sp>
      <p:pic>
        <p:nvPicPr>
          <p:cNvPr id="57349" name="Picture 8" descr="c06f05a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65662" r="41988"/>
          <a:stretch>
            <a:fillRect/>
          </a:stretch>
        </p:blipFill>
        <p:spPr>
          <a:xfrm>
            <a:off x="1524000" y="1860550"/>
            <a:ext cx="3581400" cy="2516188"/>
          </a:xfrm>
          <a:noFill/>
        </p:spPr>
      </p:pic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C700C1-EA24-488C-9D27-C3698D20CFA3}" type="slidenum">
              <a:rPr lang="en-US"/>
              <a:pPr/>
              <a:t>10</a:t>
            </a:fld>
            <a:endParaRPr lang="en-US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5029200" y="1981200"/>
            <a:ext cx="3276600" cy="2854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39725" indent="-339725">
              <a:spcBef>
                <a:spcPct val="50000"/>
              </a:spcBef>
            </a:pPr>
            <a:r>
              <a:rPr lang="en-US" sz="2400" dirty="0">
                <a:solidFill>
                  <a:srgbClr val="000080"/>
                </a:solidFill>
                <a:latin typeface="Tahoma" charset="0"/>
              </a:rPr>
              <a:t>3.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 And reads the number on the slip of paper (he puts the slip back in case he needs to read it again later)</a:t>
            </a:r>
          </a:p>
          <a:p>
            <a:pPr marL="339725" indent="-339725">
              <a:spcBef>
                <a:spcPct val="50000"/>
              </a:spcBef>
            </a:pPr>
            <a:endParaRPr lang="en-US" sz="2400" dirty="0">
              <a:solidFill>
                <a:schemeClr val="tx2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38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Execute Portion</a:t>
            </a:r>
          </a:p>
        </p:txBody>
      </p:sp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FABAA8-1E55-4A66-822B-C955D520C685}" type="slidenum">
              <a:rPr lang="en-US"/>
              <a:pPr/>
              <a:t>11</a:t>
            </a:fld>
            <a:endParaRPr lang="en-US"/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4191000" y="243840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2400">
              <a:latin typeface="Tahoma" charset="0"/>
            </a:endParaRPr>
          </a:p>
        </p:txBody>
      </p:sp>
      <p:sp>
        <p:nvSpPr>
          <p:cNvPr id="58373" name="Text Box 10"/>
          <p:cNvSpPr txBox="1">
            <a:spLocks noChangeArrowheads="1"/>
          </p:cNvSpPr>
          <p:nvPr/>
        </p:nvSpPr>
        <p:spPr bwMode="auto">
          <a:xfrm>
            <a:off x="4648200" y="4114800"/>
            <a:ext cx="5334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  </a:t>
            </a:r>
          </a:p>
        </p:txBody>
      </p:sp>
      <p:sp>
        <p:nvSpPr>
          <p:cNvPr id="58374" name="Text Box 14"/>
          <p:cNvSpPr txBox="1">
            <a:spLocks noChangeArrowheads="1"/>
          </p:cNvSpPr>
          <p:nvPr/>
        </p:nvSpPr>
        <p:spPr bwMode="auto">
          <a:xfrm>
            <a:off x="1219200" y="1524000"/>
            <a:ext cx="7848600" cy="393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8925" indent="-288925">
              <a:spcBef>
                <a:spcPct val="50000"/>
              </a:spcBef>
              <a:buFontTx/>
              <a:buChar char="•"/>
            </a:pPr>
            <a:r>
              <a:rPr lang="en-US" sz="2800" dirty="0"/>
              <a:t>The execution portion of each instruction is, of course</a:t>
            </a:r>
            <a:r>
              <a:rPr lang="en-US" sz="2800" dirty="0" smtClean="0"/>
              <a:t>, different </a:t>
            </a:r>
            <a:r>
              <a:rPr lang="en-US" sz="2800" dirty="0"/>
              <a:t>for each instruction.</a:t>
            </a:r>
          </a:p>
          <a:p>
            <a:pPr marL="288925" indent="-288925">
              <a:spcBef>
                <a:spcPct val="50000"/>
              </a:spcBef>
              <a:buFontTx/>
              <a:buChar char="•"/>
            </a:pPr>
            <a:endParaRPr lang="en-US" sz="2800" dirty="0"/>
          </a:p>
          <a:p>
            <a:pPr marL="288925" indent="-288925">
              <a:spcBef>
                <a:spcPct val="50000"/>
              </a:spcBef>
              <a:buFontTx/>
              <a:buChar char="•"/>
            </a:pPr>
            <a:r>
              <a:rPr lang="en-US" sz="2800" dirty="0"/>
              <a:t>However, even here, there are many similarities.</a:t>
            </a:r>
          </a:p>
          <a:p>
            <a:pPr marL="288925" indent="-288925">
              <a:spcBef>
                <a:spcPct val="50000"/>
              </a:spcBef>
              <a:buFontTx/>
              <a:buChar char="•"/>
            </a:pPr>
            <a:endParaRPr lang="en-US" sz="2800" dirty="0"/>
          </a:p>
          <a:p>
            <a:pPr marL="288925" indent="-288925">
              <a:spcBef>
                <a:spcPct val="50000"/>
              </a:spcBef>
              <a:buFontTx/>
              <a:buChar char="•"/>
            </a:pPr>
            <a:r>
              <a:rPr lang="en-US" sz="2800" dirty="0"/>
              <a:t>The load instruction </a:t>
            </a:r>
            <a:r>
              <a:rPr lang="en-US" sz="2800" dirty="0" smtClean="0"/>
              <a:t> (LDA) is </a:t>
            </a:r>
            <a:r>
              <a:rPr lang="en-US" sz="2800" dirty="0"/>
              <a:t>typical.</a:t>
            </a:r>
          </a:p>
        </p:txBody>
      </p:sp>
    </p:spTree>
    <p:extLst>
      <p:ext uri="{BB962C8B-B14F-4D97-AF65-F5344CB8AC3E}">
        <p14:creationId xmlns:p14="http://schemas.microsoft.com/office/powerpoint/2010/main" val="133229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Execute Portion (LDA)</a:t>
            </a:r>
          </a:p>
        </p:txBody>
      </p:sp>
      <p:pic>
        <p:nvPicPr>
          <p:cNvPr id="60421" name="Picture 7" descr="c06f05b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 r="53885" b="68011"/>
          <a:stretch>
            <a:fillRect/>
          </a:stretch>
        </p:blipFill>
        <p:spPr>
          <a:xfrm>
            <a:off x="1295400" y="1338263"/>
            <a:ext cx="3657600" cy="2543175"/>
          </a:xfrm>
          <a:noFill/>
        </p:spPr>
      </p:pic>
      <p:pic>
        <p:nvPicPr>
          <p:cNvPr id="60419" name="Picture 9" descr="c06f05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 l="54088" t="22322" b="43782"/>
          <a:stretch>
            <a:fillRect/>
          </a:stretch>
        </p:blipFill>
        <p:spPr>
          <a:xfrm>
            <a:off x="4953000" y="3581400"/>
            <a:ext cx="3657600" cy="2652713"/>
          </a:xfrm>
          <a:noFill/>
        </p:spPr>
      </p:pic>
      <p:sp>
        <p:nvSpPr>
          <p:cNvPr id="604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8C924D-1C1A-4928-85BA-75FE7B62A953}" type="slidenum">
              <a:rPr lang="en-US"/>
              <a:pPr/>
              <a:t>12</a:t>
            </a:fld>
            <a:endParaRPr lang="en-US"/>
          </a:p>
        </p:txBody>
      </p:sp>
      <p:sp>
        <p:nvSpPr>
          <p:cNvPr id="60422" name="Text Box 3"/>
          <p:cNvSpPr txBox="1">
            <a:spLocks noChangeArrowheads="1"/>
          </p:cNvSpPr>
          <p:nvPr/>
        </p:nvSpPr>
        <p:spPr bwMode="auto">
          <a:xfrm>
            <a:off x="4191000" y="243840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2400">
              <a:latin typeface="Tahoma" charset="0"/>
            </a:endParaRPr>
          </a:p>
        </p:txBody>
      </p:sp>
      <p:sp>
        <p:nvSpPr>
          <p:cNvPr id="60423" name="Text Box 4"/>
          <p:cNvSpPr txBox="1">
            <a:spLocks noChangeArrowheads="1"/>
          </p:cNvSpPr>
          <p:nvPr/>
        </p:nvSpPr>
        <p:spPr bwMode="auto">
          <a:xfrm>
            <a:off x="4953000" y="1828800"/>
            <a:ext cx="3581400" cy="13795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39725" indent="-339725">
              <a:spcBef>
                <a:spcPct val="50000"/>
              </a:spcBef>
            </a:pPr>
            <a:r>
              <a:rPr lang="en-US" sz="2400" dirty="0">
                <a:solidFill>
                  <a:srgbClr val="000080"/>
                </a:solidFill>
                <a:latin typeface="Tahoma" charset="0"/>
              </a:rPr>
              <a:t>1.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The Little Man goes to the mailbox address specified in the instruction he just fetched.</a:t>
            </a:r>
          </a:p>
        </p:txBody>
      </p:sp>
      <p:sp>
        <p:nvSpPr>
          <p:cNvPr id="60424" name="Text Box 5"/>
          <p:cNvSpPr txBox="1">
            <a:spLocks noChangeArrowheads="1"/>
          </p:cNvSpPr>
          <p:nvPr/>
        </p:nvSpPr>
        <p:spPr bwMode="auto">
          <a:xfrm>
            <a:off x="1219200" y="4343400"/>
            <a:ext cx="3733800" cy="13795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39725" indent="-339725">
              <a:spcBef>
                <a:spcPct val="50000"/>
              </a:spcBef>
            </a:pPr>
            <a:r>
              <a:rPr lang="en-US" sz="2400" dirty="0">
                <a:solidFill>
                  <a:srgbClr val="000080"/>
                </a:solidFill>
                <a:latin typeface="Tahoma" charset="0"/>
              </a:rPr>
              <a:t>2.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He reads the number in that mailbox (he remembers to replace it in case he needs it later).</a:t>
            </a:r>
          </a:p>
        </p:txBody>
      </p:sp>
      <p:sp>
        <p:nvSpPr>
          <p:cNvPr id="60425" name="Rectangle 11"/>
          <p:cNvSpPr>
            <a:spLocks noChangeArrowheads="1"/>
          </p:cNvSpPr>
          <p:nvPr/>
        </p:nvSpPr>
        <p:spPr bwMode="auto">
          <a:xfrm>
            <a:off x="5029200" y="4267200"/>
            <a:ext cx="22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6" name="Rectangle 12"/>
          <p:cNvSpPr>
            <a:spLocks noChangeArrowheads="1"/>
          </p:cNvSpPr>
          <p:nvPr/>
        </p:nvSpPr>
        <p:spPr bwMode="auto">
          <a:xfrm>
            <a:off x="4876800" y="4191000"/>
            <a:ext cx="30480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2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Execute, cont. </a:t>
            </a:r>
          </a:p>
        </p:txBody>
      </p:sp>
      <p:pic>
        <p:nvPicPr>
          <p:cNvPr id="62468" name="Picture 10" descr="c06f05b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 t="43774" r="54681" b="19186"/>
          <a:stretch>
            <a:fillRect/>
          </a:stretch>
        </p:blipFill>
        <p:spPr>
          <a:xfrm>
            <a:off x="1295400" y="1549400"/>
            <a:ext cx="3581400" cy="2736850"/>
          </a:xfrm>
          <a:noFill/>
        </p:spPr>
      </p:pic>
      <p:pic>
        <p:nvPicPr>
          <p:cNvPr id="62472" name="Picture 12" descr="c06f05b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 l="53999" t="65916"/>
          <a:stretch>
            <a:fillRect/>
          </a:stretch>
        </p:blipFill>
        <p:spPr>
          <a:xfrm>
            <a:off x="5181600" y="3810000"/>
            <a:ext cx="3048000" cy="2398713"/>
          </a:xfrm>
          <a:noFill/>
        </p:spPr>
      </p:pic>
      <p:sp>
        <p:nvSpPr>
          <p:cNvPr id="624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003C0B-B8EB-4A29-9D3E-E18D711025C7}" type="slidenum">
              <a:rPr lang="en-US"/>
              <a:pPr/>
              <a:t>13</a:t>
            </a:fld>
            <a:endParaRPr lang="en-US"/>
          </a:p>
        </p:txBody>
      </p:sp>
      <p:sp>
        <p:nvSpPr>
          <p:cNvPr id="62469" name="Text Box 4"/>
          <p:cNvSpPr txBox="1">
            <a:spLocks noChangeArrowheads="1"/>
          </p:cNvSpPr>
          <p:nvPr/>
        </p:nvSpPr>
        <p:spPr bwMode="auto">
          <a:xfrm>
            <a:off x="4953000" y="2133600"/>
            <a:ext cx="3581400" cy="10731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400" dirty="0">
                <a:solidFill>
                  <a:srgbClr val="000080"/>
                </a:solidFill>
                <a:latin typeface="Tahoma" charset="0"/>
              </a:rPr>
              <a:t>3.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He walks over to the calculator and punches the number in.</a:t>
            </a:r>
          </a:p>
        </p:txBody>
      </p:sp>
      <p:sp>
        <p:nvSpPr>
          <p:cNvPr id="62470" name="Text Box 5"/>
          <p:cNvSpPr txBox="1">
            <a:spLocks noChangeArrowheads="1"/>
          </p:cNvSpPr>
          <p:nvPr/>
        </p:nvSpPr>
        <p:spPr bwMode="auto">
          <a:xfrm>
            <a:off x="1219200" y="4495800"/>
            <a:ext cx="3810000" cy="13795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400" dirty="0">
                <a:solidFill>
                  <a:srgbClr val="000080"/>
                </a:solidFill>
                <a:latin typeface="Tahoma" charset="0"/>
              </a:rPr>
              <a:t>4.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He walks over to the location counter and clicks it, which gets him ready to fetch the next instruction.</a:t>
            </a:r>
          </a:p>
        </p:txBody>
      </p:sp>
      <p:sp>
        <p:nvSpPr>
          <p:cNvPr id="62471" name="Text Box 9"/>
          <p:cNvSpPr txBox="1">
            <a:spLocks noChangeArrowheads="1"/>
          </p:cNvSpPr>
          <p:nvPr/>
        </p:nvSpPr>
        <p:spPr bwMode="auto">
          <a:xfrm>
            <a:off x="4724400" y="4953000"/>
            <a:ext cx="381000" cy="184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00"/>
              <a:t>   </a:t>
            </a:r>
          </a:p>
        </p:txBody>
      </p:sp>
      <p:sp>
        <p:nvSpPr>
          <p:cNvPr id="62473" name="Rectangle 14"/>
          <p:cNvSpPr>
            <a:spLocks noChangeArrowheads="1"/>
          </p:cNvSpPr>
          <p:nvPr/>
        </p:nvSpPr>
        <p:spPr bwMode="auto">
          <a:xfrm>
            <a:off x="4953000" y="5181600"/>
            <a:ext cx="3810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7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4000" dirty="0" smtClean="0"/>
              <a:t>An O.S. Architecture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524000" y="1524000"/>
            <a:ext cx="5257800" cy="533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IE" alt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057400" y="2133600"/>
            <a:ext cx="4191000" cy="411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IE" alt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2743200" y="2743200"/>
            <a:ext cx="2895600" cy="2895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IE" alt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3276600" y="3352800"/>
            <a:ext cx="1828800" cy="1828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IE" altLang="en-US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2971800" y="1752600"/>
            <a:ext cx="2197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>
                <a:latin typeface="Times New Roman" pitchFamily="18" charset="0"/>
              </a:rPr>
              <a:t>Application Programs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3352800" y="2376488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>
                <a:latin typeface="Times New Roman" pitchFamily="18" charset="0"/>
              </a:rPr>
              <a:t>Shell Editors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3733800" y="2971800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>
                <a:latin typeface="Times New Roman" pitchFamily="18" charset="0"/>
              </a:rPr>
              <a:t>Kernel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3733800" y="4038600"/>
            <a:ext cx="1085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>
                <a:latin typeface="Times New Roman" pitchFamily="18" charset="0"/>
              </a:rPr>
              <a:t>Hardware</a:t>
            </a:r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1981200" y="2743200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 flipV="1">
            <a:off x="1600200" y="44196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 rot="-5224865">
            <a:off x="1212057" y="3588543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>
                <a:latin typeface="Times New Roman" pitchFamily="18" charset="0"/>
              </a:rPr>
              <a:t>Compiler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 rot="-5224865">
            <a:off x="1774825" y="3527425"/>
            <a:ext cx="129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>
                <a:latin typeface="Times New Roman" pitchFamily="18" charset="0"/>
              </a:rPr>
              <a:t>Assembler, loader</a:t>
            </a:r>
          </a:p>
        </p:txBody>
      </p:sp>
    </p:spTree>
    <p:extLst>
      <p:ext uri="{BB962C8B-B14F-4D97-AF65-F5344CB8AC3E}">
        <p14:creationId xmlns:p14="http://schemas.microsoft.com/office/powerpoint/2010/main" val="3554606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 smtClean="0"/>
              <a:t>An O.S. Architecture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The hardware is </a:t>
            </a:r>
            <a:r>
              <a:rPr lang="en-GB" altLang="en-US" i="1" smtClean="0"/>
              <a:t>encapsulated</a:t>
            </a:r>
            <a:r>
              <a:rPr lang="en-GB" altLang="en-US" smtClean="0"/>
              <a:t> by the kernel</a:t>
            </a:r>
          </a:p>
          <a:p>
            <a:pPr eaLnBrk="1" hangingPunct="1"/>
            <a:r>
              <a:rPr lang="en-GB" altLang="en-US" smtClean="0"/>
              <a:t>It provides systems services to application programs </a:t>
            </a:r>
          </a:p>
          <a:p>
            <a:pPr eaLnBrk="1" hangingPunct="1"/>
            <a:r>
              <a:rPr lang="en-GB" altLang="en-US" smtClean="0"/>
              <a:t>The user communicates with the kernel via the shell</a:t>
            </a:r>
          </a:p>
          <a:p>
            <a:pPr eaLnBrk="1" hangingPunct="1"/>
            <a:r>
              <a:rPr lang="en-GB" altLang="en-US" smtClean="0"/>
              <a:t>The user can invoke the C compiler to create applications which can be executed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3681245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The UNIX O.S. Architecture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295400" y="6477000"/>
            <a:ext cx="6629400" cy="3048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>
                <a:latin typeface="Times New Roman" pitchFamily="18" charset="0"/>
              </a:rPr>
              <a:t>Hardware</a:t>
            </a:r>
            <a:endParaRPr lang="en-GB" altLang="en-US" sz="2400">
              <a:latin typeface="Times New Roman" pitchFamily="18" charset="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295400" y="5943600"/>
            <a:ext cx="6629400" cy="3048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>
                <a:latin typeface="Times New Roman" pitchFamily="18" charset="0"/>
              </a:rPr>
              <a:t>Hardware Control</a:t>
            </a:r>
            <a:endParaRPr lang="en-GB" altLang="en-US" sz="2400">
              <a:latin typeface="Times New Roman" pitchFamily="18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1295400" y="5334000"/>
            <a:ext cx="2895600" cy="3048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>
                <a:latin typeface="Times New Roman" pitchFamily="18" charset="0"/>
              </a:rPr>
              <a:t>Device Drivers</a:t>
            </a:r>
            <a:endParaRPr lang="en-GB" altLang="en-US" sz="2400">
              <a:latin typeface="Times New Roman" pitchFamily="18" charset="0"/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295400" y="5029200"/>
            <a:ext cx="1447800" cy="312738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1600">
                <a:latin typeface="Times New Roman" pitchFamily="18" charset="0"/>
              </a:rPr>
              <a:t>Character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3657600" y="4495800"/>
            <a:ext cx="1676400" cy="3048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>
                <a:latin typeface="Times New Roman" pitchFamily="18" charset="0"/>
              </a:rPr>
              <a:t>Buffer Cache</a:t>
            </a:r>
            <a:endParaRPr lang="en-GB" altLang="en-US" sz="2400">
              <a:latin typeface="Times New Roman" pitchFamily="18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5715000" y="3276600"/>
            <a:ext cx="3124200" cy="2209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GB" altLang="en-US" sz="2400">
              <a:latin typeface="Times New Roman" pitchFamily="18" charset="0"/>
            </a:endParaRP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2209800" y="2514600"/>
            <a:ext cx="4572000" cy="3048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>
                <a:latin typeface="Times New Roman" pitchFamily="18" charset="0"/>
              </a:rPr>
              <a:t>System Call Interface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5410200" y="1828800"/>
            <a:ext cx="2895600" cy="3048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>
                <a:latin typeface="Times New Roman" pitchFamily="18" charset="0"/>
              </a:rPr>
              <a:t>Libraries</a:t>
            </a: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1143000" y="3352800"/>
            <a:ext cx="220980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400">
                <a:solidFill>
                  <a:srgbClr val="000000"/>
                </a:solidFill>
                <a:latin typeface="Times New Roman" pitchFamily="18" charset="0"/>
              </a:rPr>
              <a:t>File Subsystem</a:t>
            </a:r>
            <a:endParaRPr lang="en-GB" altLang="en-US" sz="2400">
              <a:latin typeface="Times New Roman" pitchFamily="18" charset="0"/>
            </a:endParaRPr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0" y="2362200"/>
            <a:ext cx="8839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7315200" y="3352800"/>
            <a:ext cx="1447800" cy="6858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1600">
                <a:latin typeface="Times New Roman" pitchFamily="18" charset="0"/>
              </a:rPr>
              <a:t>Inter-process</a:t>
            </a:r>
          </a:p>
          <a:p>
            <a:pPr algn="ctr"/>
            <a:r>
              <a:rPr lang="en-GB" altLang="en-US" sz="1600">
                <a:latin typeface="Times New Roman" pitchFamily="18" charset="0"/>
              </a:rPr>
              <a:t>Communication</a:t>
            </a:r>
            <a:endParaRPr lang="en-GB" altLang="en-US" sz="2400">
              <a:latin typeface="Times New Roman" pitchFamily="18" charset="0"/>
            </a:endParaRP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7315200" y="4114800"/>
            <a:ext cx="1447800" cy="6096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1600">
                <a:latin typeface="Times New Roman" pitchFamily="18" charset="0"/>
              </a:rPr>
              <a:t>Scheduler</a:t>
            </a:r>
            <a:endParaRPr lang="en-GB" altLang="en-US" sz="2400">
              <a:latin typeface="Times New Roman" pitchFamily="18" charset="0"/>
            </a:endParaRP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7315200" y="4800600"/>
            <a:ext cx="1447800" cy="6096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1600">
                <a:latin typeface="Times New Roman" pitchFamily="18" charset="0"/>
              </a:rPr>
              <a:t>Memory </a:t>
            </a:r>
          </a:p>
          <a:p>
            <a:pPr algn="ctr"/>
            <a:r>
              <a:rPr lang="en-GB" altLang="en-US" sz="1600">
                <a:latin typeface="Times New Roman" pitchFamily="18" charset="0"/>
              </a:rPr>
              <a:t>Management</a:t>
            </a:r>
            <a:endParaRPr lang="en-GB" altLang="en-US" sz="2400">
              <a:latin typeface="Times New Roman" pitchFamily="18" charset="0"/>
            </a:endParaRPr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5715000" y="3733800"/>
            <a:ext cx="1504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dirty="0">
                <a:solidFill>
                  <a:srgbClr val="000000"/>
                </a:solidFill>
                <a:latin typeface="Times New Roman" pitchFamily="18" charset="0"/>
              </a:rPr>
              <a:t>Process</a:t>
            </a:r>
          </a:p>
          <a:p>
            <a:r>
              <a:rPr lang="en-GB" altLang="en-US" sz="2400" dirty="0">
                <a:solidFill>
                  <a:srgbClr val="000000"/>
                </a:solidFill>
                <a:latin typeface="Times New Roman" pitchFamily="18" charset="0"/>
              </a:rPr>
              <a:t>Control</a:t>
            </a:r>
          </a:p>
          <a:p>
            <a:r>
              <a:rPr lang="en-GB" altLang="en-US" sz="2400" dirty="0">
                <a:solidFill>
                  <a:srgbClr val="000000"/>
                </a:solidFill>
                <a:latin typeface="Times New Roman" pitchFamily="18" charset="0"/>
              </a:rPr>
              <a:t>Subsystem</a:t>
            </a:r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2743200" y="5029200"/>
            <a:ext cx="1447800" cy="312738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1600">
                <a:latin typeface="Times New Roman" pitchFamily="18" charset="0"/>
              </a:rPr>
              <a:t>Block</a:t>
            </a:r>
          </a:p>
        </p:txBody>
      </p:sp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3276600" y="1371600"/>
            <a:ext cx="154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>
                <a:latin typeface="Times New Roman" pitchFamily="18" charset="0"/>
              </a:rPr>
              <a:t>User Programs</a:t>
            </a:r>
            <a:endParaRPr lang="en-GB" altLang="en-US" sz="2400">
              <a:latin typeface="Times New Roman" pitchFamily="18" charset="0"/>
            </a:endParaRPr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4724400" y="1676400"/>
            <a:ext cx="685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3810000" y="16764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6324600" y="2133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2819400" y="2819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6324600" y="2819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>
            <a:off x="3352800" y="3733800"/>
            <a:ext cx="2362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>
            <a:off x="2895600" y="4267200"/>
            <a:ext cx="762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 flipV="1">
            <a:off x="3429000" y="4800600"/>
            <a:ext cx="990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2555" name="Line 27"/>
          <p:cNvSpPr>
            <a:spLocks noChangeShapeType="1"/>
          </p:cNvSpPr>
          <p:nvPr/>
        </p:nvSpPr>
        <p:spPr bwMode="auto">
          <a:xfrm>
            <a:off x="1981200" y="42672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2556" name="Line 28"/>
          <p:cNvSpPr>
            <a:spLocks noChangeShapeType="1"/>
          </p:cNvSpPr>
          <p:nvPr/>
        </p:nvSpPr>
        <p:spPr bwMode="auto">
          <a:xfrm>
            <a:off x="281940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>
            <a:off x="6858000" y="5486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0" y="2667000"/>
            <a:ext cx="1384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>
                <a:latin typeface="Times New Roman" pitchFamily="18" charset="0"/>
              </a:rPr>
              <a:t>Kernel Level</a:t>
            </a:r>
            <a:endParaRPr lang="en-GB" altLang="en-US" sz="2400">
              <a:latin typeface="Times New Roman" pitchFamily="18" charset="0"/>
            </a:endParaRPr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0" y="1752600"/>
            <a:ext cx="119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>
                <a:latin typeface="Times New Roman" pitchFamily="18" charset="0"/>
              </a:rPr>
              <a:t>User Level</a:t>
            </a:r>
            <a:endParaRPr lang="en-GB" altLang="en-US" sz="2400">
              <a:latin typeface="Times New Roman" pitchFamily="18" charset="0"/>
            </a:endParaRPr>
          </a:p>
        </p:txBody>
      </p:sp>
      <p:sp>
        <p:nvSpPr>
          <p:cNvPr id="22560" name="Line 32"/>
          <p:cNvSpPr>
            <a:spLocks noChangeShapeType="1"/>
          </p:cNvSpPr>
          <p:nvPr/>
        </p:nvSpPr>
        <p:spPr bwMode="auto">
          <a:xfrm>
            <a:off x="0" y="6324600"/>
            <a:ext cx="8839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2561" name="Text Box 33"/>
          <p:cNvSpPr txBox="1">
            <a:spLocks noChangeArrowheads="1"/>
          </p:cNvSpPr>
          <p:nvPr/>
        </p:nvSpPr>
        <p:spPr bwMode="auto">
          <a:xfrm>
            <a:off x="0" y="5715000"/>
            <a:ext cx="1384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>
                <a:latin typeface="Times New Roman" pitchFamily="18" charset="0"/>
              </a:rPr>
              <a:t>Kernel Level</a:t>
            </a:r>
            <a:endParaRPr lang="en-GB" altLang="en-US" sz="2400">
              <a:latin typeface="Times New Roman" pitchFamily="18" charset="0"/>
            </a:endParaRPr>
          </a:p>
        </p:txBody>
      </p:sp>
      <p:sp>
        <p:nvSpPr>
          <p:cNvPr id="22562" name="Text Box 34"/>
          <p:cNvSpPr txBox="1">
            <a:spLocks noChangeArrowheads="1"/>
          </p:cNvSpPr>
          <p:nvPr/>
        </p:nvSpPr>
        <p:spPr bwMode="auto">
          <a:xfrm>
            <a:off x="0" y="6491288"/>
            <a:ext cx="1257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>
                <a:latin typeface="Times New Roman" pitchFamily="18" charset="0"/>
              </a:rPr>
              <a:t>H.W  Level</a:t>
            </a:r>
            <a:endParaRPr lang="en-GB" alt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834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What </a:t>
            </a:r>
            <a:r>
              <a:rPr lang="en-US" altLang="en-US" smtClean="0"/>
              <a:t>is</a:t>
            </a:r>
            <a:r>
              <a:rPr lang="en-CA" altLang="en-US" smtClean="0"/>
              <a:t> an Operating System?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b="1" smtClean="0"/>
              <a:t>Computer System</a:t>
            </a:r>
            <a:endParaRPr lang="en-US" altLang="en-US" smtClean="0"/>
          </a:p>
          <a:p>
            <a:pPr lvl="1">
              <a:lnSpc>
                <a:spcPct val="90000"/>
              </a:lnSpc>
            </a:pPr>
            <a:r>
              <a:rPr lang="en-US" altLang="en-US" smtClean="0"/>
              <a:t>Software (programs)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Hardware (physical machine and electronic components)</a:t>
            </a:r>
          </a:p>
          <a:p>
            <a:pPr>
              <a:lnSpc>
                <a:spcPct val="90000"/>
              </a:lnSpc>
            </a:pPr>
            <a:r>
              <a:rPr lang="en-US" altLang="en-US" b="1" smtClean="0"/>
              <a:t>Operating System</a:t>
            </a:r>
            <a:endParaRPr lang="en-US" altLang="en-US" smtClean="0"/>
          </a:p>
          <a:p>
            <a:pPr lvl="1">
              <a:lnSpc>
                <a:spcPct val="90000"/>
              </a:lnSpc>
            </a:pPr>
            <a:r>
              <a:rPr lang="en-CA" altLang="en-US" smtClean="0"/>
              <a:t>Part of computer system (software)</a:t>
            </a:r>
          </a:p>
          <a:p>
            <a:pPr lvl="1">
              <a:lnSpc>
                <a:spcPct val="90000"/>
              </a:lnSpc>
            </a:pPr>
            <a:r>
              <a:rPr lang="en-CA" altLang="en-US" smtClean="0"/>
              <a:t>Manages all hardware and software</a:t>
            </a:r>
            <a:endParaRPr lang="en-US" altLang="en-US" smtClean="0"/>
          </a:p>
          <a:p>
            <a:pPr lvl="2">
              <a:lnSpc>
                <a:spcPct val="90000"/>
              </a:lnSpc>
            </a:pPr>
            <a:r>
              <a:rPr lang="en-US" altLang="en-US" smtClean="0"/>
              <a:t>Controls every file, device, section of main memory and nanosecond of processing time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Controls </a:t>
            </a:r>
            <a:r>
              <a:rPr lang="en-US" altLang="en-US" i="1" smtClean="0"/>
              <a:t>who</a:t>
            </a:r>
            <a:r>
              <a:rPr lang="en-US" altLang="en-US" smtClean="0"/>
              <a:t> can use the system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Controls </a:t>
            </a:r>
            <a:r>
              <a:rPr lang="en-US" altLang="en-US" i="1" smtClean="0"/>
              <a:t>how</a:t>
            </a:r>
            <a:r>
              <a:rPr lang="en-US" altLang="en-US" smtClean="0"/>
              <a:t> system is used</a:t>
            </a:r>
          </a:p>
        </p:txBody>
      </p:sp>
      <p:sp>
        <p:nvSpPr>
          <p:cNvPr id="7170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Understanding Operating Systems, </a:t>
            </a:r>
          </a:p>
        </p:txBody>
      </p:sp>
    </p:spTree>
    <p:extLst>
      <p:ext uri="{BB962C8B-B14F-4D97-AF65-F5344CB8AC3E}">
        <p14:creationId xmlns:p14="http://schemas.microsoft.com/office/powerpoint/2010/main" val="185376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762000"/>
          </a:xfrm>
        </p:spPr>
        <p:txBody>
          <a:bodyPr/>
          <a:lstStyle/>
          <a:p>
            <a:r>
              <a:rPr lang="en-CA" altLang="en-US" smtClean="0"/>
              <a:t>Operating System</a:t>
            </a:r>
            <a:r>
              <a:rPr lang="en-US" altLang="en-US" smtClean="0"/>
              <a:t> Software</a:t>
            </a:r>
            <a:endParaRPr lang="en-CA" altLang="en-US" smtClean="0"/>
          </a:p>
        </p:txBody>
      </p:sp>
      <p:sp>
        <p:nvSpPr>
          <p:cNvPr id="8194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Understanding Operating Systems,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EA58F0-3AA3-4792-8068-74890AC1B12D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8197" name="Picture 6"/>
          <p:cNvPicPr>
            <a:picLocks noChangeAspect="1" noChangeArrowheads="1"/>
          </p:cNvPicPr>
          <p:nvPr/>
        </p:nvPicPr>
        <p:blipFill>
          <a:blip r:embed="rId2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86063"/>
            <a:ext cx="7550150" cy="346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1143000"/>
            <a:ext cx="8077200" cy="1676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kern="0" dirty="0" smtClean="0"/>
              <a:t>Includes four essential</a:t>
            </a:r>
            <a:r>
              <a:rPr lang="en-US" altLang="en-US" b="1" kern="0" dirty="0" smtClean="0"/>
              <a:t> </a:t>
            </a:r>
            <a:r>
              <a:rPr lang="en-US" altLang="en-US" kern="0" dirty="0" smtClean="0"/>
              <a:t>subsystem managers</a:t>
            </a:r>
          </a:p>
          <a:p>
            <a:pPr lvl="1">
              <a:defRPr/>
            </a:pPr>
            <a:r>
              <a:rPr lang="en-US" altLang="en-US" kern="0" dirty="0" smtClean="0"/>
              <a:t>Main Memory Manager, Processor Manager</a:t>
            </a:r>
          </a:p>
          <a:p>
            <a:pPr lvl="1">
              <a:defRPr/>
            </a:pPr>
            <a:r>
              <a:rPr lang="en-US" altLang="en-US" kern="0" dirty="0" smtClean="0"/>
              <a:t>Device Manager and File Manager (hard drives)</a:t>
            </a:r>
          </a:p>
        </p:txBody>
      </p:sp>
    </p:spTree>
    <p:extLst>
      <p:ext uri="{BB962C8B-B14F-4D97-AF65-F5344CB8AC3E}">
        <p14:creationId xmlns:p14="http://schemas.microsoft.com/office/powerpoint/2010/main" val="131236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altLang="en-US" smtClean="0"/>
              <a:t>Operating System</a:t>
            </a:r>
            <a:r>
              <a:rPr lang="en-US" altLang="en-US" smtClean="0"/>
              <a:t> Software (cont'd.)</a:t>
            </a:r>
            <a:endParaRPr lang="en-CA" altLang="en-US" smtClean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077200" cy="42672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mtClean="0"/>
              <a:t>Each manager:</a:t>
            </a:r>
          </a:p>
          <a:p>
            <a:pPr lvl="1"/>
            <a:r>
              <a:rPr lang="en-US" altLang="en-US" smtClean="0"/>
              <a:t>Works closely with other managers</a:t>
            </a:r>
          </a:p>
          <a:p>
            <a:pPr lvl="1"/>
            <a:r>
              <a:rPr lang="en-US" altLang="en-US" smtClean="0"/>
              <a:t>Performs a unique role</a:t>
            </a:r>
          </a:p>
          <a:p>
            <a:r>
              <a:rPr lang="en-US" altLang="en-US" smtClean="0"/>
              <a:t>Manager tasks</a:t>
            </a:r>
          </a:p>
          <a:p>
            <a:pPr lvl="1"/>
            <a:r>
              <a:rPr lang="en-US" altLang="en-US" smtClean="0"/>
              <a:t>Monitor its resources continuously</a:t>
            </a:r>
          </a:p>
          <a:p>
            <a:pPr lvl="1"/>
            <a:r>
              <a:rPr lang="en-US" altLang="en-US" smtClean="0"/>
              <a:t>Enforce policies determining:</a:t>
            </a:r>
          </a:p>
          <a:p>
            <a:pPr lvl="2"/>
            <a:r>
              <a:rPr lang="en-US" altLang="en-US" smtClean="0"/>
              <a:t> Who gets what, when, and how much</a:t>
            </a:r>
          </a:p>
          <a:p>
            <a:pPr lvl="1"/>
            <a:r>
              <a:rPr lang="en-US" altLang="en-US" smtClean="0"/>
              <a:t>Allocate the resource (when appropriate)</a:t>
            </a:r>
          </a:p>
          <a:p>
            <a:pPr lvl="1"/>
            <a:r>
              <a:rPr lang="en-US" altLang="en-US" smtClean="0"/>
              <a:t>Deallocate the resource (when appropriate)</a:t>
            </a:r>
          </a:p>
        </p:txBody>
      </p:sp>
      <p:sp>
        <p:nvSpPr>
          <p:cNvPr id="9218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Understanding Operating Systems,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9C197C-5D79-4B00-A9B6-29EA7BFB56C1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0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2C7E-3AFB-430E-A773-D83AD5FB059E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131074" name="Object 2"/>
          <p:cNvGraphicFramePr>
            <a:graphicFrameLocks noChangeAspect="1"/>
          </p:cNvGraphicFramePr>
          <p:nvPr/>
        </p:nvGraphicFramePr>
        <p:xfrm>
          <a:off x="609600" y="457200"/>
          <a:ext cx="8126413" cy="611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3" imgW="5819048" imgH="4382112" progId="">
                  <p:embed/>
                </p:oleObj>
              </mc:Choice>
              <mc:Fallback>
                <p:oleObj r:id="rId3" imgW="5819048" imgH="438211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200"/>
                        <a:ext cx="8126413" cy="611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77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Object-Oriented Design (cont'd.)</a:t>
            </a:r>
            <a:endParaRPr lang="en-CA" altLang="en-US" smtClean="0"/>
          </a:p>
        </p:txBody>
      </p:sp>
      <p:sp>
        <p:nvSpPr>
          <p:cNvPr id="47106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Understanding Operating Systems,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A2FB6-3CF5-4D3E-BC17-68D6737B60E1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47109" name="Picture 6"/>
          <p:cNvPicPr>
            <a:picLocks noChangeAspect="1" noChangeArrowheads="1"/>
          </p:cNvPicPr>
          <p:nvPr/>
        </p:nvPicPr>
        <p:blipFill>
          <a:blip r:embed="rId2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8029575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28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Design Considerations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Most common overall goal</a:t>
            </a:r>
          </a:p>
          <a:p>
            <a:pPr lvl="1"/>
            <a:r>
              <a:rPr lang="en-US" altLang="en-US" b="1" dirty="0" smtClean="0"/>
              <a:t>Maximize use of the system’s resources to </a:t>
            </a:r>
            <a:r>
              <a:rPr lang="en-US" altLang="en-US" b="1" dirty="0" err="1" smtClean="0"/>
              <a:t>maximise</a:t>
            </a:r>
            <a:r>
              <a:rPr lang="en-US" altLang="en-US" b="1" dirty="0" smtClean="0"/>
              <a:t> throughput </a:t>
            </a:r>
            <a:r>
              <a:rPr lang="en-US" altLang="en-US" dirty="0" smtClean="0"/>
              <a:t> (memory, processing, devices, and files) and </a:t>
            </a:r>
            <a:r>
              <a:rPr lang="en-US" altLang="en-US" b="1" dirty="0" smtClean="0"/>
              <a:t>minimize downtime</a:t>
            </a:r>
          </a:p>
          <a:p>
            <a:r>
              <a:rPr lang="en-US" altLang="en-US" dirty="0" smtClean="0"/>
              <a:t>Factors included in developmental efforts</a:t>
            </a:r>
          </a:p>
          <a:p>
            <a:pPr lvl="1"/>
            <a:r>
              <a:rPr lang="en-US" altLang="en-US" dirty="0" smtClean="0"/>
              <a:t>RAM resources</a:t>
            </a:r>
          </a:p>
          <a:p>
            <a:pPr lvl="1"/>
            <a:r>
              <a:rPr lang="en-US" altLang="en-US" dirty="0" smtClean="0"/>
              <a:t>CPUs: number and type available</a:t>
            </a:r>
          </a:p>
          <a:p>
            <a:pPr lvl="1"/>
            <a:r>
              <a:rPr lang="en-US" altLang="en-US" dirty="0" smtClean="0"/>
              <a:t>Peripheral devices: variety likely to be connected</a:t>
            </a:r>
          </a:p>
          <a:p>
            <a:pPr lvl="1"/>
            <a:r>
              <a:rPr lang="en-US" altLang="en-US" dirty="0" smtClean="0"/>
              <a:t>Networking capability</a:t>
            </a:r>
          </a:p>
          <a:p>
            <a:pPr lvl="1"/>
            <a:r>
              <a:rPr lang="en-US" altLang="en-US" dirty="0" smtClean="0"/>
              <a:t>Security requirements, etc.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222222"/>
                </a:solidFill>
                <a:latin typeface="Arial" pitchFamily="34" charset="0"/>
              </a:rPr>
              <a:t>Understanding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FFBA64-4F17-4504-9289-19E8587B021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5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 Memory Manager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In charge of main memory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Random Access Memory (RAM)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Responsibilities include: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Preserving space in main memory occupied by  operating system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Checking validity and legality of memory space request (can not use memory used by others programs)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Setting up memory tracking table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To keep track of who is  using which section  of memory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De-allocating memory to reclaim it</a:t>
            </a:r>
          </a:p>
        </p:txBody>
      </p:sp>
      <p:sp>
        <p:nvSpPr>
          <p:cNvPr id="12290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Understanding Operating Systems,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C277CA-261E-485A-80B7-4F1F9D16370E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6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Old types of memory allocation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Two main types:</a:t>
            </a:r>
          </a:p>
          <a:p>
            <a:pPr lvl="1"/>
            <a:r>
              <a:rPr lang="en-IE" dirty="0" smtClean="0"/>
              <a:t>Fixed partition system </a:t>
            </a:r>
          </a:p>
          <a:p>
            <a:pPr lvl="1"/>
            <a:r>
              <a:rPr lang="en-IE" dirty="0" smtClean="0"/>
              <a:t>Dynamic partitions system </a:t>
            </a:r>
          </a:p>
          <a:p>
            <a:endParaRPr lang="en-IE" dirty="0" smtClean="0"/>
          </a:p>
          <a:p>
            <a:r>
              <a:rPr lang="en-IE" dirty="0" smtClean="0"/>
              <a:t>The main limitations of these basic memory allocation mechanisms are:</a:t>
            </a:r>
          </a:p>
          <a:p>
            <a:pPr lvl="1"/>
            <a:r>
              <a:rPr lang="en-IE" dirty="0" smtClean="0"/>
              <a:t>The program must be contiguous. </a:t>
            </a:r>
          </a:p>
          <a:p>
            <a:pPr lvl="1"/>
            <a:r>
              <a:rPr lang="en-IE" dirty="0"/>
              <a:t>internal and external fragmentation (fragmentation refer to main memory space that can be utilised due to the nature of partitions)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6B0983-3CF6-4DC6-9B34-ED534DF705E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15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80067"/>
            <a:ext cx="5539310" cy="6244533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28600" y="457200"/>
            <a:ext cx="2819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Dynamic memory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Main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memory use during dynamic partition allocation. Five snapshots (a-e) of main memory as eight 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jobs are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submitted for processing and allocated space </a:t>
            </a:r>
            <a:endParaRPr lang="en-US" sz="1800" dirty="0" smtClean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800" i="1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Job 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8 has </a:t>
            </a:r>
            <a:r>
              <a:rPr lang="en-US" sz="1800" i="1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to wait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(e) even though there’s enough free memory between partitions to accommodate it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.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External fragmentation (unused memory between blocks)</a:t>
            </a:r>
            <a:r>
              <a:rPr lang="en-US" sz="18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</a:br>
            <a:endParaRPr lang="en-US" sz="2400" i="1" dirty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6" name="Rectangle 6"/>
          <p:cNvSpPr txBox="1">
            <a:spLocks noGrp="1" noChangeArrowheads="1"/>
          </p:cNvSpPr>
          <p:nvPr/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788FAFFA-4151-4B0C-BDC0-74447B824CAE}" type="slidenum">
              <a:rPr lang="en-US">
                <a:solidFill>
                  <a:srgbClr val="222222"/>
                </a:solidFill>
                <a:latin typeface="+mn-lt"/>
              </a:rPr>
              <a:pPr algn="r">
                <a:defRPr/>
              </a:pPr>
              <a:t>24</a:t>
            </a:fld>
            <a:endParaRPr lang="en-US" dirty="0">
              <a:solidFill>
                <a:srgbClr val="222222"/>
              </a:solidFill>
              <a:latin typeface="+mn-lt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4572000" y="4648200"/>
            <a:ext cx="0" cy="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3310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81000"/>
            <a:ext cx="4708071" cy="5724477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0" y="1231804"/>
            <a:ext cx="33528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eaLnBrk="0" hangingPunct="0"/>
            <a:r>
              <a:rPr lang="en-US" sz="1800" b="1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(figure 3.2) </a:t>
            </a:r>
          </a:p>
          <a:p>
            <a:pPr algn="r" eaLnBrk="0" hangingPunct="0"/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This job is 350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bytes long and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is divided into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four pages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of 100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bytes.</a:t>
            </a:r>
          </a:p>
          <a:p>
            <a:pPr algn="r" eaLnBrk="0" hangingPunct="0"/>
            <a:endParaRPr lang="en-US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algn="r" eaLnBrk="0" hangingPunct="0"/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E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ach that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are loaded into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four page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frames in memory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.</a:t>
            </a:r>
          </a:p>
          <a:p>
            <a:pPr algn="r" eaLnBrk="0" hangingPunct="0"/>
            <a:endParaRPr lang="en-US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The values 1..350 are referred to as the </a:t>
            </a:r>
            <a:r>
              <a:rPr lang="en-US" b="1" dirty="0" smtClean="0">
                <a:solidFill>
                  <a:srgbClr val="000000"/>
                </a:solidFill>
                <a:ea typeface="ＭＳ Ｐゴシック" pitchFamily="34" charset="-128"/>
              </a:rPr>
              <a:t>logical address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 (the way the CPU interoperates a program)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/>
            </a:r>
            <a:br>
              <a:rPr lang="en-US" dirty="0">
                <a:solidFill>
                  <a:srgbClr val="000000"/>
                </a:solidFill>
                <a:ea typeface="ＭＳ Ｐゴシック" pitchFamily="34" charset="-128"/>
              </a:rPr>
            </a:br>
            <a:endParaRPr lang="en-US" sz="2400" i="1" dirty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193B88-A0FA-4380-AE1A-BC326D61454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Logical (virtual) v physical address</a:t>
            </a:r>
            <a:endParaRPr lang="en-IE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456" y="1600200"/>
            <a:ext cx="6155087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6B0983-3CF6-4DC6-9B34-ED534DF705E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50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6553200" cy="3617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4343400"/>
            <a:ext cx="777240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800" b="1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(figure </a:t>
            </a:r>
            <a:r>
              <a:rPr lang="en-US" b="1" dirty="0" smtClean="0">
                <a:ea typeface="ＭＳ Ｐゴシック" pitchFamily="34" charset="-128"/>
              </a:rPr>
              <a:t>3.3</a:t>
            </a:r>
            <a:r>
              <a:rPr lang="en-US" sz="1800" b="1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):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This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system has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page frame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and page sizes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of 512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bytes each. The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PMT shows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where the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job’s two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pages are loaded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into available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page frames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in main memory: the logical address is that in the job. E.g. </a:t>
            </a:r>
            <a:r>
              <a:rPr lang="en-US" b="1" dirty="0" smtClean="0">
                <a:solidFill>
                  <a:srgbClr val="000000"/>
                </a:solidFill>
                <a:ea typeface="ＭＳ Ｐゴシック" pitchFamily="34" charset="-128"/>
              </a:rPr>
              <a:t>518;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 the physical address is the actual location of this instruction.. In the above example frame 3 position 1536+6 = 1542</a:t>
            </a:r>
            <a:endParaRPr lang="en-US" sz="2400" i="1" dirty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193B88-A0FA-4380-AE1A-BC326D61454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6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"/>
            <a:ext cx="5540796" cy="5943600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19800" y="338667"/>
            <a:ext cx="2895600" cy="572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800" b="1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(figure 3.5) </a:t>
            </a:r>
          </a:p>
          <a:p>
            <a:pPr eaLnBrk="0" hangingPunct="0"/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Demand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paging </a:t>
            </a:r>
            <a:r>
              <a:rPr lang="en-US" i="1" dirty="0" smtClean="0">
                <a:solidFill>
                  <a:srgbClr val="000000"/>
                </a:solidFill>
                <a:ea typeface="ＭＳ Ｐゴシック" pitchFamily="34" charset="-128"/>
              </a:rPr>
              <a:t>swapping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  requires that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the Page Map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Table for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each job keep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track of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each page as it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is loaded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or removed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from main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memory. Each </a:t>
            </a:r>
            <a:endParaRPr lang="en-US" dirty="0" smtClean="0">
              <a:solidFill>
                <a:srgbClr val="000000"/>
              </a:solidFill>
              <a:ea typeface="ＭＳ Ｐゴシック" pitchFamily="34" charset="-128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PMT tracks: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the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status of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the page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ea typeface="ＭＳ Ｐゴシック" pitchFamily="34" charset="-128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whether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it has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been modified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, </a:t>
            </a:r>
            <a:endParaRPr lang="en-US" dirty="0" smtClean="0">
              <a:solidFill>
                <a:srgbClr val="000000"/>
              </a:solidFill>
              <a:ea typeface="ＭＳ Ｐゴシック" pitchFamily="34" charset="-128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ea typeface="ＭＳ Ｐゴシック" pitchFamily="34" charset="-128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whether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it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has been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recently referenced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,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ea typeface="ＭＳ Ｐゴシック" pitchFamily="34" charset="-128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the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page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frame number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for each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page currently in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main memory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. </a:t>
            </a:r>
            <a:endParaRPr lang="en-US" sz="2400" i="1" dirty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193B88-A0FA-4380-AE1A-BC326D61454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6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2989"/>
            <a:ext cx="6684128" cy="4135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4677251"/>
            <a:ext cx="81534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800" b="1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(figure </a:t>
            </a:r>
            <a:r>
              <a:rPr lang="en-US" b="1" dirty="0" smtClean="0">
                <a:ea typeface="ＭＳ Ｐゴシック" pitchFamily="34" charset="-128"/>
              </a:rPr>
              <a:t>3.7</a:t>
            </a:r>
            <a:r>
              <a:rPr lang="en-US" sz="1800" b="1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) </a:t>
            </a:r>
          </a:p>
          <a:p>
            <a:pPr eaLnBrk="0" hangingPunct="0"/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First, Pages A and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B are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loaded into the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two available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page frames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. When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Page C is needed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, the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first page frame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is emptied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so C can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be placed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there. Then Page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B is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swapped out so Page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A can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be loaded there.</a:t>
            </a:r>
            <a:br>
              <a:rPr lang="en-US" dirty="0">
                <a:solidFill>
                  <a:srgbClr val="000000"/>
                </a:solidFill>
                <a:ea typeface="ＭＳ Ｐゴシック" pitchFamily="34" charset="-128"/>
              </a:rPr>
            </a:br>
            <a:r>
              <a:rPr lang="en-US" sz="1600" i="1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© Cengage Learning 2014</a:t>
            </a:r>
            <a:endParaRPr lang="en-US" sz="2400" i="1" dirty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193B88-A0FA-4380-AE1A-BC326D61454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3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von Neumann Architecture</a:t>
            </a:r>
            <a:r>
              <a:rPr lang="en-US" dirty="0" smtClean="0"/>
              <a:t> </a:t>
            </a:r>
            <a:r>
              <a:rPr lang="en-US" sz="2800" dirty="0" smtClean="0"/>
              <a:t>(1945)</a:t>
            </a:r>
            <a:endParaRPr lang="en-US" sz="2800" dirty="0" smtClean="0">
              <a:latin typeface="Times New Roman" charset="0"/>
            </a:endParaRPr>
          </a:p>
        </p:txBody>
      </p:sp>
      <p:sp>
        <p:nvSpPr>
          <p:cNvPr id="634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2"/>
              </a:buClr>
            </a:pPr>
            <a:r>
              <a:rPr lang="en-US" sz="2800" dirty="0" smtClean="0"/>
              <a:t>John Von Neumann is usually considered to be the developer of modern computer architecture.</a:t>
            </a:r>
          </a:p>
          <a:p>
            <a:pPr>
              <a:buClr>
                <a:schemeClr val="tx2"/>
              </a:buClr>
            </a:pPr>
            <a:endParaRPr lang="en-US" sz="2800" dirty="0" smtClean="0"/>
          </a:p>
          <a:p>
            <a:pPr>
              <a:buClr>
                <a:schemeClr val="tx2"/>
              </a:buClr>
            </a:pPr>
            <a:r>
              <a:rPr lang="en-US" sz="2800" dirty="0" smtClean="0"/>
              <a:t>The major guidelines that define a Von Neumann architecture are:</a:t>
            </a:r>
          </a:p>
          <a:p>
            <a:pPr lvl="1">
              <a:buClr>
                <a:schemeClr val="tx2"/>
              </a:buClr>
            </a:pPr>
            <a:r>
              <a:rPr lang="en-US" sz="2400" dirty="0" smtClean="0"/>
              <a:t>Stored program concept - memory holds both programs and data. </a:t>
            </a:r>
          </a:p>
          <a:p>
            <a:pPr lvl="1">
              <a:buClr>
                <a:schemeClr val="tx2"/>
              </a:buClr>
            </a:pPr>
            <a:r>
              <a:rPr lang="en-US" sz="2400" dirty="0" smtClean="0"/>
              <a:t>Memory is addressed linearly – </a:t>
            </a:r>
            <a:r>
              <a:rPr lang="en-US" sz="2400" dirty="0" err="1" smtClean="0"/>
              <a:t>i.e</a:t>
            </a:r>
            <a:r>
              <a:rPr lang="en-US" sz="2400" dirty="0" smtClean="0"/>
              <a:t> address consists of a single number</a:t>
            </a:r>
          </a:p>
          <a:p>
            <a:pPr lvl="1">
              <a:buClr>
                <a:schemeClr val="tx2"/>
              </a:buClr>
            </a:pPr>
            <a:r>
              <a:rPr lang="en-US" sz="2400" dirty="0" smtClean="0"/>
              <a:t>Memory is addressed without regard to content (instruction or data)</a:t>
            </a:r>
            <a:endParaRPr lang="en-US" sz="2400" baseline="30000" dirty="0" smtClean="0"/>
          </a:p>
        </p:txBody>
      </p:sp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2C0142-327E-4D7B-BEEF-2D1144242460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Mechanics of Paging (cont'd.)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Page Map Table: bit meaning</a:t>
            </a:r>
          </a:p>
          <a:p>
            <a:pPr lvl="1"/>
            <a:r>
              <a:rPr lang="en-CA" i="1" dirty="0" smtClean="0"/>
              <a:t>Status bit</a:t>
            </a:r>
            <a:r>
              <a:rPr lang="en-CA" dirty="0" smtClean="0"/>
              <a:t>: page currently in memory</a:t>
            </a:r>
          </a:p>
          <a:p>
            <a:pPr lvl="1"/>
            <a:r>
              <a:rPr lang="en-CA" i="1" dirty="0" smtClean="0"/>
              <a:t>Referenced bit</a:t>
            </a:r>
            <a:r>
              <a:rPr lang="en-CA" dirty="0" smtClean="0"/>
              <a:t>: page referenced recently</a:t>
            </a:r>
            <a:endParaRPr lang="en-US" dirty="0" smtClean="0"/>
          </a:p>
          <a:p>
            <a:pPr lvl="2"/>
            <a:r>
              <a:rPr lang="en-CA" dirty="0" smtClean="0"/>
              <a:t>Determines page to swap: LRU algorithm</a:t>
            </a:r>
            <a:endParaRPr lang="en-US" dirty="0" smtClean="0"/>
          </a:p>
          <a:p>
            <a:pPr lvl="1"/>
            <a:r>
              <a:rPr lang="en-CA" i="1" dirty="0" smtClean="0"/>
              <a:t>Modified bit</a:t>
            </a:r>
            <a:r>
              <a:rPr lang="en-CA" dirty="0" smtClean="0"/>
              <a:t>: page contents altered</a:t>
            </a:r>
          </a:p>
          <a:p>
            <a:pPr lvl="2"/>
            <a:r>
              <a:rPr lang="en-CA" dirty="0" smtClean="0"/>
              <a:t>Determines if page must be rewritten to secondary storage</a:t>
            </a:r>
            <a:r>
              <a:rPr lang="en-US" dirty="0" smtClean="0"/>
              <a:t> </a:t>
            </a:r>
            <a:r>
              <a:rPr lang="en-CA" dirty="0" smtClean="0"/>
              <a:t>when swapped out</a:t>
            </a:r>
          </a:p>
          <a:p>
            <a:r>
              <a:rPr lang="en-US" dirty="0" smtClean="0"/>
              <a:t>Bits checked when swapping</a:t>
            </a:r>
          </a:p>
          <a:p>
            <a:pPr lvl="1"/>
            <a:r>
              <a:rPr lang="en-US" dirty="0" smtClean="0"/>
              <a:t>FIFO: </a:t>
            </a:r>
            <a:r>
              <a:rPr lang="en-US" i="1" dirty="0" smtClean="0"/>
              <a:t>modified</a:t>
            </a:r>
            <a:r>
              <a:rPr lang="en-US" dirty="0" smtClean="0"/>
              <a:t> and </a:t>
            </a:r>
            <a:r>
              <a:rPr lang="en-US" i="1" dirty="0" smtClean="0"/>
              <a:t>status</a:t>
            </a:r>
            <a:r>
              <a:rPr lang="en-US" dirty="0" smtClean="0"/>
              <a:t> bits</a:t>
            </a:r>
          </a:p>
          <a:p>
            <a:pPr lvl="1"/>
            <a:r>
              <a:rPr lang="en-US" dirty="0" smtClean="0"/>
              <a:t>LRU: </a:t>
            </a:r>
            <a:r>
              <a:rPr lang="en-US" i="1" dirty="0" smtClean="0"/>
              <a:t>all</a:t>
            </a:r>
            <a:r>
              <a:rPr lang="en-US" dirty="0" smtClean="0"/>
              <a:t> bits (status, modified, and reference bits)</a:t>
            </a:r>
            <a:endParaRPr lang="en-CA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6B0983-3CF6-4DC6-9B34-ED534DF705E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b="0" dirty="0" smtClean="0"/>
              <a:t>The Mechanics of Paging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447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b="0" dirty="0" smtClean="0"/>
              <a:t>Page swapping </a:t>
            </a:r>
          </a:p>
          <a:p>
            <a:pPr lvl="1" eaLnBrk="1" hangingPunct="1"/>
            <a:r>
              <a:rPr lang="en-US" b="0" dirty="0" smtClean="0"/>
              <a:t>Memory manage requires specific information: </a:t>
            </a:r>
            <a:br>
              <a:rPr lang="en-US" b="0" dirty="0" smtClean="0"/>
            </a:br>
            <a:r>
              <a:rPr lang="en-CA" b="0" dirty="0" smtClean="0"/>
              <a:t>Page Map Table</a:t>
            </a:r>
          </a:p>
        </p:txBody>
      </p:sp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0"/>
            <a:ext cx="7543800" cy="203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2000" y="5155049"/>
            <a:ext cx="76200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800" b="1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(table </a:t>
            </a:r>
            <a:r>
              <a:rPr lang="en-US" b="1" dirty="0" smtClean="0">
                <a:ea typeface="ＭＳ Ｐゴシック" pitchFamily="34" charset="-128"/>
              </a:rPr>
              <a:t>3.3</a:t>
            </a:r>
            <a:r>
              <a:rPr lang="en-US" sz="1800" b="1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) </a:t>
            </a:r>
          </a:p>
          <a:p>
            <a:pPr eaLnBrk="0" hangingPunct="0"/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Page Map Table for Job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1 shown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in </a:t>
            </a:r>
            <a:r>
              <a:rPr lang="en-US" i="1" dirty="0">
                <a:solidFill>
                  <a:srgbClr val="000000"/>
                </a:solidFill>
                <a:ea typeface="ＭＳ Ｐゴシック" pitchFamily="34" charset="-128"/>
              </a:rPr>
              <a:t>Figure 3.5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.</a:t>
            </a:r>
          </a:p>
          <a:p>
            <a:pPr eaLnBrk="0" hangingPunct="0"/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A 1 = Yes and 0 = No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.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/>
            </a:r>
            <a:br>
              <a:rPr lang="en-US" dirty="0">
                <a:solidFill>
                  <a:srgbClr val="000000"/>
                </a:solidFill>
                <a:ea typeface="ＭＳ Ｐゴシック" pitchFamily="34" charset="-128"/>
              </a:rPr>
            </a:br>
            <a:r>
              <a:rPr lang="en-US" sz="1600" i="1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© Cengage Learning 2014</a:t>
            </a:r>
            <a:endParaRPr lang="en-US" sz="2400" i="1" dirty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6B0983-3CF6-4DC6-9B34-ED534DF705E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GB" altLang="en-US" dirty="0" smtClean="0"/>
              <a:t>Clock policy-scanning for a page to remove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altLang="en-US" smtClean="0"/>
              <a:t> </a:t>
            </a:r>
          </a:p>
        </p:txBody>
      </p:sp>
      <p:grpSp>
        <p:nvGrpSpPr>
          <p:cNvPr id="38916" name="Group 4"/>
          <p:cNvGrpSpPr>
            <a:grpSpLocks noChangeAspect="1"/>
          </p:cNvGrpSpPr>
          <p:nvPr/>
        </p:nvGrpSpPr>
        <p:grpSpPr bwMode="auto">
          <a:xfrm>
            <a:off x="684213" y="1700213"/>
            <a:ext cx="8231026" cy="4337050"/>
            <a:chOff x="1689" y="3140"/>
            <a:chExt cx="9097" cy="4972"/>
          </a:xfrm>
        </p:grpSpPr>
        <p:sp>
          <p:nvSpPr>
            <p:cNvPr id="38917" name="AutoShape 5"/>
            <p:cNvSpPr>
              <a:spLocks noChangeAspect="1" noChangeArrowheads="1"/>
            </p:cNvSpPr>
            <p:nvPr/>
          </p:nvSpPr>
          <p:spPr bwMode="auto">
            <a:xfrm>
              <a:off x="1689" y="3140"/>
              <a:ext cx="8834" cy="4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altLang="en-US" sz="1800"/>
            </a:p>
          </p:txBody>
        </p:sp>
        <p:sp>
          <p:nvSpPr>
            <p:cNvPr id="38918" name="Oval 6"/>
            <p:cNvSpPr>
              <a:spLocks noChangeArrowheads="1"/>
            </p:cNvSpPr>
            <p:nvPr/>
          </p:nvSpPr>
          <p:spPr bwMode="auto">
            <a:xfrm>
              <a:off x="3146" y="5327"/>
              <a:ext cx="393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altLang="en-US" sz="1800"/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3146" y="4062"/>
              <a:ext cx="393" cy="379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altLang="en-US" sz="1800"/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933" y="4505"/>
              <a:ext cx="394" cy="379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altLang="en-US" sz="1800"/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4327" y="5327"/>
              <a:ext cx="393" cy="3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altLang="en-US" sz="1800"/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3933" y="6150"/>
              <a:ext cx="394" cy="38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altLang="en-US" sz="1800"/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3146" y="6466"/>
              <a:ext cx="393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altLang="en-US" sz="1800"/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358" y="6150"/>
              <a:ext cx="394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altLang="en-US" sz="1800"/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965" y="5327"/>
              <a:ext cx="393" cy="381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altLang="en-US" sz="1800"/>
            </a:p>
          </p:txBody>
        </p:sp>
        <p:sp>
          <p:nvSpPr>
            <p:cNvPr id="38926" name="Rectangle 14"/>
            <p:cNvSpPr>
              <a:spLocks noChangeArrowheads="1"/>
            </p:cNvSpPr>
            <p:nvPr/>
          </p:nvSpPr>
          <p:spPr bwMode="auto">
            <a:xfrm>
              <a:off x="2358" y="4569"/>
              <a:ext cx="394" cy="3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altLang="en-US" sz="1800"/>
            </a:p>
          </p:txBody>
        </p:sp>
        <p:sp>
          <p:nvSpPr>
            <p:cNvPr id="38927" name="Line 15"/>
            <p:cNvSpPr>
              <a:spLocks noChangeShapeType="1"/>
            </p:cNvSpPr>
            <p:nvPr/>
          </p:nvSpPr>
          <p:spPr bwMode="auto">
            <a:xfrm flipV="1">
              <a:off x="3343" y="4632"/>
              <a:ext cx="1" cy="6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8928" name="Rectangle 16"/>
            <p:cNvSpPr>
              <a:spLocks noChangeArrowheads="1"/>
            </p:cNvSpPr>
            <p:nvPr/>
          </p:nvSpPr>
          <p:spPr bwMode="auto">
            <a:xfrm>
              <a:off x="6807" y="7393"/>
              <a:ext cx="198" cy="1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altLang="en-US" sz="1800"/>
            </a:p>
          </p:txBody>
        </p:sp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6807" y="7773"/>
              <a:ext cx="198" cy="19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altLang="en-US" sz="1800"/>
            </a:p>
          </p:txBody>
        </p:sp>
        <p:sp>
          <p:nvSpPr>
            <p:cNvPr id="38930" name="Text Box 18"/>
            <p:cNvSpPr txBox="1">
              <a:spLocks noChangeArrowheads="1"/>
            </p:cNvSpPr>
            <p:nvPr/>
          </p:nvSpPr>
          <p:spPr bwMode="auto">
            <a:xfrm>
              <a:off x="7005" y="7266"/>
              <a:ext cx="2095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Unused pages</a:t>
              </a:r>
              <a:endParaRPr lang="en-GB" altLang="en-US" sz="1800"/>
            </a:p>
          </p:txBody>
        </p:sp>
        <p:sp>
          <p:nvSpPr>
            <p:cNvPr id="38931" name="Text Box 19"/>
            <p:cNvSpPr txBox="1">
              <a:spLocks noChangeArrowheads="1"/>
            </p:cNvSpPr>
            <p:nvPr/>
          </p:nvSpPr>
          <p:spPr bwMode="auto">
            <a:xfrm>
              <a:off x="7005" y="7646"/>
              <a:ext cx="2188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Used pages</a:t>
              </a:r>
              <a:endParaRPr lang="en-GB" altLang="en-US" sz="1800"/>
            </a:p>
          </p:txBody>
        </p:sp>
        <p:sp>
          <p:nvSpPr>
            <p:cNvPr id="38932" name="Text Box 20"/>
            <p:cNvSpPr txBox="1">
              <a:spLocks noChangeArrowheads="1"/>
            </p:cNvSpPr>
            <p:nvPr/>
          </p:nvSpPr>
          <p:spPr bwMode="auto">
            <a:xfrm>
              <a:off x="2563" y="3140"/>
              <a:ext cx="1574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Before</a:t>
              </a:r>
              <a:endParaRPr lang="en-GB" altLang="en-US" sz="1800"/>
            </a:p>
          </p:txBody>
        </p:sp>
        <p:sp>
          <p:nvSpPr>
            <p:cNvPr id="38933" name="Oval 21"/>
            <p:cNvSpPr>
              <a:spLocks noChangeArrowheads="1"/>
            </p:cNvSpPr>
            <p:nvPr/>
          </p:nvSpPr>
          <p:spPr bwMode="auto">
            <a:xfrm>
              <a:off x="6784" y="5323"/>
              <a:ext cx="393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altLang="en-US" sz="1800"/>
            </a:p>
          </p:txBody>
        </p:sp>
        <p:sp>
          <p:nvSpPr>
            <p:cNvPr id="38934" name="Rectangle 22"/>
            <p:cNvSpPr>
              <a:spLocks noChangeArrowheads="1"/>
            </p:cNvSpPr>
            <p:nvPr/>
          </p:nvSpPr>
          <p:spPr bwMode="auto">
            <a:xfrm>
              <a:off x="6784" y="4057"/>
              <a:ext cx="393" cy="3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altLang="en-US" sz="1800"/>
            </a:p>
          </p:txBody>
        </p:sp>
        <p:sp>
          <p:nvSpPr>
            <p:cNvPr id="38935" name="Rectangle 23"/>
            <p:cNvSpPr>
              <a:spLocks noChangeArrowheads="1"/>
            </p:cNvSpPr>
            <p:nvPr/>
          </p:nvSpPr>
          <p:spPr bwMode="auto">
            <a:xfrm>
              <a:off x="7571" y="4500"/>
              <a:ext cx="394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altLang="en-US" sz="1800"/>
            </a:p>
          </p:txBody>
        </p:sp>
        <p:sp>
          <p:nvSpPr>
            <p:cNvPr id="38936" name="Rectangle 24"/>
            <p:cNvSpPr>
              <a:spLocks noChangeArrowheads="1"/>
            </p:cNvSpPr>
            <p:nvPr/>
          </p:nvSpPr>
          <p:spPr bwMode="auto">
            <a:xfrm>
              <a:off x="7965" y="5323"/>
              <a:ext cx="393" cy="3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altLang="en-US" sz="1800"/>
            </a:p>
          </p:txBody>
        </p:sp>
        <p:sp>
          <p:nvSpPr>
            <p:cNvPr id="38937" name="Rectangle 25"/>
            <p:cNvSpPr>
              <a:spLocks noChangeArrowheads="1"/>
            </p:cNvSpPr>
            <p:nvPr/>
          </p:nvSpPr>
          <p:spPr bwMode="auto">
            <a:xfrm>
              <a:off x="7571" y="6144"/>
              <a:ext cx="394" cy="38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altLang="en-US" sz="1800"/>
            </a:p>
          </p:txBody>
        </p:sp>
        <p:sp>
          <p:nvSpPr>
            <p:cNvPr id="38938" name="Rectangle 26"/>
            <p:cNvSpPr>
              <a:spLocks noChangeArrowheads="1"/>
            </p:cNvSpPr>
            <p:nvPr/>
          </p:nvSpPr>
          <p:spPr bwMode="auto">
            <a:xfrm>
              <a:off x="6784" y="6462"/>
              <a:ext cx="393" cy="3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altLang="en-US" sz="1800"/>
            </a:p>
          </p:txBody>
        </p:sp>
        <p:sp>
          <p:nvSpPr>
            <p:cNvPr id="38939" name="Rectangle 27"/>
            <p:cNvSpPr>
              <a:spLocks noChangeArrowheads="1"/>
            </p:cNvSpPr>
            <p:nvPr/>
          </p:nvSpPr>
          <p:spPr bwMode="auto">
            <a:xfrm>
              <a:off x="5996" y="6144"/>
              <a:ext cx="394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altLang="en-US" sz="1800"/>
            </a:p>
          </p:txBody>
        </p:sp>
        <p:sp>
          <p:nvSpPr>
            <p:cNvPr id="38940" name="Rectangle 28"/>
            <p:cNvSpPr>
              <a:spLocks noChangeArrowheads="1"/>
            </p:cNvSpPr>
            <p:nvPr/>
          </p:nvSpPr>
          <p:spPr bwMode="auto">
            <a:xfrm>
              <a:off x="5603" y="5323"/>
              <a:ext cx="393" cy="37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altLang="en-US" sz="1800"/>
            </a:p>
          </p:txBody>
        </p:sp>
        <p:sp>
          <p:nvSpPr>
            <p:cNvPr id="38941" name="Rectangle 29"/>
            <p:cNvSpPr>
              <a:spLocks noChangeArrowheads="1"/>
            </p:cNvSpPr>
            <p:nvPr/>
          </p:nvSpPr>
          <p:spPr bwMode="auto">
            <a:xfrm>
              <a:off x="5996" y="4562"/>
              <a:ext cx="394" cy="3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altLang="en-US" sz="1800"/>
            </a:p>
          </p:txBody>
        </p:sp>
        <p:sp>
          <p:nvSpPr>
            <p:cNvPr id="38942" name="Text Box 30"/>
            <p:cNvSpPr txBox="1">
              <a:spLocks noChangeArrowheads="1"/>
            </p:cNvSpPr>
            <p:nvPr/>
          </p:nvSpPr>
          <p:spPr bwMode="auto">
            <a:xfrm>
              <a:off x="6150" y="3228"/>
              <a:ext cx="1575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After</a:t>
              </a:r>
              <a:endParaRPr lang="en-GB" altLang="en-US" sz="1800"/>
            </a:p>
          </p:txBody>
        </p:sp>
        <p:sp>
          <p:nvSpPr>
            <p:cNvPr id="38943" name="Line 31"/>
            <p:cNvSpPr>
              <a:spLocks noChangeShapeType="1"/>
            </p:cNvSpPr>
            <p:nvPr/>
          </p:nvSpPr>
          <p:spPr bwMode="auto">
            <a:xfrm>
              <a:off x="7177" y="5511"/>
              <a:ext cx="788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8944" name="Text Box 32"/>
            <p:cNvSpPr txBox="1">
              <a:spLocks noChangeArrowheads="1"/>
            </p:cNvSpPr>
            <p:nvPr/>
          </p:nvSpPr>
          <p:spPr bwMode="auto">
            <a:xfrm>
              <a:off x="8555" y="4562"/>
              <a:ext cx="2231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This page 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remove</a:t>
              </a:r>
              <a:endParaRPr lang="en-GB" altLang="en-US" sz="1800" dirty="0"/>
            </a:p>
          </p:txBody>
        </p:sp>
        <p:sp>
          <p:nvSpPr>
            <p:cNvPr id="38945" name="Line 33"/>
            <p:cNvSpPr>
              <a:spLocks noChangeShapeType="1"/>
            </p:cNvSpPr>
            <p:nvPr/>
          </p:nvSpPr>
          <p:spPr bwMode="auto">
            <a:xfrm flipH="1">
              <a:off x="8358" y="4943"/>
              <a:ext cx="592" cy="5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8946" name="Rectangle 34"/>
            <p:cNvSpPr>
              <a:spLocks noChangeArrowheads="1"/>
            </p:cNvSpPr>
            <p:nvPr/>
          </p:nvSpPr>
          <p:spPr bwMode="auto">
            <a:xfrm>
              <a:off x="1768" y="3872"/>
              <a:ext cx="3149" cy="316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altLang="en-US" sz="1800"/>
            </a:p>
          </p:txBody>
        </p:sp>
        <p:sp>
          <p:nvSpPr>
            <p:cNvPr id="38947" name="Rectangle 35"/>
            <p:cNvSpPr>
              <a:spLocks noChangeArrowheads="1"/>
            </p:cNvSpPr>
            <p:nvPr/>
          </p:nvSpPr>
          <p:spPr bwMode="auto">
            <a:xfrm>
              <a:off x="5406" y="3867"/>
              <a:ext cx="3149" cy="316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altLang="en-US" sz="180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6B0983-3CF6-4DC6-9B34-ED534DF705E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054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792738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4878050"/>
            <a:ext cx="76200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800" b="1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(figure </a:t>
            </a:r>
            <a:r>
              <a:rPr lang="en-US" b="1" dirty="0" smtClean="0">
                <a:ea typeface="ＭＳ Ｐゴシック" pitchFamily="34" charset="-128"/>
              </a:rPr>
              <a:t>3.19</a:t>
            </a:r>
            <a:r>
              <a:rPr lang="en-US" sz="1800" b="1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) </a:t>
            </a:r>
          </a:p>
          <a:p>
            <a:pPr eaLnBrk="0" hangingPunct="0"/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Comparison of (a)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the traditional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path used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by early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computers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between main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memory and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the CPU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and (b) the path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used by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modern computers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to connect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the main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memory and 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the CPU via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cache memory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.</a:t>
            </a:r>
            <a:br>
              <a:rPr lang="en-US" dirty="0">
                <a:solidFill>
                  <a:srgbClr val="000000"/>
                </a:solidFill>
                <a:ea typeface="ＭＳ Ｐゴシック" pitchFamily="34" charset="-128"/>
              </a:rPr>
            </a:br>
            <a:r>
              <a:rPr lang="en-US" sz="1600" i="1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© Cengage Learning 2014</a:t>
            </a:r>
            <a:endParaRPr lang="en-US" sz="2400" i="1" dirty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6096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CPU registers</a:t>
            </a:r>
            <a:r>
              <a:rPr lang="en-GB" dirty="0" smtClean="0"/>
              <a:t>: speed up lookup process by storing  PMT/SMT of recently entries for active jobs</a:t>
            </a:r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193B88-A0FA-4380-AE1A-BC326D61454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Definitions</a:t>
            </a:r>
            <a:endParaRPr lang="en-CA" dirty="0" smtClean="0"/>
          </a:p>
        </p:txBody>
      </p:sp>
      <p:sp>
        <p:nvSpPr>
          <p:cNvPr id="7172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572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Processor (CPU)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Performs calculations and executes programs</a:t>
            </a:r>
            <a:endParaRPr lang="en-CA" dirty="0" smtClean="0"/>
          </a:p>
          <a:p>
            <a:pPr eaLnBrk="1" hangingPunct="1">
              <a:lnSpc>
                <a:spcPct val="90000"/>
              </a:lnSpc>
            </a:pPr>
            <a:r>
              <a:rPr lang="en-CA" dirty="0" smtClean="0"/>
              <a:t>Program (job)</a:t>
            </a:r>
          </a:p>
          <a:p>
            <a:pPr lvl="1" eaLnBrk="1" hangingPunct="1">
              <a:lnSpc>
                <a:spcPct val="90000"/>
              </a:lnSpc>
            </a:pPr>
            <a:r>
              <a:rPr lang="en-CA" dirty="0" smtClean="0"/>
              <a:t>In</a:t>
            </a:r>
            <a:r>
              <a:rPr lang="en-US" dirty="0"/>
              <a:t>active </a:t>
            </a:r>
            <a:r>
              <a:rPr lang="en-US" dirty="0" smtClean="0"/>
              <a:t>unit, e.g., “an application stored </a:t>
            </a:r>
            <a:r>
              <a:rPr lang="en-US" dirty="0"/>
              <a:t>on a </a:t>
            </a:r>
            <a:r>
              <a:rPr lang="en-US" dirty="0" smtClean="0"/>
              <a:t>secondary storage disk”</a:t>
            </a:r>
          </a:p>
          <a:p>
            <a:pPr lvl="1" eaLnBrk="1" hangingPunct="1">
              <a:lnSpc>
                <a:spcPct val="90000"/>
              </a:lnSpc>
            </a:pPr>
            <a:r>
              <a:rPr lang="en-CA" dirty="0" smtClean="0"/>
              <a:t>Unit of work submitted by the user</a:t>
            </a:r>
          </a:p>
          <a:p>
            <a:pPr eaLnBrk="1" hangingPunct="1">
              <a:lnSpc>
                <a:spcPct val="90000"/>
              </a:lnSpc>
            </a:pPr>
            <a:r>
              <a:rPr lang="en-CA" dirty="0" smtClean="0"/>
              <a:t>Process (task)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CA" dirty="0" smtClean="0"/>
              <a:t>A single instance of an executable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CA" dirty="0"/>
              <a:t>Active </a:t>
            </a:r>
            <a:r>
              <a:rPr lang="en-CA" dirty="0" smtClean="0"/>
              <a:t>entity that Requires </a:t>
            </a:r>
            <a:r>
              <a:rPr lang="en-CA" dirty="0"/>
              <a:t>resources </a:t>
            </a:r>
            <a:r>
              <a:rPr lang="en-CA" dirty="0" smtClean="0"/>
              <a:t>(such as processor</a:t>
            </a:r>
            <a:r>
              <a:rPr lang="en-CA" dirty="0"/>
              <a:t>, special registers, </a:t>
            </a:r>
            <a:r>
              <a:rPr lang="en-CA" dirty="0" smtClean="0"/>
              <a:t>its own memory space, and context data or process control box (PCB) ) </a:t>
            </a:r>
            <a:r>
              <a:rPr lang="en-CA" dirty="0"/>
              <a:t>to</a:t>
            </a:r>
            <a:r>
              <a:rPr lang="en-US" dirty="0"/>
              <a:t> </a:t>
            </a:r>
            <a:r>
              <a:rPr lang="en-CA" dirty="0" smtClean="0"/>
              <a:t>perform its </a:t>
            </a:r>
            <a:r>
              <a:rPr lang="en-CA" dirty="0"/>
              <a:t>function</a:t>
            </a:r>
          </a:p>
          <a:p>
            <a:pPr lvl="1" eaLnBrk="1" hangingPunct="1">
              <a:lnSpc>
                <a:spcPct val="90000"/>
              </a:lnSpc>
            </a:pPr>
            <a:endParaRPr lang="en-CA" dirty="0" smtClean="0"/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/>
            <a:fld id="{52B651F4-AC24-43E8-B39B-D6B20D7F6034}" type="slidenum">
              <a:rPr lang="en-US" sz="2000" smtClean="0">
                <a:solidFill>
                  <a:srgbClr val="222222"/>
                </a:solidFill>
              </a:rPr>
              <a:pPr eaLnBrk="1" hangingPunct="1"/>
              <a:t>34</a:t>
            </a:fld>
            <a:endParaRPr lang="en-US" sz="2000" dirty="0" smtClean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29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Definitions (cont’d.)</a:t>
            </a:r>
            <a:endParaRPr lang="en-CA" dirty="0" smtClean="0"/>
          </a:p>
        </p:txBody>
      </p:sp>
      <p:sp>
        <p:nvSpPr>
          <p:cNvPr id="7172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Thread (of control)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Portion of a process; a process can have </a:t>
            </a:r>
            <a:r>
              <a:rPr lang="en-US" sz="2000" i="1" dirty="0" smtClean="0"/>
              <a:t>multiple</a:t>
            </a:r>
            <a:r>
              <a:rPr lang="en-US" sz="2000" dirty="0" smtClean="0"/>
              <a:t> threads of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process is equivalent to a program while threads are equivalent to modules/methods within the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thread is executed “independently” </a:t>
            </a:r>
            <a:r>
              <a:rPr lang="en-US" sz="2000" i="1" dirty="0" smtClean="0"/>
              <a:t>within</a:t>
            </a:r>
            <a:r>
              <a:rPr lang="en-US" sz="2000" dirty="0" smtClean="0"/>
              <a:t> the parent process;</a:t>
            </a:r>
          </a:p>
          <a:p>
            <a:pPr>
              <a:lnSpc>
                <a:spcPct val="90000"/>
              </a:lnSpc>
            </a:pPr>
            <a:endParaRPr lang="en-US" sz="2200" dirty="0" smtClean="0"/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 smtClean="0"/>
              <a:t>Examples </a:t>
            </a:r>
            <a:r>
              <a:rPr lang="en-US" sz="2200" dirty="0"/>
              <a:t>of multithreading: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Multiple queries to a database (a separate thread for each query);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Multiple connections TCP connections: a separate thread to deal with each connection.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An application that has a processing element and an i/o element where one thread processing and one thread to deal with the I/O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word processor will have many threads; one for inputting data, one for backup or archiving the word document…</a:t>
            </a:r>
            <a:endParaRPr lang="en-IE" dirty="0"/>
          </a:p>
          <a:p>
            <a:pPr lvl="1" eaLnBrk="1" hangingPunct="1">
              <a:lnSpc>
                <a:spcPct val="90000"/>
              </a:lnSpc>
            </a:pPr>
            <a:endParaRPr lang="en-US" sz="2000" i="1" dirty="0" smtClean="0"/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/>
            <a:fld id="{52B651F4-AC24-43E8-B39B-D6B20D7F6034}" type="slidenum">
              <a:rPr lang="en-US" sz="2000" smtClean="0">
                <a:solidFill>
                  <a:srgbClr val="222222"/>
                </a:solidFill>
              </a:rPr>
              <a:pPr eaLnBrk="1" hangingPunct="1"/>
              <a:t>35</a:t>
            </a:fld>
            <a:endParaRPr lang="en-US" sz="2000" dirty="0" smtClean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52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222222"/>
                </a:solidFill>
              </a:rPr>
              <a:t>Understanding Operating Systems</a:t>
            </a:r>
          </a:p>
        </p:txBody>
      </p:sp>
      <p:sp>
        <p:nvSpPr>
          <p:cNvPr id="13315" name="Rectangle 1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Process Scheduler (cont'd.)</a:t>
            </a:r>
          </a:p>
        </p:txBody>
      </p:sp>
      <p:sp>
        <p:nvSpPr>
          <p:cNvPr id="13316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77200" cy="45720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Exploits common computer program traits</a:t>
            </a:r>
          </a:p>
          <a:p>
            <a:pPr lvl="1" eaLnBrk="1" hangingPunct="1"/>
            <a:r>
              <a:rPr lang="en-US" dirty="0" smtClean="0"/>
              <a:t>Programs alternate between two cycles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en-US" dirty="0" smtClean="0"/>
              <a:t>CPU 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en-US" dirty="0" smtClean="0"/>
              <a:t>I/O cycles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General tendencies</a:t>
            </a:r>
          </a:p>
          <a:p>
            <a:pPr lvl="1" eaLnBrk="1" hangingPunct="1"/>
            <a:r>
              <a:rPr lang="en-US" dirty="0" smtClean="0"/>
              <a:t>I/O-bound job</a:t>
            </a:r>
          </a:p>
          <a:p>
            <a:pPr lvl="2" eaLnBrk="1" hangingPunct="1"/>
            <a:r>
              <a:rPr lang="en-US" dirty="0" smtClean="0"/>
              <a:t>Many brief CPU cycles and long I/O cycles (printing documents)</a:t>
            </a:r>
          </a:p>
          <a:p>
            <a:pPr lvl="1" eaLnBrk="1" hangingPunct="1"/>
            <a:r>
              <a:rPr lang="en-US" dirty="0" smtClean="0"/>
              <a:t>CPU-bound job</a:t>
            </a:r>
          </a:p>
          <a:p>
            <a:pPr lvl="2" eaLnBrk="1" hangingPunct="1"/>
            <a:r>
              <a:rPr lang="en-US" dirty="0" smtClean="0"/>
              <a:t>Many long CPU cycles and shorter I/O cycles ( a complex </a:t>
            </a:r>
            <a:r>
              <a:rPr lang="en-US" dirty="0" err="1" smtClean="0"/>
              <a:t>maths</a:t>
            </a:r>
            <a:r>
              <a:rPr lang="en-US" dirty="0" smtClean="0"/>
              <a:t> calculation)</a:t>
            </a: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/>
            <a:fld id="{849351A4-B289-4DF9-80E1-AB4420A40E85}" type="slidenum">
              <a:rPr lang="en-US" sz="2000" smtClean="0">
                <a:solidFill>
                  <a:srgbClr val="222222"/>
                </a:solidFill>
              </a:rPr>
              <a:pPr eaLnBrk="1" hangingPunct="1"/>
              <a:t>36</a:t>
            </a:fld>
            <a:endParaRPr lang="en-US" sz="2000" dirty="0" smtClean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08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222222"/>
                </a:solidFill>
              </a:rPr>
              <a:t>Understanding Operating Systems</a:t>
            </a: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Job and Process States </a:t>
            </a:r>
            <a:r>
              <a:rPr lang="en-US" dirty="0" smtClean="0"/>
              <a:t>(cont'd.)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/>
            <a:fld id="{4D8F0A2C-4081-41AA-905A-27386A9DB5C5}" type="slidenum">
              <a:rPr lang="en-US" sz="2000" smtClean="0">
                <a:solidFill>
                  <a:srgbClr val="222222"/>
                </a:solidFill>
              </a:rPr>
              <a:pPr eaLnBrk="1" hangingPunct="1"/>
              <a:t>37</a:t>
            </a:fld>
            <a:endParaRPr lang="en-US" sz="2000" dirty="0" smtClean="0">
              <a:solidFill>
                <a:srgbClr val="222222"/>
              </a:solidFill>
            </a:endParaRP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10638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 rot="10800000" flipV="1">
            <a:off x="533400" y="4953000"/>
            <a:ext cx="81534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800" b="1" dirty="0" smtClean="0">
                <a:solidFill>
                  <a:srgbClr val="000000"/>
                </a:solidFill>
                <a:ea typeface="ＭＳ Ｐゴシック" pitchFamily="34" charset="-128"/>
              </a:rPr>
              <a:t>(figure 4.2) </a:t>
            </a:r>
            <a:endParaRPr lang="en-US" sz="1800" b="1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1800" dirty="0" smtClean="0">
                <a:solidFill>
                  <a:srgbClr val="000000"/>
                </a:solidFill>
                <a:ea typeface="ＭＳ Ｐゴシック" pitchFamily="34" charset="-128"/>
              </a:rPr>
              <a:t>A typical job (or process) changes status as it moves through the system from HOLD to FINISHED.</a:t>
            </a:r>
            <a:br>
              <a:rPr lang="en-US" sz="1800" dirty="0" smtClean="0">
                <a:solidFill>
                  <a:srgbClr val="000000"/>
                </a:solidFill>
                <a:ea typeface="ＭＳ Ｐゴシック" pitchFamily="34" charset="-128"/>
              </a:rPr>
            </a:br>
            <a:r>
              <a:rPr lang="en-US" sz="1600" i="1" dirty="0" smtClean="0">
                <a:solidFill>
                  <a:srgbClr val="000000"/>
                </a:solidFill>
                <a:ea typeface="ＭＳ Ｐゴシック" pitchFamily="34" charset="-128"/>
              </a:rPr>
              <a:t>© Cengage Learning 2014</a:t>
            </a:r>
            <a:endParaRPr lang="en-US" sz="2400" i="1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999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6858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 process control block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066800"/>
            <a:ext cx="8077200" cy="52578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Process id. A unique number assigned when job enters the system</a:t>
            </a:r>
          </a:p>
          <a:p>
            <a:r>
              <a:rPr lang="en-GB" dirty="0" smtClean="0"/>
              <a:t>Process status: hold, ready, running waiting</a:t>
            </a:r>
          </a:p>
          <a:p>
            <a:pPr lvl="1"/>
            <a:r>
              <a:rPr lang="en-GB" dirty="0" smtClean="0"/>
              <a:t>Process state (all information to indicate current state of the job</a:t>
            </a:r>
          </a:p>
          <a:p>
            <a:pPr lvl="1"/>
            <a:r>
              <a:rPr lang="en-GB" dirty="0" smtClean="0"/>
              <a:t>Status: current instruction counter</a:t>
            </a:r>
          </a:p>
          <a:p>
            <a:pPr lvl="1"/>
            <a:r>
              <a:rPr lang="en-GB" dirty="0" smtClean="0"/>
              <a:t>register contents; e.g. accumulator register</a:t>
            </a:r>
          </a:p>
          <a:p>
            <a:pPr lvl="1"/>
            <a:r>
              <a:rPr lang="en-GB" dirty="0" smtClean="0"/>
              <a:t>Main memory: where the job is stored or PMT</a:t>
            </a:r>
          </a:p>
          <a:p>
            <a:pPr lvl="1"/>
            <a:r>
              <a:rPr lang="en-GB" dirty="0" smtClean="0"/>
              <a:t>Resources: hardware (disk) or files</a:t>
            </a:r>
          </a:p>
          <a:p>
            <a:pPr lvl="1"/>
            <a:r>
              <a:rPr lang="en-GB" dirty="0" smtClean="0"/>
              <a:t>Priority: determines when the job will run </a:t>
            </a:r>
          </a:p>
          <a:p>
            <a:r>
              <a:rPr lang="en-GB" dirty="0" smtClean="0"/>
              <a:t>Accounting: what resources the job used and for how long </a:t>
            </a:r>
          </a:p>
          <a:p>
            <a:endParaRPr lang="en-I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Understanding Operating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47A114-D0A4-4D2A-A6FA-CC1620F4FEAE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9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391400" cy="488950"/>
          </a:xfrm>
        </p:spPr>
        <p:txBody>
          <a:bodyPr/>
          <a:lstStyle/>
          <a:p>
            <a:r>
              <a:rPr lang="en-US" dirty="0" smtClean="0"/>
              <a:t>Process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58368" y="1143000"/>
            <a:ext cx="7037832" cy="685800"/>
          </a:xfrm>
        </p:spPr>
        <p:txBody>
          <a:bodyPr/>
          <a:lstStyle/>
          <a:p>
            <a:pPr>
              <a:buSzPct val="150000"/>
              <a:buFont typeface="Wingdings" charset="2"/>
              <a:buChar char="§"/>
            </a:pPr>
            <a:r>
              <a:rPr lang="en-US" sz="1800" dirty="0" smtClean="0"/>
              <a:t> The entire </a:t>
            </a:r>
            <a:r>
              <a:rPr lang="en-US" sz="1800" i="1" dirty="0" smtClean="0"/>
              <a:t>state of the process</a:t>
            </a:r>
            <a:r>
              <a:rPr lang="en-US" sz="1800" dirty="0" smtClean="0"/>
              <a:t> at any instant is contained in its </a:t>
            </a:r>
            <a:r>
              <a:rPr lang="en-US" sz="1800" i="1" dirty="0" smtClean="0"/>
              <a:t>context (process control block)</a:t>
            </a:r>
          </a:p>
        </p:txBody>
      </p:sp>
      <p:pic>
        <p:nvPicPr>
          <p:cNvPr id="7" name="Picture 6" descr="f8.pdf"/>
          <p:cNvPicPr>
            <a:picLocks noChangeAspect="1"/>
          </p:cNvPicPr>
          <p:nvPr/>
        </p:nvPicPr>
        <p:blipFill>
          <a:blip r:embed="rId3"/>
          <a:srcRect l="2353" t="12727" r="24706" b="21818"/>
          <a:stretch>
            <a:fillRect/>
          </a:stretch>
        </p:blipFill>
        <p:spPr>
          <a:xfrm>
            <a:off x="2133600" y="1828800"/>
            <a:ext cx="518364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9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Von Neumann Architecture</a:t>
            </a:r>
            <a:r>
              <a:rPr lang="en-US" dirty="0" smtClean="0"/>
              <a:t> </a:t>
            </a:r>
            <a:r>
              <a:rPr lang="en-US" sz="2800" dirty="0" smtClean="0"/>
              <a:t>(1945)</a:t>
            </a:r>
            <a:endParaRPr lang="en-US" sz="2800" dirty="0" smtClean="0">
              <a:latin typeface="Times New Roman" charset="0"/>
            </a:endParaRPr>
          </a:p>
        </p:txBody>
      </p:sp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sz="3600" dirty="0" smtClean="0"/>
              <a:t>Instructions are executed sequentially unless an instruction or an outside event cause a branch to occur.</a:t>
            </a:r>
          </a:p>
        </p:txBody>
      </p:sp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536246-82EA-4E92-AECD-8BE85458F475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0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smtClean="0">
                <a:solidFill>
                  <a:srgbClr val="222222"/>
                </a:solidFill>
              </a:rPr>
              <a:t>Understanding Operating Systems</a:t>
            </a:r>
            <a:endParaRPr lang="en-US" sz="2000" dirty="0" smtClean="0">
              <a:solidFill>
                <a:srgbClr val="222222"/>
              </a:solidFill>
            </a:endParaRPr>
          </a:p>
        </p:txBody>
      </p:sp>
      <p:sp>
        <p:nvSpPr>
          <p:cNvPr id="26627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Scheduling Policies</a:t>
            </a:r>
          </a:p>
        </p:txBody>
      </p:sp>
      <p:sp>
        <p:nvSpPr>
          <p:cNvPr id="26628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CA" dirty="0" smtClean="0"/>
              <a:t>Multiprogramming environment</a:t>
            </a:r>
          </a:p>
          <a:p>
            <a:pPr lvl="1" eaLnBrk="1" hangingPunct="1"/>
            <a:r>
              <a:rPr lang="en-CA" dirty="0" smtClean="0"/>
              <a:t>More jobs than resources at any given time</a:t>
            </a:r>
          </a:p>
          <a:p>
            <a:pPr eaLnBrk="1" hangingPunct="1"/>
            <a:r>
              <a:rPr lang="en-CA" dirty="0" smtClean="0"/>
              <a:t>Operating system pre-scheduling task</a:t>
            </a:r>
          </a:p>
          <a:p>
            <a:pPr lvl="1" eaLnBrk="1" hangingPunct="1"/>
            <a:r>
              <a:rPr lang="en-CA" dirty="0" smtClean="0"/>
              <a:t>Resolve three</a:t>
            </a:r>
            <a:r>
              <a:rPr lang="en-US" dirty="0" smtClean="0"/>
              <a:t> system </a:t>
            </a:r>
            <a:r>
              <a:rPr lang="en-CA" dirty="0" smtClean="0"/>
              <a:t>limitations</a:t>
            </a:r>
          </a:p>
          <a:p>
            <a:pPr lvl="2" eaLnBrk="1" hangingPunct="1"/>
            <a:r>
              <a:rPr lang="en-CA" dirty="0" smtClean="0"/>
              <a:t>Finite number of resources (disk drives, printers,</a:t>
            </a:r>
            <a:r>
              <a:rPr lang="en-US" dirty="0" smtClean="0"/>
              <a:t> </a:t>
            </a:r>
            <a:r>
              <a:rPr lang="en-CA" dirty="0" smtClean="0"/>
              <a:t>tape drives)</a:t>
            </a:r>
          </a:p>
          <a:p>
            <a:pPr lvl="2" eaLnBrk="1" hangingPunct="1"/>
            <a:r>
              <a:rPr lang="en-CA" dirty="0" smtClean="0"/>
              <a:t>Some resources cannot be shared once allocated</a:t>
            </a:r>
            <a:r>
              <a:rPr lang="en-US" dirty="0" smtClean="0"/>
              <a:t> </a:t>
            </a:r>
            <a:r>
              <a:rPr lang="en-CA" dirty="0" smtClean="0"/>
              <a:t>(printers)</a:t>
            </a:r>
          </a:p>
          <a:p>
            <a:pPr lvl="2" eaLnBrk="1" hangingPunct="1"/>
            <a:r>
              <a:rPr lang="en-CA" dirty="0" smtClean="0"/>
              <a:t>Some resources require operator intervention before reassigning: mouse click / keyboard…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/>
            <a:fld id="{93A97F47-ABDE-432D-9501-CA1E25C9A8E2}" type="slidenum">
              <a:rPr lang="en-US" sz="2000" smtClean="0">
                <a:solidFill>
                  <a:srgbClr val="222222"/>
                </a:solidFill>
              </a:rPr>
              <a:pPr eaLnBrk="1" hangingPunct="1"/>
              <a:t>40</a:t>
            </a:fld>
            <a:endParaRPr lang="en-US" sz="2000" dirty="0" smtClean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11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smtClean="0">
                <a:solidFill>
                  <a:srgbClr val="222222"/>
                </a:solidFill>
              </a:rPr>
              <a:t>Understanding Operating Systems</a:t>
            </a:r>
            <a:endParaRPr lang="en-US" sz="2000" dirty="0" smtClean="0">
              <a:solidFill>
                <a:srgbClr val="222222"/>
              </a:solidFill>
            </a:endParaRPr>
          </a:p>
        </p:txBody>
      </p:sp>
      <p:sp>
        <p:nvSpPr>
          <p:cNvPr id="27651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Scheduling Policies</a:t>
            </a:r>
            <a:r>
              <a:rPr lang="en-US" dirty="0" smtClean="0"/>
              <a:t> (cont'd.)</a:t>
            </a:r>
            <a:endParaRPr lang="en-CA" dirty="0" smtClean="0"/>
          </a:p>
        </p:txBody>
      </p:sp>
      <p:sp>
        <p:nvSpPr>
          <p:cNvPr id="27652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Good process scheduling policy criteria</a:t>
            </a:r>
          </a:p>
          <a:p>
            <a:pPr lvl="1" eaLnBrk="1" hangingPunct="1"/>
            <a:r>
              <a:rPr lang="en-CA" dirty="0" smtClean="0"/>
              <a:t>Maximize throughput </a:t>
            </a:r>
          </a:p>
          <a:p>
            <a:pPr lvl="2" eaLnBrk="1" hangingPunct="1"/>
            <a:r>
              <a:rPr lang="en-CA" dirty="0" smtClean="0"/>
              <a:t>Run as many jobs as</a:t>
            </a:r>
            <a:r>
              <a:rPr lang="en-US" dirty="0" smtClean="0"/>
              <a:t> </a:t>
            </a:r>
            <a:r>
              <a:rPr lang="en-CA" dirty="0" smtClean="0"/>
              <a:t>possible in given amount</a:t>
            </a:r>
            <a:r>
              <a:rPr lang="en-US" dirty="0" smtClean="0"/>
              <a:t> </a:t>
            </a:r>
            <a:r>
              <a:rPr lang="en-CA" dirty="0" smtClean="0"/>
              <a:t>of time</a:t>
            </a:r>
            <a:endParaRPr lang="en-US" dirty="0" smtClean="0"/>
          </a:p>
          <a:p>
            <a:pPr lvl="1" eaLnBrk="1" hangingPunct="1"/>
            <a:r>
              <a:rPr lang="en-CA" dirty="0" smtClean="0"/>
              <a:t>Minimize response time</a:t>
            </a:r>
          </a:p>
          <a:p>
            <a:pPr lvl="2" eaLnBrk="1" hangingPunct="1"/>
            <a:r>
              <a:rPr lang="en-CA" dirty="0" smtClean="0"/>
              <a:t>Quickly turn around</a:t>
            </a:r>
            <a:r>
              <a:rPr lang="en-US" dirty="0" smtClean="0"/>
              <a:t> for </a:t>
            </a:r>
            <a:r>
              <a:rPr lang="en-CA" dirty="0" smtClean="0"/>
              <a:t>interactive requests</a:t>
            </a:r>
          </a:p>
          <a:p>
            <a:pPr lvl="1" eaLnBrk="1" hangingPunct="1"/>
            <a:r>
              <a:rPr lang="en-CA" dirty="0" smtClean="0"/>
              <a:t>Minimize turnaround time</a:t>
            </a:r>
          </a:p>
          <a:p>
            <a:pPr lvl="2" eaLnBrk="1" hangingPunct="1"/>
            <a:r>
              <a:rPr lang="en-CA" dirty="0" smtClean="0"/>
              <a:t>Move entire job</a:t>
            </a:r>
            <a:r>
              <a:rPr lang="en-US" dirty="0" smtClean="0"/>
              <a:t> </a:t>
            </a:r>
            <a:r>
              <a:rPr lang="en-CA" dirty="0" smtClean="0"/>
              <a:t>in</a:t>
            </a:r>
            <a:r>
              <a:rPr lang="en-US" dirty="0" smtClean="0"/>
              <a:t> and </a:t>
            </a:r>
            <a:r>
              <a:rPr lang="en-CA" dirty="0" smtClean="0"/>
              <a:t>out of system quickly</a:t>
            </a:r>
            <a:endParaRPr lang="en-US" dirty="0" smtClean="0"/>
          </a:p>
          <a:p>
            <a:pPr lvl="1" eaLnBrk="1" hangingPunct="1"/>
            <a:r>
              <a:rPr lang="en-CA" dirty="0" smtClean="0"/>
              <a:t>Minimize waiting time</a:t>
            </a:r>
          </a:p>
          <a:p>
            <a:pPr lvl="2" eaLnBrk="1" hangingPunct="1"/>
            <a:r>
              <a:rPr lang="en-CA" dirty="0" smtClean="0"/>
              <a:t>Move job out of</a:t>
            </a:r>
            <a:r>
              <a:rPr lang="en-US" dirty="0" smtClean="0"/>
              <a:t> </a:t>
            </a:r>
            <a:r>
              <a:rPr lang="en-CA" dirty="0" smtClean="0"/>
              <a:t>READY queue </a:t>
            </a:r>
            <a:r>
              <a:rPr lang="en-CA" dirty="0"/>
              <a:t>quickly: </a:t>
            </a:r>
            <a:r>
              <a:rPr lang="en-CA" dirty="0" smtClean="0"/>
              <a:t>limit </a:t>
            </a:r>
            <a:r>
              <a:rPr lang="en-CA" dirty="0"/>
              <a:t>the number of users allowed on the </a:t>
            </a:r>
            <a:r>
              <a:rPr lang="en-CA" dirty="0" smtClean="0"/>
              <a:t>system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/>
            <a:fld id="{118061D3-F37E-4FF1-A896-E9C98434BD7E}" type="slidenum">
              <a:rPr lang="en-US" sz="2000" smtClean="0">
                <a:solidFill>
                  <a:srgbClr val="222222"/>
                </a:solidFill>
              </a:rPr>
              <a:pPr eaLnBrk="1" hangingPunct="1"/>
              <a:t>41</a:t>
            </a:fld>
            <a:endParaRPr lang="en-US" sz="2000" dirty="0" smtClean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27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smtClean="0">
                <a:solidFill>
                  <a:srgbClr val="222222"/>
                </a:solidFill>
              </a:rPr>
              <a:t>Understanding Operating Systems</a:t>
            </a:r>
            <a:endParaRPr lang="en-US" sz="2000" dirty="0" smtClean="0">
              <a:solidFill>
                <a:srgbClr val="222222"/>
              </a:solidFill>
            </a:endParaRPr>
          </a:p>
        </p:txBody>
      </p:sp>
      <p:sp>
        <p:nvSpPr>
          <p:cNvPr id="2867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Scheduling Policies</a:t>
            </a:r>
            <a:r>
              <a:rPr lang="en-US" dirty="0" smtClean="0"/>
              <a:t> (cont'd.)</a:t>
            </a:r>
            <a:endParaRPr lang="en-CA" dirty="0" smtClean="0"/>
          </a:p>
        </p:txBody>
      </p:sp>
      <p:sp>
        <p:nvSpPr>
          <p:cNvPr id="28676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Good process scheduling policy criteria (cont'd.)</a:t>
            </a:r>
          </a:p>
          <a:p>
            <a:pPr lvl="1" eaLnBrk="1" hangingPunct="1"/>
            <a:r>
              <a:rPr lang="en-CA" dirty="0" smtClean="0"/>
              <a:t>Maximize CPU efficiency</a:t>
            </a:r>
          </a:p>
          <a:p>
            <a:pPr lvl="2" eaLnBrk="1" hangingPunct="1"/>
            <a:r>
              <a:rPr lang="en-CA" dirty="0" smtClean="0"/>
              <a:t>Keep CPU busy 100</a:t>
            </a:r>
            <a:r>
              <a:rPr lang="en-US" dirty="0" smtClean="0"/>
              <a:t> percent</a:t>
            </a:r>
            <a:r>
              <a:rPr lang="en-CA" dirty="0" smtClean="0"/>
              <a:t> of time</a:t>
            </a:r>
          </a:p>
          <a:p>
            <a:pPr lvl="1" eaLnBrk="1" hangingPunct="1"/>
            <a:r>
              <a:rPr lang="en-CA" dirty="0" smtClean="0"/>
              <a:t>Ensure fairness for all</a:t>
            </a:r>
            <a:r>
              <a:rPr lang="en-US" dirty="0" smtClean="0"/>
              <a:t> </a:t>
            </a:r>
            <a:r>
              <a:rPr lang="en-CA" dirty="0" smtClean="0"/>
              <a:t>jobs</a:t>
            </a:r>
          </a:p>
          <a:p>
            <a:pPr lvl="2" eaLnBrk="1" hangingPunct="1"/>
            <a:r>
              <a:rPr lang="en-CA" dirty="0" smtClean="0"/>
              <a:t>Give every job equal CPU</a:t>
            </a:r>
            <a:r>
              <a:rPr lang="en-US" dirty="0" smtClean="0"/>
              <a:t> </a:t>
            </a:r>
            <a:r>
              <a:rPr lang="en-CA" dirty="0" smtClean="0"/>
              <a:t>and I/O time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Final policy criteria decision lies with system designer or administrator (</a:t>
            </a:r>
            <a:r>
              <a:rPr lang="en-US" b="1" dirty="0" smtClean="0"/>
              <a:t>select a scheduling policy that </a:t>
            </a:r>
            <a:r>
              <a:rPr lang="en-US" b="1" dirty="0" err="1" smtClean="0"/>
              <a:t>maximises</a:t>
            </a:r>
            <a:r>
              <a:rPr lang="en-US" b="1" dirty="0" smtClean="0"/>
              <a:t> efficiency of system resources</a:t>
            </a:r>
            <a:r>
              <a:rPr lang="en-US" dirty="0" smtClean="0"/>
              <a:t>)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/>
            <a:fld id="{4E5279DC-DD14-4AAF-8885-351CFD5C3A05}" type="slidenum">
              <a:rPr lang="en-US" sz="2000" smtClean="0">
                <a:solidFill>
                  <a:srgbClr val="222222"/>
                </a:solidFill>
              </a:rPr>
              <a:pPr eaLnBrk="1" hangingPunct="1"/>
              <a:t>42</a:t>
            </a:fld>
            <a:endParaRPr lang="en-US" sz="2000" dirty="0" smtClean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10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smtClean="0">
                <a:solidFill>
                  <a:srgbClr val="222222"/>
                </a:solidFill>
              </a:rPr>
              <a:t>Understanding Operating Systems</a:t>
            </a:r>
            <a:endParaRPr lang="en-US" sz="2000" dirty="0" smtClean="0">
              <a:solidFill>
                <a:srgbClr val="222222"/>
              </a:solidFill>
            </a:endParaRPr>
          </a:p>
        </p:txBody>
      </p:sp>
      <p:sp>
        <p:nvSpPr>
          <p:cNvPr id="29699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Scheduling Policies</a:t>
            </a:r>
            <a:r>
              <a:rPr lang="en-US" dirty="0" smtClean="0"/>
              <a:t> (cont'd.)</a:t>
            </a:r>
            <a:endParaRPr lang="en-CA" dirty="0" smtClean="0"/>
          </a:p>
        </p:txBody>
      </p:sp>
      <p:sp>
        <p:nvSpPr>
          <p:cNvPr id="29700" name="Rectangle 1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Problem</a:t>
            </a:r>
          </a:p>
          <a:p>
            <a:pPr lvl="1" eaLnBrk="1" hangingPunct="1"/>
            <a:r>
              <a:rPr lang="en-US" dirty="0" smtClean="0"/>
              <a:t>Job claims CPU for very long time before I/O request issued</a:t>
            </a:r>
          </a:p>
          <a:p>
            <a:pPr lvl="2" eaLnBrk="1" hangingPunct="1"/>
            <a:r>
              <a:rPr lang="en-US" dirty="0" smtClean="0"/>
              <a:t>Builds up READY queue and empties I/O queues</a:t>
            </a:r>
          </a:p>
          <a:p>
            <a:pPr lvl="2" eaLnBrk="1" hangingPunct="1"/>
            <a:r>
              <a:rPr lang="en-US" dirty="0" smtClean="0"/>
              <a:t>Creates unacceptable system imbalance</a:t>
            </a:r>
          </a:p>
          <a:p>
            <a:pPr eaLnBrk="1" hangingPunct="1"/>
            <a:r>
              <a:rPr lang="en-US" dirty="0" smtClean="0"/>
              <a:t>Corrective measure</a:t>
            </a:r>
          </a:p>
          <a:p>
            <a:pPr lvl="1" eaLnBrk="1" hangingPunct="1"/>
            <a:r>
              <a:rPr lang="en-US" dirty="0" smtClean="0"/>
              <a:t>Interrupt</a:t>
            </a:r>
          </a:p>
          <a:p>
            <a:pPr lvl="2" eaLnBrk="1" hangingPunct="1"/>
            <a:r>
              <a:rPr lang="en-US" dirty="0" smtClean="0"/>
              <a:t>Used by Process Scheduler upon predetermined expiration of time slice </a:t>
            </a:r>
          </a:p>
          <a:p>
            <a:pPr lvl="2" eaLnBrk="1" hangingPunct="1"/>
            <a:r>
              <a:rPr lang="en-US" dirty="0" smtClean="0"/>
              <a:t>Current job activity suspended</a:t>
            </a:r>
          </a:p>
          <a:p>
            <a:pPr lvl="2" eaLnBrk="1" hangingPunct="1"/>
            <a:r>
              <a:rPr lang="en-US" dirty="0" smtClean="0"/>
              <a:t>Reschedules job into READY queue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/>
            <a:fld id="{CCC6E108-273D-48E6-AE8B-F1860DADDBA7}" type="slidenum">
              <a:rPr lang="en-US" sz="2000" smtClean="0">
                <a:solidFill>
                  <a:srgbClr val="222222"/>
                </a:solidFill>
              </a:rPr>
              <a:pPr eaLnBrk="1" hangingPunct="1"/>
              <a:t>43</a:t>
            </a:fld>
            <a:endParaRPr lang="en-US" sz="2000" dirty="0" smtClean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17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smtClean="0">
                <a:solidFill>
                  <a:srgbClr val="222222"/>
                </a:solidFill>
              </a:rPr>
              <a:t>Understanding Operating Systems</a:t>
            </a:r>
            <a:endParaRPr lang="en-US" sz="2000" dirty="0" smtClean="0">
              <a:solidFill>
                <a:srgbClr val="222222"/>
              </a:solidFill>
            </a:endParaRPr>
          </a:p>
        </p:txBody>
      </p:sp>
      <p:sp>
        <p:nvSpPr>
          <p:cNvPr id="41987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 5 Round Robin</a:t>
            </a:r>
          </a:p>
        </p:txBody>
      </p:sp>
      <p:sp>
        <p:nvSpPr>
          <p:cNvPr id="41988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CA" dirty="0" smtClean="0"/>
              <a:t>Preemptive</a:t>
            </a:r>
          </a:p>
          <a:p>
            <a:pPr eaLnBrk="1" hangingPunct="1"/>
            <a:r>
              <a:rPr lang="en-CA" dirty="0" smtClean="0"/>
              <a:t>Used extensively in interactive systems </a:t>
            </a:r>
          </a:p>
          <a:p>
            <a:pPr eaLnBrk="1" hangingPunct="1"/>
            <a:r>
              <a:rPr lang="en-CA" dirty="0" smtClean="0"/>
              <a:t>Based on predetermined</a:t>
            </a:r>
            <a:r>
              <a:rPr lang="en-US" dirty="0" smtClean="0"/>
              <a:t> </a:t>
            </a:r>
            <a:r>
              <a:rPr lang="en-CA" dirty="0" smtClean="0"/>
              <a:t>time slice (time quantum)</a:t>
            </a:r>
            <a:endParaRPr lang="en-US" dirty="0" smtClean="0"/>
          </a:p>
          <a:p>
            <a:pPr eaLnBrk="1" hangingPunct="1"/>
            <a:r>
              <a:rPr lang="en-CA" dirty="0" smtClean="0"/>
              <a:t>Each job</a:t>
            </a:r>
            <a:r>
              <a:rPr lang="en-US" dirty="0" smtClean="0"/>
              <a:t> assigned time quantum</a:t>
            </a:r>
          </a:p>
          <a:p>
            <a:pPr eaLnBrk="1" hangingPunct="1"/>
            <a:r>
              <a:rPr lang="en-US" dirty="0" smtClean="0"/>
              <a:t>Time quantum </a:t>
            </a:r>
            <a:r>
              <a:rPr lang="en-CA" dirty="0" smtClean="0"/>
              <a:t>size</a:t>
            </a:r>
          </a:p>
          <a:p>
            <a:pPr lvl="1" eaLnBrk="1" hangingPunct="1"/>
            <a:r>
              <a:rPr lang="en-CA" dirty="0" smtClean="0"/>
              <a:t>Crucial to system performance</a:t>
            </a:r>
            <a:endParaRPr lang="en-US" dirty="0" smtClean="0"/>
          </a:p>
          <a:p>
            <a:pPr lvl="1" eaLnBrk="1" hangingPunct="1"/>
            <a:r>
              <a:rPr lang="en-US" dirty="0" smtClean="0"/>
              <a:t>Varies from 1</a:t>
            </a:r>
            <a:r>
              <a:rPr lang="en-CA" dirty="0" smtClean="0"/>
              <a:t>00 ms to 1-2 seconds</a:t>
            </a:r>
            <a:endParaRPr lang="en-US" dirty="0" smtClean="0"/>
          </a:p>
          <a:p>
            <a:pPr eaLnBrk="1" hangingPunct="1"/>
            <a:r>
              <a:rPr lang="en-CA" dirty="0" smtClean="0"/>
              <a:t>CPU equally shared among all active</a:t>
            </a:r>
            <a:r>
              <a:rPr lang="en-US" dirty="0" smtClean="0"/>
              <a:t> </a:t>
            </a:r>
            <a:r>
              <a:rPr lang="en-CA" dirty="0" smtClean="0"/>
              <a:t>processes</a:t>
            </a:r>
          </a:p>
          <a:p>
            <a:pPr lvl="1" eaLnBrk="1" hangingPunct="1"/>
            <a:r>
              <a:rPr lang="en-US" dirty="0" smtClean="0"/>
              <a:t>Not</a:t>
            </a:r>
            <a:r>
              <a:rPr lang="en-CA" dirty="0" smtClean="0"/>
              <a:t> monopolized by one job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/>
            <a:fld id="{4BCD5EFC-2457-4D7C-BD60-16AB5E83BE4B}" type="slidenum">
              <a:rPr lang="en-US" sz="2000" smtClean="0">
                <a:solidFill>
                  <a:srgbClr val="222222"/>
                </a:solidFill>
              </a:rPr>
              <a:pPr eaLnBrk="1" hangingPunct="1"/>
              <a:t>44</a:t>
            </a:fld>
            <a:endParaRPr lang="en-US" sz="2000" dirty="0" smtClean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06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838200"/>
          </a:xfrm>
        </p:spPr>
        <p:txBody>
          <a:bodyPr/>
          <a:lstStyle/>
          <a:p>
            <a:pPr eaLnBrk="1" hangingPunct="1"/>
            <a:r>
              <a:rPr lang="en-CA" dirty="0" smtClean="0"/>
              <a:t>Round Robin (cont'd.)</a:t>
            </a:r>
            <a:endParaRPr lang="en-US" dirty="0" smtClean="0"/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/>
            <a:fld id="{2C89E53E-DF4A-44F6-8483-A31C6D0FA032}" type="slidenum">
              <a:rPr lang="en-US" sz="2000" smtClean="0">
                <a:solidFill>
                  <a:srgbClr val="222222"/>
                </a:solidFill>
              </a:rPr>
              <a:pPr eaLnBrk="1" hangingPunct="1"/>
              <a:t>45</a:t>
            </a:fld>
            <a:endParaRPr lang="en-US" sz="2000" dirty="0" smtClean="0">
              <a:solidFill>
                <a:srgbClr val="22222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43200"/>
            <a:ext cx="8001000" cy="750439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 rot="10800000" flipV="1">
            <a:off x="609600" y="1295400"/>
            <a:ext cx="8153400" cy="547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endParaRPr lang="en-US" sz="1800" b="1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eaLnBrk="0" hangingPunct="0"/>
            <a:endParaRPr lang="en-US" sz="1800" dirty="0" smtClean="0">
              <a:solidFill>
                <a:srgbClr val="000000"/>
              </a:solidFill>
              <a:ea typeface="ＭＳ Ｐゴシック" pitchFamily="34" charset="-128"/>
            </a:endParaRPr>
          </a:p>
          <a:p>
            <a:pPr eaLnBrk="0" hangingPunct="0"/>
            <a:endParaRPr lang="en-US" sz="1800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eaLnBrk="0" hangingPunct="0"/>
            <a:endParaRPr lang="en-US" sz="1800" dirty="0" smtClean="0">
              <a:solidFill>
                <a:srgbClr val="000000"/>
              </a:solidFill>
              <a:ea typeface="ＭＳ Ｐゴシック" pitchFamily="34" charset="-128"/>
            </a:endParaRPr>
          </a:p>
          <a:p>
            <a:pPr eaLnBrk="0" hangingPunct="0"/>
            <a:endParaRPr lang="en-US" sz="1800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eaLnBrk="0" hangingPunct="0"/>
            <a:endParaRPr lang="en-US" sz="1800" dirty="0" smtClean="0">
              <a:solidFill>
                <a:srgbClr val="000000"/>
              </a:solidFill>
              <a:ea typeface="ＭＳ Ｐゴシック" pitchFamily="34" charset="-128"/>
            </a:endParaRPr>
          </a:p>
          <a:p>
            <a:pPr eaLnBrk="0" hangingPunct="0"/>
            <a:endParaRPr lang="en-US" sz="1800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eaLnBrk="0" hangingPunct="0"/>
            <a:endParaRPr lang="en-US" sz="1800" dirty="0" smtClean="0">
              <a:solidFill>
                <a:srgbClr val="000000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1800" dirty="0" smtClean="0">
                <a:solidFill>
                  <a:srgbClr val="000000"/>
                </a:solidFill>
                <a:ea typeface="ＭＳ Ｐゴシック" pitchFamily="34" charset="-128"/>
              </a:rPr>
              <a:t>Timeline for job sequence A, B, C, D using the preemptive round robin algorithm with time slices of 4 </a:t>
            </a:r>
            <a:r>
              <a:rPr lang="en-US" sz="1800" dirty="0" err="1" smtClean="0">
                <a:solidFill>
                  <a:srgbClr val="000000"/>
                </a:solidFill>
                <a:ea typeface="ＭＳ Ｐゴシック" pitchFamily="34" charset="-128"/>
              </a:rPr>
              <a:t>ms.</a:t>
            </a:r>
            <a:r>
              <a:rPr lang="en-US" sz="1800" dirty="0" smtClean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</a:p>
          <a:p>
            <a:pPr eaLnBrk="0" hangingPunct="0"/>
            <a:endParaRPr lang="en-US" sz="1800" dirty="0" smtClean="0">
              <a:solidFill>
                <a:srgbClr val="000000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1800" dirty="0" smtClean="0">
                <a:solidFill>
                  <a:srgbClr val="000000"/>
                </a:solidFill>
                <a:ea typeface="ＭＳ Ｐゴシック" pitchFamily="34" charset="-128"/>
              </a:rPr>
              <a:t>Jobs A  = (0, 8 </a:t>
            </a:r>
            <a:r>
              <a:rPr lang="en-US" sz="1800" dirty="0" err="1" smtClean="0">
                <a:solidFill>
                  <a:srgbClr val="000000"/>
                </a:solidFill>
                <a:ea typeface="ＭＳ Ｐゴシック" pitchFamily="34" charset="-128"/>
              </a:rPr>
              <a:t>ms</a:t>
            </a:r>
            <a:r>
              <a:rPr lang="en-US" sz="1800" dirty="0" smtClean="0">
                <a:solidFill>
                  <a:srgbClr val="000000"/>
                </a:solidFill>
                <a:ea typeface="ＭＳ Ｐゴシック" pitchFamily="34" charset="-128"/>
              </a:rPr>
              <a:t>), B (1, 4 </a:t>
            </a:r>
            <a:r>
              <a:rPr lang="en-US" sz="1800" dirty="0" err="1" smtClean="0">
                <a:solidFill>
                  <a:srgbClr val="000000"/>
                </a:solidFill>
                <a:ea typeface="ＭＳ Ｐゴシック" pitchFamily="34" charset="-128"/>
              </a:rPr>
              <a:t>ms</a:t>
            </a:r>
            <a:r>
              <a:rPr lang="en-US" sz="1800" dirty="0" smtClean="0">
                <a:solidFill>
                  <a:srgbClr val="000000"/>
                </a:solidFill>
                <a:ea typeface="ＭＳ Ｐゴシック" pitchFamily="34" charset="-128"/>
              </a:rPr>
              <a:t>), C (2, 9 </a:t>
            </a:r>
            <a:r>
              <a:rPr lang="en-US" sz="1800" dirty="0" err="1" smtClean="0">
                <a:solidFill>
                  <a:srgbClr val="000000"/>
                </a:solidFill>
                <a:ea typeface="ＭＳ Ｐゴシック" pitchFamily="34" charset="-128"/>
              </a:rPr>
              <a:t>ms</a:t>
            </a:r>
            <a:r>
              <a:rPr lang="en-US" sz="1800" dirty="0" smtClean="0">
                <a:solidFill>
                  <a:srgbClr val="000000"/>
                </a:solidFill>
                <a:ea typeface="ＭＳ Ｐゴシック" pitchFamily="34" charset="-128"/>
              </a:rPr>
              <a:t>) D (3, 5ms)  (in this example assuming no I/O requests). It also use a FIFO queue </a:t>
            </a:r>
          </a:p>
          <a:p>
            <a:pPr eaLnBrk="0" hangingPunct="0"/>
            <a:endParaRPr lang="en-US" sz="1800" dirty="0" smtClean="0">
              <a:solidFill>
                <a:srgbClr val="000000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1800" dirty="0" smtClean="0">
                <a:solidFill>
                  <a:srgbClr val="FF0000"/>
                </a:solidFill>
                <a:ea typeface="ＭＳ Ｐゴシック" pitchFamily="34" charset="-128"/>
              </a:rPr>
              <a:t>What is the average turnaround time?  </a:t>
            </a:r>
          </a:p>
          <a:p>
            <a:pPr eaLnBrk="0" hangingPunct="0"/>
            <a:endParaRPr lang="en-US" sz="1800" i="1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1800" i="1" dirty="0" smtClean="0">
                <a:solidFill>
                  <a:srgbClr val="FF0000"/>
                </a:solidFill>
                <a:ea typeface="ＭＳ Ｐゴシック" pitchFamily="34" charset="-128"/>
              </a:rPr>
              <a:t>(20 + 7 +24 + 22)/4 = 18.25 (to calculate  time finishing time – arrival time)</a:t>
            </a:r>
            <a:endParaRPr lang="en-US" sz="1600" i="1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0" hangingPunct="0"/>
            <a:endParaRPr lang="en-US" sz="1600" i="1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eaLnBrk="0" hangingPunct="0"/>
            <a:endParaRPr lang="en-US" sz="28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413166"/>
              </p:ext>
            </p:extLst>
          </p:nvPr>
        </p:nvGraphicFramePr>
        <p:xfrm>
          <a:off x="609600" y="1219200"/>
          <a:ext cx="6934200" cy="11125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28800"/>
                <a:gridCol w="944880"/>
                <a:gridCol w="1386840"/>
                <a:gridCol w="1386840"/>
                <a:gridCol w="1386840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Arrival Time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3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baseline="0" dirty="0" smtClean="0">
                          <a:solidFill>
                            <a:schemeClr val="tx1"/>
                          </a:solidFill>
                        </a:rPr>
                        <a:t>Job </a:t>
                      </a:r>
                      <a:endParaRPr lang="en-I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aseline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aseline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aseline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aseline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I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baseline="0" dirty="0" smtClean="0">
                          <a:solidFill>
                            <a:schemeClr val="tx1"/>
                          </a:solidFill>
                        </a:rPr>
                        <a:t>CUP cycle time</a:t>
                      </a:r>
                      <a:endParaRPr lang="en-I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aseline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56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9A10B729-0E7F-44FF-BB60-8EE18E5ECEDC}" type="slidenum">
              <a:rPr lang="en-IE" altLang="en-US"/>
              <a:pPr/>
              <a:t>46</a:t>
            </a:fld>
            <a:endParaRPr lang="en-IE" altLang="en-US"/>
          </a:p>
        </p:txBody>
      </p:sp>
      <p:pic>
        <p:nvPicPr>
          <p:cNvPr id="137218" name="Picture 10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76" y="1066800"/>
            <a:ext cx="8159824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7219" name="Text Box 1027"/>
          <p:cNvSpPr txBox="1">
            <a:spLocks noChangeArrowheads="1"/>
          </p:cNvSpPr>
          <p:nvPr/>
        </p:nvSpPr>
        <p:spPr bwMode="auto">
          <a:xfrm>
            <a:off x="533400" y="381000"/>
            <a:ext cx="3505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dirty="0" smtClean="0"/>
              <a:t>concurrency processing</a:t>
            </a:r>
            <a:endParaRPr lang="en-GB" altLang="en-US" dirty="0"/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4800600" y="381000"/>
            <a:ext cx="3505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altLang="en-US" dirty="0" smtClean="0"/>
              <a:t>Parallel processing 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676272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8847E55B-9068-4874-9305-4B401800975B}" type="slidenum">
              <a:rPr lang="en-IE" altLang="en-US"/>
              <a:pPr/>
              <a:t>47</a:t>
            </a:fld>
            <a:endParaRPr lang="en-IE" alt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>
                <a:latin typeface="Times-Roman"/>
              </a:rPr>
              <a:t>Why Concurrency Control?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altLang="en-US" dirty="0"/>
              <a:t>Concurrency control is used to ensure the non interference or isolation property of concurrently executing </a:t>
            </a:r>
            <a:r>
              <a:rPr lang="en-IE" altLang="en-US" dirty="0" smtClean="0"/>
              <a:t>transactions/processes. </a:t>
            </a:r>
            <a:r>
              <a:rPr lang="en-IE" altLang="en-US" dirty="0"/>
              <a:t>This is achieved by protocols that employ </a:t>
            </a:r>
            <a:r>
              <a:rPr lang="en-IE" altLang="en-US" b="1" dirty="0"/>
              <a:t>locking</a:t>
            </a:r>
            <a:r>
              <a:rPr lang="en-IE" altLang="en-US" dirty="0"/>
              <a:t>, in which </a:t>
            </a:r>
            <a:r>
              <a:rPr lang="en-IE" altLang="en-US" dirty="0" smtClean="0"/>
              <a:t>transactions/ process get </a:t>
            </a:r>
            <a:r>
              <a:rPr lang="en-IE" altLang="en-US" dirty="0"/>
              <a:t>exclusive access to a data item</a:t>
            </a:r>
            <a:r>
              <a:rPr lang="en-IE" altLang="en-US" dirty="0" smtClean="0"/>
              <a:t>,</a:t>
            </a:r>
          </a:p>
          <a:p>
            <a:endParaRPr lang="en-IE" altLang="en-US" dirty="0"/>
          </a:p>
          <a:p>
            <a:r>
              <a:rPr lang="en-IE" altLang="en-US" dirty="0" smtClean="0"/>
              <a:t>However, the main limitation of controlling concurrency is </a:t>
            </a:r>
            <a:r>
              <a:rPr lang="en-IE" altLang="en-US" i="1" dirty="0" smtClean="0"/>
              <a:t>deadlock</a:t>
            </a:r>
            <a:r>
              <a:rPr lang="en-IE" altLang="en-US" dirty="0" smtClean="0"/>
              <a:t> and </a:t>
            </a:r>
            <a:r>
              <a:rPr lang="en-IE" altLang="en-US" i="1" dirty="0" smtClean="0"/>
              <a:t>starvation</a:t>
            </a:r>
            <a:r>
              <a:rPr lang="en-IE" altLang="en-US" dirty="0" smtClean="0"/>
              <a:t> which were covered in the last lecture</a:t>
            </a:r>
            <a:endParaRPr lang="en-IE" altLang="en-US" dirty="0"/>
          </a:p>
        </p:txBody>
      </p:sp>
    </p:spTree>
    <p:extLst>
      <p:ext uri="{BB962C8B-B14F-4D97-AF65-F5344CB8AC3E}">
        <p14:creationId xmlns:p14="http://schemas.microsoft.com/office/powerpoint/2010/main" val="198702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Process Synchronization Software </a:t>
            </a:r>
            <a:r>
              <a:rPr lang="en-US" dirty="0" smtClean="0"/>
              <a:t>(cont'd.)</a:t>
            </a:r>
            <a:endParaRPr lang="en-CA" dirty="0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Critical region</a:t>
            </a:r>
          </a:p>
          <a:p>
            <a:pPr lvl="1"/>
            <a:r>
              <a:rPr lang="en-US" dirty="0" smtClean="0"/>
              <a:t>Part of a program that must be executed in “one action”. (All or Nothing)</a:t>
            </a:r>
          </a:p>
          <a:p>
            <a:pPr lvl="1"/>
            <a:r>
              <a:rPr lang="en-US" dirty="0" smtClean="0"/>
              <a:t>Other processes must wait before accessing critical region resources</a:t>
            </a:r>
          </a:p>
          <a:p>
            <a:endParaRPr lang="en-US" dirty="0" smtClean="0"/>
          </a:p>
          <a:p>
            <a:r>
              <a:rPr lang="en-US" dirty="0" smtClean="0"/>
              <a:t>Processes within the critical region</a:t>
            </a:r>
          </a:p>
          <a:p>
            <a:pPr lvl="1"/>
            <a:r>
              <a:rPr lang="en-US" dirty="0" smtClean="0"/>
              <a:t>Cannot be interleaved otherwise</a:t>
            </a:r>
          </a:p>
          <a:p>
            <a:pPr lvl="2"/>
            <a:r>
              <a:rPr lang="en-US" dirty="0" smtClean="0"/>
              <a:t>Threatens integrity of operation (no all or nothing action)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Understanding Operating Systems</a:t>
            </a:r>
            <a:endParaRPr lang="en-US" dirty="0" smtClean="0"/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6FDA28D-94B3-40DD-9FB2-16A9E8013233}" type="slidenum">
              <a:rPr lang="en-US" smtClean="0"/>
              <a:pPr/>
              <a:t>48</a:t>
            </a:fld>
            <a:endParaRPr lang="en-US" dirty="0" smtClean="0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553200" y="6248400"/>
            <a:ext cx="21336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80808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31E22D6A-4950-4320-A2D4-3B587FB641B9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09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42AC55-3C98-4A14-890C-A89434596DCD}" type="slidenum">
              <a:rPr lang="en-GB"/>
              <a:pPr/>
              <a:t>49</a:t>
            </a:fld>
            <a:endParaRPr lang="en-GB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GB" dirty="0" smtClean="0"/>
              <a:t>Non  Synchronisation example</a:t>
            </a:r>
            <a:endParaRPr lang="en-GB" dirty="0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600" dirty="0" smtClean="0"/>
              <a:t>if </a:t>
            </a:r>
            <a:r>
              <a:rPr lang="en-GB" sz="2600" dirty="0"/>
              <a:t>two processes or </a:t>
            </a:r>
            <a:r>
              <a:rPr lang="en-GB" sz="2600" dirty="0" smtClean="0"/>
              <a:t>threads/transactions </a:t>
            </a:r>
            <a:r>
              <a:rPr lang="en-GB" sz="2600" dirty="0"/>
              <a:t>try to update the same </a:t>
            </a:r>
            <a:r>
              <a:rPr lang="en-GB" sz="2600" dirty="0" smtClean="0"/>
              <a:t>object: </a:t>
            </a:r>
            <a:r>
              <a:rPr lang="en-GB" sz="2600" b="1" dirty="0" smtClean="0"/>
              <a:t>Race/lost update problem</a:t>
            </a:r>
            <a:endParaRPr lang="en-GB" sz="2600" b="1" dirty="0"/>
          </a:p>
          <a:p>
            <a:pPr lvl="1">
              <a:lnSpc>
                <a:spcPct val="90000"/>
              </a:lnSpc>
            </a:pPr>
            <a:endParaRPr lang="en-GB" sz="2200" dirty="0" smtClean="0"/>
          </a:p>
          <a:p>
            <a:pPr>
              <a:lnSpc>
                <a:spcPct val="90000"/>
              </a:lnSpc>
            </a:pPr>
            <a:r>
              <a:rPr lang="en-GB" dirty="0" smtClean="0"/>
              <a:t>If </a:t>
            </a:r>
            <a:r>
              <a:rPr lang="en-GB" i="1" dirty="0" smtClean="0"/>
              <a:t>fetch</a:t>
            </a:r>
            <a:r>
              <a:rPr lang="en-GB" i="1" dirty="0"/>
              <a:t>, modify, write</a:t>
            </a:r>
            <a:r>
              <a:rPr lang="en-GB" dirty="0"/>
              <a:t> sequence is </a:t>
            </a:r>
            <a:r>
              <a:rPr lang="en-GB" dirty="0" smtClean="0"/>
              <a:t>unsafe:</a:t>
            </a:r>
            <a:endParaRPr lang="en-GB" dirty="0"/>
          </a:p>
          <a:p>
            <a:pPr>
              <a:lnSpc>
                <a:spcPct val="90000"/>
              </a:lnSpc>
            </a:pPr>
            <a:endParaRPr lang="en-GB" sz="2600" dirty="0" smtClean="0"/>
          </a:p>
          <a:p>
            <a:pPr>
              <a:lnSpc>
                <a:spcPct val="90000"/>
              </a:lnSpc>
            </a:pPr>
            <a:r>
              <a:rPr lang="en-GB" sz="2600" dirty="0" smtClean="0"/>
              <a:t>Consider </a:t>
            </a:r>
            <a:r>
              <a:rPr lang="en-GB" sz="2600" dirty="0"/>
              <a:t>v = v + 1: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GB" sz="2200" dirty="0"/>
              <a:t>Thread A fetches </a:t>
            </a:r>
            <a:r>
              <a:rPr lang="en-GB" sz="2200" i="1" dirty="0"/>
              <a:t>v</a:t>
            </a:r>
            <a:r>
              <a:rPr lang="en-GB" sz="2200" dirty="0"/>
              <a:t> = 5 into a processor register within processor A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GB" sz="2200" dirty="0"/>
              <a:t>Thread B fetches </a:t>
            </a:r>
            <a:r>
              <a:rPr lang="en-GB" sz="2200" i="1" dirty="0"/>
              <a:t>v</a:t>
            </a:r>
            <a:r>
              <a:rPr lang="en-GB" sz="2200" dirty="0"/>
              <a:t> = 5 into a processor register within processor B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GB" sz="2200" dirty="0"/>
              <a:t>Thread  B increments value in its processor register to 6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GB" sz="2200" dirty="0"/>
              <a:t>Thread  B stores 6 into </a:t>
            </a:r>
            <a:r>
              <a:rPr lang="en-GB" sz="2200" i="1" dirty="0"/>
              <a:t>v</a:t>
            </a:r>
            <a:endParaRPr lang="en-GB" sz="2200"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GB" sz="2200" dirty="0"/>
              <a:t>Thread  A increments value in its processor register to 6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GB" sz="2200" dirty="0"/>
              <a:t>Thread  A stores 6 into </a:t>
            </a:r>
            <a:r>
              <a:rPr lang="en-GB" sz="2200" i="1" dirty="0" smtClean="0"/>
              <a:t>v</a:t>
            </a:r>
          </a:p>
          <a:p>
            <a:pPr marL="514350" indent="-457200">
              <a:lnSpc>
                <a:spcPct val="90000"/>
              </a:lnSpc>
              <a:buFont typeface="+mj-lt"/>
              <a:buAutoNum type="arabicPeriod"/>
            </a:pPr>
            <a:endParaRPr lang="en-GB" sz="2000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54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Von Neumann Architecture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371600"/>
            <a:ext cx="71628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Von Neumann defined the functional </a:t>
            </a:r>
            <a:r>
              <a:rPr lang="en-US" sz="2800" dirty="0" err="1" smtClean="0"/>
              <a:t>organisation</a:t>
            </a:r>
            <a:r>
              <a:rPr lang="en-US" sz="2800" dirty="0" smtClean="0"/>
              <a:t> of the computer to be made up of: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i="1" dirty="0" smtClean="0"/>
              <a:t>control unit</a:t>
            </a:r>
            <a:r>
              <a:rPr lang="en-US" dirty="0" smtClean="0"/>
              <a:t> that executes instructions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dirty="0" smtClean="0"/>
              <a:t>An </a:t>
            </a:r>
            <a:r>
              <a:rPr lang="en-US" i="1" dirty="0" smtClean="0"/>
              <a:t>arithmetic logic unit</a:t>
            </a:r>
            <a:r>
              <a:rPr lang="en-US" dirty="0" smtClean="0"/>
              <a:t> that performs arithmetic and logical calculations,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dirty="0" smtClean="0"/>
              <a:t>Memory locations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dirty="0" smtClean="0"/>
              <a:t>Input/output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dirty="0" smtClean="0"/>
              <a:t>Communication bus</a:t>
            </a:r>
          </a:p>
        </p:txBody>
      </p:sp>
      <p:sp>
        <p:nvSpPr>
          <p:cNvPr id="6553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C4F8CB-5807-4646-AF58-183B3D4F488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1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</a:t>
            </a:r>
            <a:r>
              <a:rPr lang="en-GB" dirty="0" smtClean="0"/>
              <a:t>ritical regions of concurrent processes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Understanding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9A3E2-6769-4FCB-AE76-DAB348812EDF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pic>
        <p:nvPicPr>
          <p:cNvPr id="6" name="Content Placeholder 5" descr="Critical Reigon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2" y="1901031"/>
            <a:ext cx="7915275" cy="3924300"/>
          </a:xfrm>
          <a:prstGeom prst="rect">
            <a:avLst/>
          </a:prstGeom>
          <a:noFill/>
          <a:ln w="9525" cmpd="sng">
            <a:solidFill>
              <a:srgbClr val="1F497D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7169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Critical region (race problem)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 the previous example:</a:t>
            </a:r>
          </a:p>
          <a:p>
            <a:r>
              <a:rPr lang="en-GB" dirty="0" smtClean="0"/>
              <a:t>Step 1 occurs (fetch by process A)</a:t>
            </a:r>
          </a:p>
          <a:p>
            <a:r>
              <a:rPr lang="en-GB" dirty="0" smtClean="0"/>
              <a:t>Step 2 -4 must be blocked (fetch… update by B)</a:t>
            </a:r>
          </a:p>
          <a:p>
            <a:r>
              <a:rPr lang="en-GB" dirty="0" smtClean="0"/>
              <a:t>Step 5 and step 6 proceed. (update by process A)</a:t>
            </a:r>
          </a:p>
          <a:p>
            <a:r>
              <a:rPr lang="en-GB" dirty="0" smtClean="0"/>
              <a:t>Then steps 2-4 can proceed. </a:t>
            </a:r>
          </a:p>
          <a:p>
            <a:endParaRPr lang="en-GB" dirty="0"/>
          </a:p>
          <a:p>
            <a:r>
              <a:rPr lang="en-GB" dirty="0" smtClean="0"/>
              <a:t>This </a:t>
            </a:r>
            <a:r>
              <a:rPr lang="en-GB" i="1" dirty="0" smtClean="0"/>
              <a:t>ensures</a:t>
            </a:r>
            <a:r>
              <a:rPr lang="en-GB" dirty="0" smtClean="0"/>
              <a:t> that the </a:t>
            </a:r>
            <a:r>
              <a:rPr lang="en-GB" i="1" dirty="0" smtClean="0"/>
              <a:t>integrity of critical  </a:t>
            </a:r>
            <a:r>
              <a:rPr lang="en-GB" i="1" dirty="0"/>
              <a:t>region </a:t>
            </a:r>
            <a:r>
              <a:rPr lang="en-GB" dirty="0" smtClean="0"/>
              <a:t>(e.g</a:t>
            </a:r>
            <a:r>
              <a:rPr lang="en-GB" dirty="0"/>
              <a:t>. updating a register, </a:t>
            </a:r>
            <a:r>
              <a:rPr lang="en-GB" dirty="0" smtClean="0"/>
              <a:t>that can not be interleaved) </a:t>
            </a:r>
            <a:r>
              <a:rPr lang="en-GB" i="1" dirty="0" smtClean="0"/>
              <a:t>is maintained</a:t>
            </a:r>
            <a:r>
              <a:rPr lang="en-GB" dirty="0" smtClean="0"/>
              <a:t>.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Understanding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9A3E2-6769-4FCB-AE76-DAB348812EDF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6921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CA" dirty="0" smtClean="0"/>
              <a:t>Ensuring Process Synchronization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229600" cy="525658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Synchronization </a:t>
            </a:r>
          </a:p>
          <a:p>
            <a:pPr lvl="1"/>
            <a:r>
              <a:rPr lang="en-US" dirty="0" smtClean="0"/>
              <a:t>Implemented as lock-and-key arrangement:</a:t>
            </a:r>
          </a:p>
          <a:p>
            <a:pPr lvl="1"/>
            <a:r>
              <a:rPr lang="en-US" dirty="0" smtClean="0"/>
              <a:t>Process determines key availability</a:t>
            </a:r>
          </a:p>
          <a:p>
            <a:pPr lvl="2"/>
            <a:r>
              <a:rPr lang="en-US" dirty="0" smtClean="0"/>
              <a:t>Process obtains key</a:t>
            </a:r>
          </a:p>
          <a:p>
            <a:pPr lvl="2"/>
            <a:r>
              <a:rPr lang="en-US" dirty="0" smtClean="0"/>
              <a:t>Uses it to lock access to critical region</a:t>
            </a:r>
          </a:p>
          <a:p>
            <a:pPr lvl="2"/>
            <a:r>
              <a:rPr lang="en-US" dirty="0" smtClean="0"/>
              <a:t>Makes it unavailable to other processes</a:t>
            </a:r>
          </a:p>
          <a:p>
            <a:endParaRPr lang="en-US" dirty="0" smtClean="0"/>
          </a:p>
          <a:p>
            <a:r>
              <a:rPr lang="en-US" dirty="0" smtClean="0"/>
              <a:t>Problems with locking mechanisms</a:t>
            </a:r>
          </a:p>
          <a:p>
            <a:pPr lvl="1"/>
            <a:r>
              <a:rPr lang="en-US" dirty="0" smtClean="0"/>
              <a:t>Locking results in mutual exclusion</a:t>
            </a:r>
          </a:p>
          <a:p>
            <a:pPr lvl="1"/>
            <a:r>
              <a:rPr lang="en-US" dirty="0" smtClean="0"/>
              <a:t>This characteristic of process </a:t>
            </a:r>
            <a:r>
              <a:rPr lang="en-US" dirty="0" err="1" smtClean="0"/>
              <a:t>synchronisation</a:t>
            </a:r>
            <a:r>
              <a:rPr lang="en-US" dirty="0" smtClean="0"/>
              <a:t>, if not controlled, can lead to two problems of multiprocessing systems:</a:t>
            </a:r>
          </a:p>
          <a:p>
            <a:pPr lvl="2"/>
            <a:r>
              <a:rPr lang="en-US" dirty="0" smtClean="0"/>
              <a:t>Deadlock </a:t>
            </a:r>
          </a:p>
          <a:p>
            <a:pPr lvl="2"/>
            <a:r>
              <a:rPr lang="en-US" dirty="0" smtClean="0"/>
              <a:t>starvation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2825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22D6A-4950-4320-A2D4-3B587FB641B9}" type="slidenum">
              <a:rPr lang="en-US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5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Potential Exam Questions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What are the two advantages of partition memory management protocols of demand page memory protocols (4 marks)</a:t>
            </a:r>
          </a:p>
          <a:p>
            <a:r>
              <a:rPr lang="en-IE" dirty="0" smtClean="0"/>
              <a:t>Explain, using a suitable example, how to implement a virtual memory management. (8 marks)</a:t>
            </a:r>
          </a:p>
          <a:p>
            <a:r>
              <a:rPr lang="en-IE" dirty="0" smtClean="0"/>
              <a:t>Describe, using a suitable example, the relationship between logical and physical memory. (4 marks)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8048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An illustration of von Newman computer </a:t>
            </a:r>
          </a:p>
        </p:txBody>
      </p:sp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D499C4-880F-4D7B-BF0D-C994197785A5}" type="slidenum">
              <a:rPr lang="en-US"/>
              <a:pPr/>
              <a:t>6</a:t>
            </a:fld>
            <a:endParaRPr lang="en-US"/>
          </a:p>
        </p:txBody>
      </p:sp>
      <p:pic>
        <p:nvPicPr>
          <p:cNvPr id="31748" name="Picture 3" descr="c06f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524000"/>
            <a:ext cx="647700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873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4638"/>
            <a:ext cx="784244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Contents of Memory locations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1295400"/>
            <a:ext cx="7696200" cy="4800600"/>
          </a:xfrm>
        </p:spPr>
        <p:txBody>
          <a:bodyPr/>
          <a:lstStyle/>
          <a:p>
            <a:pPr eaLnBrk="1" hangingPunct="1"/>
            <a:r>
              <a:rPr lang="en-US" sz="2800" smtClean="0"/>
              <a:t>Op code</a:t>
            </a:r>
          </a:p>
          <a:p>
            <a:pPr lvl="1" eaLnBrk="1" hangingPunct="1"/>
            <a:r>
              <a:rPr lang="en-US" sz="2400" smtClean="0"/>
              <a:t>Operation code</a:t>
            </a:r>
          </a:p>
          <a:p>
            <a:pPr lvl="1" eaLnBrk="1" hangingPunct="1"/>
            <a:r>
              <a:rPr lang="en-US" sz="2400" smtClean="0"/>
              <a:t>Arbitrary mnemonic</a:t>
            </a:r>
          </a:p>
          <a:p>
            <a:pPr eaLnBrk="1" hangingPunct="1"/>
            <a:r>
              <a:rPr lang="en-US" sz="2800" smtClean="0"/>
              <a:t>Operand</a:t>
            </a:r>
          </a:p>
          <a:p>
            <a:pPr lvl="1" eaLnBrk="1" hangingPunct="1"/>
            <a:r>
              <a:rPr lang="en-US" sz="2400" smtClean="0"/>
              <a:t>Object to be manipulated</a:t>
            </a:r>
          </a:p>
          <a:p>
            <a:pPr lvl="2" eaLnBrk="1" hangingPunct="1"/>
            <a:r>
              <a:rPr lang="en-US" sz="2000" smtClean="0"/>
              <a:t>Data or</a:t>
            </a:r>
          </a:p>
          <a:p>
            <a:pPr lvl="2" eaLnBrk="1" hangingPunct="1"/>
            <a:r>
              <a:rPr lang="en-US" sz="2000" smtClean="0"/>
              <a:t>Address of data</a:t>
            </a:r>
          </a:p>
        </p:txBody>
      </p:sp>
      <p:graphicFrame>
        <p:nvGraphicFramePr>
          <p:cNvPr id="42043" name="Group 59"/>
          <p:cNvGraphicFramePr>
            <a:graphicFrameLocks noGrp="1"/>
          </p:cNvGraphicFramePr>
          <p:nvPr>
            <p:ph sz="half" idx="2"/>
          </p:nvPr>
        </p:nvGraphicFramePr>
        <p:xfrm>
          <a:off x="1981200" y="4572000"/>
          <a:ext cx="5715000" cy="1097280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  <a:gridCol w="190500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Address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Content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Op code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Operand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AFE197-2134-493C-8D9D-CD629AE49C82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7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Instruction Cycle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i="1" dirty="0" smtClean="0">
              <a:solidFill>
                <a:srgbClr val="000080"/>
              </a:solidFill>
            </a:endParaRPr>
          </a:p>
          <a:p>
            <a:pPr eaLnBrk="1" hangingPunct="1"/>
            <a:r>
              <a:rPr lang="en-US" i="1" dirty="0" smtClean="0">
                <a:solidFill>
                  <a:srgbClr val="000080"/>
                </a:solidFill>
              </a:rPr>
              <a:t>Fetch</a:t>
            </a:r>
            <a:r>
              <a:rPr lang="en-US" dirty="0" smtClean="0"/>
              <a:t>: Little Man finds out what instruction he is to execute</a:t>
            </a:r>
          </a:p>
          <a:p>
            <a:pPr eaLnBrk="1" hangingPunct="1"/>
            <a:endParaRPr lang="en-US" i="1" dirty="0" smtClean="0">
              <a:solidFill>
                <a:srgbClr val="000080"/>
              </a:solidFill>
            </a:endParaRPr>
          </a:p>
          <a:p>
            <a:pPr eaLnBrk="1" hangingPunct="1"/>
            <a:r>
              <a:rPr lang="en-US" i="1" dirty="0" smtClean="0">
                <a:solidFill>
                  <a:srgbClr val="000080"/>
                </a:solidFill>
              </a:rPr>
              <a:t>Execute</a:t>
            </a:r>
            <a:r>
              <a:rPr lang="en-US" dirty="0" smtClean="0"/>
              <a:t>:  Little Man performs the work.</a:t>
            </a:r>
          </a:p>
        </p:txBody>
      </p:sp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48E5D3-7FE0-4858-BFF5-B4C0DBA46A95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8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4000" smtClean="0"/>
              <a:t>Fetch Portion of</a:t>
            </a:r>
            <a:br>
              <a:rPr lang="en-US" sz="4000" smtClean="0"/>
            </a:br>
            <a:r>
              <a:rPr lang="en-US" sz="4000" smtClean="0"/>
              <a:t>Fetch and Execute Cycle</a:t>
            </a:r>
          </a:p>
        </p:txBody>
      </p:sp>
      <p:pic>
        <p:nvPicPr>
          <p:cNvPr id="56326" name="Picture 10" descr="c06f05a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r="44540" b="32655"/>
          <a:stretch>
            <a:fillRect/>
          </a:stretch>
        </p:blipFill>
        <p:spPr>
          <a:xfrm>
            <a:off x="1295400" y="1524000"/>
            <a:ext cx="3276600" cy="4724400"/>
          </a:xfrm>
          <a:noFill/>
        </p:spPr>
      </p:pic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48B2A5-F8CD-48E8-BA0A-057EFD540311}" type="slidenum">
              <a:rPr lang="en-US"/>
              <a:pPr/>
              <a:t>9</a:t>
            </a:fld>
            <a:endParaRPr lang="en-US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4800600" y="2133600"/>
            <a:ext cx="3276600" cy="11969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39725" indent="-339725">
              <a:spcBef>
                <a:spcPct val="50000"/>
              </a:spcBef>
            </a:pPr>
            <a:r>
              <a:rPr lang="en-US" sz="2400" dirty="0">
                <a:solidFill>
                  <a:srgbClr val="000080"/>
                </a:solidFill>
                <a:latin typeface="Tahoma" charset="0"/>
              </a:rPr>
              <a:t>1.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 Little Man reads the address from the location counter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4876800" y="4191000"/>
            <a:ext cx="3276600" cy="15652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39725" indent="-339725">
              <a:spcBef>
                <a:spcPct val="50000"/>
              </a:spcBef>
            </a:pPr>
            <a:r>
              <a:rPr lang="en-US" sz="2400">
                <a:solidFill>
                  <a:srgbClr val="000080"/>
                </a:solidFill>
                <a:latin typeface="Tahoma" charset="0"/>
              </a:rPr>
              <a:t>2.</a:t>
            </a:r>
            <a:r>
              <a:rPr lang="en-US" sz="2400">
                <a:solidFill>
                  <a:schemeClr val="tx2"/>
                </a:solidFill>
                <a:latin typeface="Tahoma" charset="0"/>
              </a:rPr>
              <a:t> He walks over to the mailbox that corresponds to the  location counter</a:t>
            </a:r>
          </a:p>
        </p:txBody>
      </p:sp>
    </p:spTree>
    <p:extLst>
      <p:ext uri="{BB962C8B-B14F-4D97-AF65-F5344CB8AC3E}">
        <p14:creationId xmlns:p14="http://schemas.microsoft.com/office/powerpoint/2010/main" val="327168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2959</Words>
  <Application>Microsoft Office PowerPoint</Application>
  <PresentationFormat>On-screen Show (4:3)</PresentationFormat>
  <Paragraphs>485</Paragraphs>
  <Slides>53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Review of O.S. basics</vt:lpstr>
      <vt:lpstr>PowerPoint Presentation</vt:lpstr>
      <vt:lpstr>von Neumann Architecture (1945)</vt:lpstr>
      <vt:lpstr>Von Neumann Architecture (1945)</vt:lpstr>
      <vt:lpstr>Von Neumann Architecture</vt:lpstr>
      <vt:lpstr>An illustration of von Newman computer </vt:lpstr>
      <vt:lpstr>Contents of Memory locations</vt:lpstr>
      <vt:lpstr>Instruction Cycle</vt:lpstr>
      <vt:lpstr>Fetch Portion of Fetch and Execute Cycle</vt:lpstr>
      <vt:lpstr>Fetch, cont.</vt:lpstr>
      <vt:lpstr>Execute Portion</vt:lpstr>
      <vt:lpstr>Execute Portion (LDA)</vt:lpstr>
      <vt:lpstr>Execute, cont. </vt:lpstr>
      <vt:lpstr>An O.S. Architecture</vt:lpstr>
      <vt:lpstr>An O.S. Architecture</vt:lpstr>
      <vt:lpstr>The UNIX O.S. Architecture</vt:lpstr>
      <vt:lpstr>What is an Operating System?</vt:lpstr>
      <vt:lpstr>Operating System Software</vt:lpstr>
      <vt:lpstr>Operating System Software (cont'd.)</vt:lpstr>
      <vt:lpstr>Object-Oriented Design (cont'd.)</vt:lpstr>
      <vt:lpstr>Design Considerations</vt:lpstr>
      <vt:lpstr> Memory Manager</vt:lpstr>
      <vt:lpstr>Old types of memory allocation </vt:lpstr>
      <vt:lpstr>PowerPoint Presentation</vt:lpstr>
      <vt:lpstr>PowerPoint Presentation</vt:lpstr>
      <vt:lpstr>Logical (virtual) v physical address</vt:lpstr>
      <vt:lpstr>PowerPoint Presentation</vt:lpstr>
      <vt:lpstr>PowerPoint Presentation</vt:lpstr>
      <vt:lpstr>PowerPoint Presentation</vt:lpstr>
      <vt:lpstr>The Mechanics of Paging (cont'd.)</vt:lpstr>
      <vt:lpstr>The Mechanics of Paging</vt:lpstr>
      <vt:lpstr>Clock policy-scanning for a page to remove</vt:lpstr>
      <vt:lpstr>PowerPoint Presentation</vt:lpstr>
      <vt:lpstr>Definitions</vt:lpstr>
      <vt:lpstr>Definitions (cont’d.)</vt:lpstr>
      <vt:lpstr>Process Scheduler (cont'd.)</vt:lpstr>
      <vt:lpstr>Job and Process States (cont'd.)</vt:lpstr>
      <vt:lpstr>A process control block</vt:lpstr>
      <vt:lpstr>Process Management</vt:lpstr>
      <vt:lpstr>Scheduling Policies</vt:lpstr>
      <vt:lpstr>Scheduling Policies (cont'd.)</vt:lpstr>
      <vt:lpstr>Scheduling Policies (cont'd.)</vt:lpstr>
      <vt:lpstr>Scheduling Policies (cont'd.)</vt:lpstr>
      <vt:lpstr> 5 Round Robin</vt:lpstr>
      <vt:lpstr>Round Robin (cont'd.)</vt:lpstr>
      <vt:lpstr>PowerPoint Presentation</vt:lpstr>
      <vt:lpstr>Why Concurrency Control?</vt:lpstr>
      <vt:lpstr>Process Synchronization Software (cont'd.)</vt:lpstr>
      <vt:lpstr>Non  Synchronisation example</vt:lpstr>
      <vt:lpstr>Critical regions of concurrent processes</vt:lpstr>
      <vt:lpstr>Critical region (race problem)</vt:lpstr>
      <vt:lpstr>Ensuring Process Synchronization</vt:lpstr>
      <vt:lpstr>Potential Exam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O.S. basics</dc:title>
  <dc:creator>denis</dc:creator>
  <cp:lastModifiedBy>Denis Manley</cp:lastModifiedBy>
  <cp:revision>18</cp:revision>
  <dcterms:created xsi:type="dcterms:W3CDTF">2016-01-22T21:20:27Z</dcterms:created>
  <dcterms:modified xsi:type="dcterms:W3CDTF">2016-01-27T14:39:34Z</dcterms:modified>
</cp:coreProperties>
</file>