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99" r:id="rId3"/>
    <p:sldId id="257" r:id="rId4"/>
    <p:sldId id="258" r:id="rId5"/>
    <p:sldId id="266" r:id="rId6"/>
    <p:sldId id="289" r:id="rId7"/>
    <p:sldId id="270" r:id="rId8"/>
    <p:sldId id="286" r:id="rId9"/>
    <p:sldId id="295" r:id="rId10"/>
    <p:sldId id="290" r:id="rId11"/>
    <p:sldId id="276" r:id="rId12"/>
    <p:sldId id="296" r:id="rId13"/>
    <p:sldId id="291" r:id="rId14"/>
    <p:sldId id="297" r:id="rId15"/>
    <p:sldId id="293" r:id="rId16"/>
    <p:sldId id="294" r:id="rId17"/>
    <p:sldId id="298" r:id="rId18"/>
  </p:sldIdLst>
  <p:sldSz cx="9144000" cy="6858000" type="screen4x3"/>
  <p:notesSz cx="6743700" cy="9893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66FF"/>
    <a:srgbClr val="FF9900"/>
    <a:srgbClr val="99FF33"/>
    <a:srgbClr val="9966FF"/>
    <a:srgbClr val="000066"/>
    <a:srgbClr val="669900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9525" y="0"/>
            <a:ext cx="29225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41363"/>
            <a:ext cx="4946650" cy="37099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88" y="4699000"/>
            <a:ext cx="5394325" cy="445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96413"/>
            <a:ext cx="29225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525" y="9396413"/>
            <a:ext cx="29225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C91C714-B4CD-4F35-B5BF-05C9023C2B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46450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black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black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E"/>
            </a:p>
          </p:txBody>
        </p:sp>
      </p:grpSp>
      <p:sp>
        <p:nvSpPr>
          <p:cNvPr id="87042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53E79C-20A0-4B3A-9E63-31A448B73EB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2115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989F9-5D56-46DC-A6BA-6AE8A3C3D27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62894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22F2F5-BC95-44BD-966B-D4FF483F3A8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0075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63E46E-91CF-4666-B63D-E9A859EB4C3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50016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FEA3FF-3E19-4EFE-860A-473B467BFDB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45757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4E7C9-F6B9-4C66-B31A-50BD927F4AA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04650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6E8D7-5884-4377-8FF9-458A6C39E63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0029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9712E-3C71-4942-8830-FBF92394C7A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06972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FBE0CE-E1CC-45D1-B085-2E28DCCACCE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6904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B979A9-2C50-4CE3-A8AE-BCBE8C30454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86979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7AAD06-E077-4F88-82AB-BD9D5F3DA64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2863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848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7848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121761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ea typeface="新細明體" pitchFamily="18" charset="-120"/>
              </a:defRPr>
            </a:lvl1pPr>
          </a:lstStyle>
          <a:p>
            <a:pPr>
              <a:defRPr/>
            </a:pPr>
            <a:fld id="{CF85FB4E-56DF-4986-B6C1-7CA27615D5C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76200" y="76200"/>
            <a:ext cx="2514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TW" sz="1200">
                <a:solidFill>
                  <a:schemeClr val="folHlink"/>
                </a:solidFill>
                <a:ea typeface="新細明體" pitchFamily="18" charset="-120"/>
              </a:rPr>
              <a:t>Linked Lists / Slide </a:t>
            </a:r>
            <a:fld id="{0BF90A7F-6493-469B-92DC-7E8353A8F747}" type="slidenum">
              <a:rPr lang="en-US" altLang="zh-TW" sz="1200">
                <a:solidFill>
                  <a:schemeClr val="folHlink"/>
                </a:solidFill>
                <a:ea typeface="新細明體" pitchFamily="18" charset="-120"/>
              </a:rPr>
              <a:pPr/>
              <a:t>‹#›</a:t>
            </a:fld>
            <a:endParaRPr lang="en-US" altLang="zh-TW" sz="1200">
              <a:solidFill>
                <a:schemeClr val="folHlink"/>
              </a:solidFill>
              <a:ea typeface="新細明體" pitchFamily="18" charset="-120"/>
            </a:endParaRPr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49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49FFF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49FFF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49FFF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49FFF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49FFF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49FFF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49FFF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49FFF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Monotype Sorts" pitchFamily="2" charset="2"/>
        <a:buChar char="*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1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FA054FD-68F5-48F1-9B72-A51F34661994}" type="slidenum">
              <a:rPr lang="zh-TW" altLang="en-US"/>
              <a:pPr/>
              <a:t>1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ea typeface="宋体" pitchFamily="2" charset="-122"/>
              </a:rPr>
              <a:t>Linked Lists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altLang="zh-CN" dirty="0" smtClean="0">
                <a:solidFill>
                  <a:schemeClr val="bg1"/>
                </a:solidFill>
                <a:ea typeface="宋体" pitchFamily="2" charset="-122"/>
              </a:rPr>
              <a:t>Slides adapted from John Gilligan’s lecture on link lists</a:t>
            </a:r>
            <a:endParaRPr lang="zh-CN" altLang="en-US" dirty="0" smtClean="0">
              <a:solidFill>
                <a:schemeClr val="bg1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5B93796-FCBF-428A-AF34-8CBBF1F8D257}" type="slidenum">
              <a:rPr lang="zh-TW" altLang="en-US"/>
              <a:pPr/>
              <a:t>10</a:t>
            </a:fld>
            <a:endParaRPr lang="en-US" altLang="zh-TW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81000"/>
            <a:ext cx="7848600" cy="6172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// insert a new value into the list in sorted order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1400" dirty="0" smtClean="0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400" dirty="0" smtClean="0">
                <a:solidFill>
                  <a:schemeClr val="bg2"/>
                </a:solidFill>
                <a:latin typeface="Courier New" pitchFamily="49" charset="0"/>
              </a:rPr>
              <a:t>void </a:t>
            </a: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insert(</a:t>
            </a:r>
            <a:r>
              <a:rPr lang="en-US" altLang="en-US" sz="1400" dirty="0" err="1">
                <a:solidFill>
                  <a:schemeClr val="bg2"/>
                </a:solidFill>
                <a:latin typeface="Courier New" pitchFamily="49" charset="0"/>
              </a:rPr>
              <a:t>ListNode</a:t>
            </a: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* *</a:t>
            </a:r>
            <a:r>
              <a:rPr lang="en-US" altLang="en-US" sz="1400" dirty="0" err="1">
                <a:solidFill>
                  <a:schemeClr val="bg2"/>
                </a:solidFill>
                <a:latin typeface="Courier New" pitchFamily="49" charset="0"/>
              </a:rPr>
              <a:t>sPtr</a:t>
            </a: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, char value)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{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   </a:t>
            </a:r>
            <a:r>
              <a:rPr lang="en-US" altLang="en-US" sz="1400" dirty="0" err="1">
                <a:solidFill>
                  <a:schemeClr val="bg2"/>
                </a:solidFill>
                <a:latin typeface="Courier New" pitchFamily="49" charset="0"/>
              </a:rPr>
              <a:t>ListNode</a:t>
            </a: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* </a:t>
            </a:r>
            <a:r>
              <a:rPr lang="en-US" altLang="en-US" sz="1400" dirty="0" err="1">
                <a:solidFill>
                  <a:schemeClr val="bg2"/>
                </a:solidFill>
                <a:latin typeface="Courier New" pitchFamily="49" charset="0"/>
              </a:rPr>
              <a:t>newPtr</a:t>
            </a: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 = </a:t>
            </a:r>
            <a:r>
              <a:rPr lang="en-US" altLang="en-US" sz="1400" dirty="0" err="1">
                <a:solidFill>
                  <a:schemeClr val="bg2"/>
                </a:solidFill>
                <a:latin typeface="Courier New" pitchFamily="49" charset="0"/>
              </a:rPr>
              <a:t>malloc</a:t>
            </a: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(</a:t>
            </a:r>
            <a:r>
              <a:rPr lang="en-US" altLang="en-US" sz="1400" dirty="0" err="1">
                <a:solidFill>
                  <a:schemeClr val="bg2"/>
                </a:solidFill>
                <a:latin typeface="Courier New" pitchFamily="49" charset="0"/>
              </a:rPr>
              <a:t>sizeof</a:t>
            </a: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(</a:t>
            </a:r>
            <a:r>
              <a:rPr lang="en-US" altLang="en-US" sz="1400" dirty="0" err="1">
                <a:solidFill>
                  <a:schemeClr val="bg2"/>
                </a:solidFill>
                <a:latin typeface="Courier New" pitchFamily="49" charset="0"/>
              </a:rPr>
              <a:t>ListNode</a:t>
            </a: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)); // 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create node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1400" dirty="0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  </a:t>
            </a:r>
            <a:r>
              <a:rPr lang="en-US" altLang="en-US" sz="1400" dirty="0" smtClean="0">
                <a:solidFill>
                  <a:schemeClr val="bg2"/>
                </a:solidFill>
                <a:latin typeface="Courier New" pitchFamily="49" charset="0"/>
              </a:rPr>
              <a:t> </a:t>
            </a: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if (</a:t>
            </a:r>
            <a:r>
              <a:rPr lang="en-US" altLang="en-US" sz="1400" dirty="0" err="1">
                <a:solidFill>
                  <a:schemeClr val="bg2"/>
                </a:solidFill>
                <a:latin typeface="Courier New" pitchFamily="49" charset="0"/>
              </a:rPr>
              <a:t>newPtr</a:t>
            </a: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 != NULL) { // is space available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      </a:t>
            </a:r>
            <a:r>
              <a:rPr lang="en-US" altLang="en-US" sz="1400" dirty="0" err="1">
                <a:solidFill>
                  <a:schemeClr val="bg2"/>
                </a:solidFill>
                <a:latin typeface="Courier New" pitchFamily="49" charset="0"/>
              </a:rPr>
              <a:t>newPtr</a:t>
            </a: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-&gt;data = value; // place value in node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      </a:t>
            </a:r>
            <a:r>
              <a:rPr lang="en-US" altLang="en-US" sz="1400" dirty="0" err="1">
                <a:solidFill>
                  <a:schemeClr val="bg2"/>
                </a:solidFill>
                <a:latin typeface="Courier New" pitchFamily="49" charset="0"/>
              </a:rPr>
              <a:t>newPtr</a:t>
            </a: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-&gt;</a:t>
            </a:r>
            <a:r>
              <a:rPr lang="en-US" altLang="en-US" sz="1400" dirty="0" err="1">
                <a:solidFill>
                  <a:schemeClr val="bg2"/>
                </a:solidFill>
                <a:latin typeface="Courier New" pitchFamily="49" charset="0"/>
              </a:rPr>
              <a:t>nextPtr</a:t>
            </a: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 = NULL; // node does not link to another node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1400" dirty="0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      </a:t>
            </a:r>
            <a:r>
              <a:rPr lang="en-US" altLang="en-US" sz="1400" dirty="0" err="1">
                <a:solidFill>
                  <a:schemeClr val="bg2"/>
                </a:solidFill>
                <a:latin typeface="Courier New" pitchFamily="49" charset="0"/>
              </a:rPr>
              <a:t>ListNode</a:t>
            </a: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* </a:t>
            </a:r>
            <a:r>
              <a:rPr lang="en-US" altLang="en-US" sz="1400" dirty="0" err="1">
                <a:solidFill>
                  <a:schemeClr val="bg2"/>
                </a:solidFill>
                <a:latin typeface="Courier New" pitchFamily="49" charset="0"/>
              </a:rPr>
              <a:t>previousPtr</a:t>
            </a: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 = NULL</a:t>
            </a:r>
            <a:r>
              <a:rPr lang="en-US" altLang="en-US" sz="1400" dirty="0" smtClean="0">
                <a:solidFill>
                  <a:schemeClr val="bg2"/>
                </a:solidFill>
                <a:latin typeface="Courier New" pitchFamily="49" charset="0"/>
              </a:rPr>
              <a:t>;   // assign default values to </a:t>
            </a:r>
            <a:endParaRPr lang="en-US" altLang="en-US" sz="1400" dirty="0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      </a:t>
            </a:r>
            <a:r>
              <a:rPr lang="en-US" altLang="en-US" sz="1400" dirty="0" err="1">
                <a:solidFill>
                  <a:schemeClr val="bg2"/>
                </a:solidFill>
                <a:latin typeface="Courier New" pitchFamily="49" charset="0"/>
              </a:rPr>
              <a:t>ListNode</a:t>
            </a: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* </a:t>
            </a:r>
            <a:r>
              <a:rPr lang="en-US" altLang="en-US" sz="1400" dirty="0" err="1">
                <a:solidFill>
                  <a:schemeClr val="bg2"/>
                </a:solidFill>
                <a:latin typeface="Courier New" pitchFamily="49" charset="0"/>
              </a:rPr>
              <a:t>currentPtr</a:t>
            </a: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 = *</a:t>
            </a:r>
            <a:r>
              <a:rPr lang="en-US" altLang="en-US" sz="1400" dirty="0" err="1">
                <a:solidFill>
                  <a:schemeClr val="bg2"/>
                </a:solidFill>
                <a:latin typeface="Courier New" pitchFamily="49" charset="0"/>
              </a:rPr>
              <a:t>sPtr</a:t>
            </a:r>
            <a:r>
              <a:rPr lang="en-US" altLang="en-US" sz="1400" dirty="0" smtClean="0">
                <a:solidFill>
                  <a:schemeClr val="bg2"/>
                </a:solidFill>
                <a:latin typeface="Courier New" pitchFamily="49" charset="0"/>
              </a:rPr>
              <a:t>;    // current and </a:t>
            </a:r>
            <a:r>
              <a:rPr lang="en-US" altLang="en-US" sz="1400" dirty="0" err="1" smtClean="0">
                <a:solidFill>
                  <a:schemeClr val="bg2"/>
                </a:solidFill>
                <a:latin typeface="Courier New" pitchFamily="49" charset="0"/>
              </a:rPr>
              <a:t>prev</a:t>
            </a:r>
            <a:r>
              <a:rPr lang="en-US" altLang="en-US" sz="1400" dirty="0" smtClean="0">
                <a:solidFill>
                  <a:schemeClr val="bg2"/>
                </a:solidFill>
                <a:latin typeface="Courier New" pitchFamily="49" charset="0"/>
              </a:rPr>
              <a:t> pointers</a:t>
            </a:r>
            <a:endParaRPr lang="en-US" altLang="en-US" sz="1400" dirty="0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1400" dirty="0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   </a:t>
            </a:r>
            <a:r>
              <a:rPr lang="en-US" altLang="en-US" sz="1400" b="1" dirty="0">
                <a:solidFill>
                  <a:srgbClr val="FF0000"/>
                </a:solidFill>
                <a:latin typeface="Courier New" pitchFamily="49" charset="0"/>
              </a:rPr>
              <a:t>   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// loop to find the correct location in the list  </a:t>
            </a:r>
            <a:r>
              <a:rPr lang="en-US" altLang="en-US" sz="1400" b="1" dirty="0">
                <a:solidFill>
                  <a:srgbClr val="FF0000"/>
                </a:solidFill>
                <a:latin typeface="Courier New" pitchFamily="49" charset="0"/>
              </a:rPr>
              <a:t>    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400" b="1" dirty="0">
                <a:solidFill>
                  <a:srgbClr val="FF0000"/>
                </a:solidFill>
                <a:latin typeface="Courier New" pitchFamily="49" charset="0"/>
              </a:rPr>
              <a:t>      </a:t>
            </a:r>
            <a:r>
              <a:rPr lang="en-US" altLang="en-US" sz="1400" b="1" dirty="0">
                <a:solidFill>
                  <a:schemeClr val="bg1"/>
                </a:solidFill>
                <a:latin typeface="Courier New" pitchFamily="49" charset="0"/>
              </a:rPr>
              <a:t>while (</a:t>
            </a:r>
            <a:r>
              <a:rPr lang="en-US" altLang="en-US" sz="1400" b="1" dirty="0" err="1">
                <a:solidFill>
                  <a:schemeClr val="bg1"/>
                </a:solidFill>
                <a:latin typeface="Courier New" pitchFamily="49" charset="0"/>
              </a:rPr>
              <a:t>currentPtr</a:t>
            </a:r>
            <a:r>
              <a:rPr lang="en-US" altLang="en-US" sz="1400" b="1" dirty="0">
                <a:solidFill>
                  <a:schemeClr val="bg1"/>
                </a:solidFill>
                <a:latin typeface="Courier New" pitchFamily="49" charset="0"/>
              </a:rPr>
              <a:t> != NULL &amp;&amp; value &gt; </a:t>
            </a:r>
            <a:r>
              <a:rPr lang="en-US" altLang="en-US" sz="1400" b="1" dirty="0" err="1">
                <a:solidFill>
                  <a:schemeClr val="bg1"/>
                </a:solidFill>
                <a:latin typeface="Courier New" pitchFamily="49" charset="0"/>
              </a:rPr>
              <a:t>currentPtr</a:t>
            </a:r>
            <a:r>
              <a:rPr lang="en-US" altLang="en-US" sz="1400" b="1" dirty="0">
                <a:solidFill>
                  <a:schemeClr val="bg1"/>
                </a:solidFill>
                <a:latin typeface="Courier New" pitchFamily="49" charset="0"/>
              </a:rPr>
              <a:t>-&gt;data) {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400" b="1" dirty="0">
                <a:solidFill>
                  <a:schemeClr val="bg1"/>
                </a:solidFill>
                <a:latin typeface="Courier New" pitchFamily="49" charset="0"/>
              </a:rPr>
              <a:t>         </a:t>
            </a:r>
            <a:r>
              <a:rPr lang="en-US" altLang="en-US" sz="1400" b="1" dirty="0" err="1">
                <a:solidFill>
                  <a:schemeClr val="bg1"/>
                </a:solidFill>
                <a:latin typeface="Courier New" pitchFamily="49" charset="0"/>
              </a:rPr>
              <a:t>previousPtr</a:t>
            </a:r>
            <a:r>
              <a:rPr lang="en-US" altLang="en-US" sz="1400" b="1" dirty="0">
                <a:solidFill>
                  <a:schemeClr val="bg1"/>
                </a:solidFill>
                <a:latin typeface="Courier New" pitchFamily="49" charset="0"/>
              </a:rPr>
              <a:t> = </a:t>
            </a:r>
            <a:r>
              <a:rPr lang="en-US" altLang="en-US" sz="1400" b="1" dirty="0" err="1">
                <a:solidFill>
                  <a:schemeClr val="bg1"/>
                </a:solidFill>
                <a:latin typeface="Courier New" pitchFamily="49" charset="0"/>
              </a:rPr>
              <a:t>currentPtr</a:t>
            </a:r>
            <a:r>
              <a:rPr lang="en-US" altLang="en-US" sz="1400" b="1" dirty="0">
                <a:solidFill>
                  <a:schemeClr val="bg1"/>
                </a:solidFill>
                <a:latin typeface="Courier New" pitchFamily="49" charset="0"/>
              </a:rPr>
              <a:t>; // walk to ...              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400" b="1" dirty="0">
                <a:solidFill>
                  <a:schemeClr val="bg1"/>
                </a:solidFill>
                <a:latin typeface="Courier New" pitchFamily="49" charset="0"/>
              </a:rPr>
              <a:t>         </a:t>
            </a:r>
            <a:r>
              <a:rPr lang="en-US" altLang="en-US" sz="1400" b="1" dirty="0" err="1">
                <a:solidFill>
                  <a:schemeClr val="bg1"/>
                </a:solidFill>
                <a:latin typeface="Courier New" pitchFamily="49" charset="0"/>
              </a:rPr>
              <a:t>currentPtr</a:t>
            </a:r>
            <a:r>
              <a:rPr lang="en-US" altLang="en-US" sz="1400" b="1" dirty="0">
                <a:solidFill>
                  <a:schemeClr val="bg1"/>
                </a:solidFill>
                <a:latin typeface="Courier New" pitchFamily="49" charset="0"/>
              </a:rPr>
              <a:t> = </a:t>
            </a:r>
            <a:r>
              <a:rPr lang="en-US" altLang="en-US" sz="1400" b="1" dirty="0" err="1">
                <a:solidFill>
                  <a:schemeClr val="bg1"/>
                </a:solidFill>
                <a:latin typeface="Courier New" pitchFamily="49" charset="0"/>
              </a:rPr>
              <a:t>currentPtr</a:t>
            </a:r>
            <a:r>
              <a:rPr lang="en-US" altLang="en-US" sz="1400" b="1" dirty="0">
                <a:solidFill>
                  <a:schemeClr val="bg1"/>
                </a:solidFill>
                <a:latin typeface="Courier New" pitchFamily="49" charset="0"/>
              </a:rPr>
              <a:t>-&gt;</a:t>
            </a:r>
            <a:r>
              <a:rPr lang="en-US" altLang="en-US" sz="1400" b="1" dirty="0" err="1">
                <a:solidFill>
                  <a:schemeClr val="bg1"/>
                </a:solidFill>
                <a:latin typeface="Courier New" pitchFamily="49" charset="0"/>
              </a:rPr>
              <a:t>nextPtr</a:t>
            </a:r>
            <a:r>
              <a:rPr lang="en-US" altLang="en-US" sz="1400" b="1" dirty="0">
                <a:solidFill>
                  <a:schemeClr val="bg1"/>
                </a:solidFill>
                <a:latin typeface="Courier New" pitchFamily="49" charset="0"/>
              </a:rPr>
              <a:t>; // ... next node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400" b="1" dirty="0">
                <a:solidFill>
                  <a:schemeClr val="bg1"/>
                </a:solidFill>
                <a:latin typeface="Courier New" pitchFamily="49" charset="0"/>
              </a:rPr>
              <a:t>      }</a:t>
            </a:r>
            <a:r>
              <a:rPr lang="en-US" altLang="en-US" sz="1400" b="1" dirty="0">
                <a:solidFill>
                  <a:srgbClr val="FF0000"/>
                </a:solidFill>
                <a:latin typeface="Courier New" pitchFamily="49" charset="0"/>
              </a:rPr>
              <a:t>                                         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1400" dirty="0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      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// insert new node at beginning of list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      if (</a:t>
            </a:r>
            <a:r>
              <a:rPr lang="en-US" altLang="en-US" sz="1400" dirty="0" err="1">
                <a:solidFill>
                  <a:schemeClr val="bg2"/>
                </a:solidFill>
                <a:latin typeface="Courier New" pitchFamily="49" charset="0"/>
              </a:rPr>
              <a:t>previousPtr</a:t>
            </a: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 == NULL) {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         </a:t>
            </a:r>
            <a:r>
              <a:rPr lang="en-US" altLang="en-US" sz="1400" dirty="0" err="1">
                <a:solidFill>
                  <a:schemeClr val="bg2"/>
                </a:solidFill>
                <a:latin typeface="Courier New" pitchFamily="49" charset="0"/>
              </a:rPr>
              <a:t>newPtr</a:t>
            </a: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-&gt;</a:t>
            </a:r>
            <a:r>
              <a:rPr lang="en-US" altLang="en-US" sz="1400" dirty="0" err="1">
                <a:solidFill>
                  <a:schemeClr val="bg2"/>
                </a:solidFill>
                <a:latin typeface="Courier New" pitchFamily="49" charset="0"/>
              </a:rPr>
              <a:t>nextPtr</a:t>
            </a: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 = *</a:t>
            </a:r>
            <a:r>
              <a:rPr lang="en-US" altLang="en-US" sz="1400" dirty="0" err="1">
                <a:solidFill>
                  <a:schemeClr val="bg2"/>
                </a:solidFill>
                <a:latin typeface="Courier New" pitchFamily="49" charset="0"/>
              </a:rPr>
              <a:t>sPtr</a:t>
            </a: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         *</a:t>
            </a:r>
            <a:r>
              <a:rPr lang="en-US" altLang="en-US" sz="1400" dirty="0" err="1">
                <a:solidFill>
                  <a:schemeClr val="bg2"/>
                </a:solidFill>
                <a:latin typeface="Courier New" pitchFamily="49" charset="0"/>
              </a:rPr>
              <a:t>sPtr</a:t>
            </a: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 = </a:t>
            </a:r>
            <a:r>
              <a:rPr lang="en-US" altLang="en-US" sz="1400" dirty="0" err="1">
                <a:solidFill>
                  <a:schemeClr val="bg2"/>
                </a:solidFill>
                <a:latin typeface="Courier New" pitchFamily="49" charset="0"/>
              </a:rPr>
              <a:t>newPtr</a:t>
            </a: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      }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      </a:t>
            </a:r>
            <a:r>
              <a:rPr lang="en-US" altLang="en-US" sz="1400" dirty="0" smtClean="0">
                <a:solidFill>
                  <a:schemeClr val="bg2"/>
                </a:solidFill>
                <a:latin typeface="Courier New" pitchFamily="49" charset="0"/>
              </a:rPr>
              <a:t>else{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1400" dirty="0" smtClean="0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400" dirty="0" smtClean="0">
                <a:solidFill>
                  <a:schemeClr val="bg2"/>
                </a:solidFill>
                <a:latin typeface="Courier New" pitchFamily="49" charset="0"/>
              </a:rPr>
              <a:t> 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// insert new node between 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</a:rPr>
              <a:t>previousPtr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and 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</a:rPr>
              <a:t>currentPtr</a:t>
            </a:r>
            <a:endParaRPr lang="en-US" altLang="en-US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         </a:t>
            </a:r>
            <a:r>
              <a:rPr lang="en-US" altLang="en-US" sz="1400" dirty="0" err="1">
                <a:solidFill>
                  <a:schemeClr val="bg2"/>
                </a:solidFill>
                <a:latin typeface="Courier New" pitchFamily="49" charset="0"/>
              </a:rPr>
              <a:t>previousPtr</a:t>
            </a: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-&gt;</a:t>
            </a:r>
            <a:r>
              <a:rPr lang="en-US" altLang="en-US" sz="1400" dirty="0" err="1">
                <a:solidFill>
                  <a:schemeClr val="bg2"/>
                </a:solidFill>
                <a:latin typeface="Courier New" pitchFamily="49" charset="0"/>
              </a:rPr>
              <a:t>nextPtr</a:t>
            </a: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 = </a:t>
            </a:r>
            <a:r>
              <a:rPr lang="en-US" altLang="en-US" sz="1400" dirty="0" err="1">
                <a:solidFill>
                  <a:schemeClr val="bg2"/>
                </a:solidFill>
                <a:latin typeface="Courier New" pitchFamily="49" charset="0"/>
              </a:rPr>
              <a:t>newPtr</a:t>
            </a: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         </a:t>
            </a:r>
            <a:r>
              <a:rPr lang="en-US" altLang="en-US" sz="1400" dirty="0" err="1">
                <a:solidFill>
                  <a:schemeClr val="bg2"/>
                </a:solidFill>
                <a:latin typeface="Courier New" pitchFamily="49" charset="0"/>
              </a:rPr>
              <a:t>newPtr</a:t>
            </a: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-&gt;</a:t>
            </a:r>
            <a:r>
              <a:rPr lang="en-US" altLang="en-US" sz="1400" dirty="0" err="1">
                <a:solidFill>
                  <a:schemeClr val="bg2"/>
                </a:solidFill>
                <a:latin typeface="Courier New" pitchFamily="49" charset="0"/>
              </a:rPr>
              <a:t>nextPtr</a:t>
            </a: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 = </a:t>
            </a:r>
            <a:r>
              <a:rPr lang="en-US" altLang="en-US" sz="1400" dirty="0" err="1">
                <a:solidFill>
                  <a:schemeClr val="bg2"/>
                </a:solidFill>
                <a:latin typeface="Courier New" pitchFamily="49" charset="0"/>
              </a:rPr>
              <a:t>currentPtr</a:t>
            </a: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      }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   }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   else </a:t>
            </a:r>
            <a:r>
              <a:rPr lang="en-US" altLang="en-US" sz="1400" dirty="0" smtClean="0">
                <a:solidFill>
                  <a:schemeClr val="bg2"/>
                </a:solidFill>
                <a:latin typeface="Courier New" pitchFamily="49" charset="0"/>
              </a:rPr>
              <a:t>{</a:t>
            </a:r>
            <a:r>
              <a:rPr lang="en-US" altLang="en-US" sz="1600" b="1" dirty="0" smtClean="0">
                <a:solidFill>
                  <a:srgbClr val="FF0000"/>
                </a:solidFill>
                <a:latin typeface="Courier New" pitchFamily="49" charset="0"/>
              </a:rPr>
              <a:t>// </a:t>
            </a:r>
            <a:r>
              <a:rPr lang="en-US" altLang="en-US" sz="1600" b="1" dirty="0" err="1" smtClean="0">
                <a:solidFill>
                  <a:srgbClr val="FF0000"/>
                </a:solidFill>
                <a:latin typeface="Courier New" pitchFamily="49" charset="0"/>
              </a:rPr>
              <a:t>Malloc</a:t>
            </a:r>
            <a:r>
              <a:rPr lang="en-US" altLang="en-US" sz="1600" b="1" dirty="0" smtClean="0">
                <a:solidFill>
                  <a:srgbClr val="FF0000"/>
                </a:solidFill>
                <a:latin typeface="Courier New" pitchFamily="49" charset="0"/>
              </a:rPr>
              <a:t> returns NULL </a:t>
            </a:r>
            <a:endParaRPr lang="en-US" altLang="en-US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      </a:t>
            </a:r>
            <a:r>
              <a:rPr lang="en-US" altLang="en-US" sz="1400" dirty="0" err="1">
                <a:solidFill>
                  <a:schemeClr val="bg2"/>
                </a:solidFill>
                <a:latin typeface="Courier New" pitchFamily="49" charset="0"/>
              </a:rPr>
              <a:t>printf</a:t>
            </a: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("%c not inserted. No memory available.\n", value);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   }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} </a:t>
            </a:r>
            <a:endParaRPr lang="en-US" altLang="en-US" sz="1400" dirty="0" smtClean="0">
              <a:solidFill>
                <a:schemeClr val="bg2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A90E44D-4A2F-4E44-8F4A-BCA93D177EA1}" type="slidenum">
              <a:rPr lang="zh-TW" altLang="en-US"/>
              <a:pPr/>
              <a:t>11</a:t>
            </a:fld>
            <a:endParaRPr lang="en-US" altLang="zh-TW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7620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2"/>
                </a:solidFill>
                <a:ea typeface="宋体" pitchFamily="2" charset="-122"/>
              </a:rPr>
              <a:t>Deleting a node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848600" cy="4572000"/>
          </a:xfrm>
        </p:spPr>
        <p:txBody>
          <a:bodyPr/>
          <a:lstStyle/>
          <a:p>
            <a:r>
              <a:rPr lang="en-US" altLang="zh-CN" sz="2000" dirty="0" smtClean="0">
                <a:solidFill>
                  <a:schemeClr val="bg2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char </a:t>
            </a:r>
            <a:r>
              <a:rPr lang="en-US" altLang="zh-CN" sz="2000" dirty="0" err="1" smtClean="0">
                <a:solidFill>
                  <a:schemeClr val="bg2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DeleteNode</a:t>
            </a:r>
            <a:r>
              <a:rPr lang="en-US" altLang="zh-CN" sz="2000" dirty="0" smtClean="0">
                <a:solidFill>
                  <a:schemeClr val="bg2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lang="en-US" altLang="en-US" sz="2000" dirty="0" err="1">
                <a:solidFill>
                  <a:schemeClr val="bg2"/>
                </a:solidFill>
              </a:rPr>
              <a:t>ListNode</a:t>
            </a:r>
            <a:r>
              <a:rPr lang="en-US" altLang="en-US" sz="2000" dirty="0">
                <a:solidFill>
                  <a:schemeClr val="bg2"/>
                </a:solidFill>
              </a:rPr>
              <a:t>  * *</a:t>
            </a:r>
            <a:r>
              <a:rPr lang="en-US" altLang="en-US" sz="2000" dirty="0" err="1" smtClean="0">
                <a:solidFill>
                  <a:schemeClr val="bg2"/>
                </a:solidFill>
              </a:rPr>
              <a:t>sPtr</a:t>
            </a:r>
            <a:r>
              <a:rPr lang="en-US" altLang="en-US" sz="2000" dirty="0" smtClean="0">
                <a:solidFill>
                  <a:schemeClr val="bg2"/>
                </a:solidFill>
              </a:rPr>
              <a:t>, </a:t>
            </a:r>
            <a:r>
              <a:rPr lang="en-US" altLang="en-US" sz="2000" dirty="0" smtClean="0">
                <a:solidFill>
                  <a:schemeClr val="bg2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char</a:t>
            </a:r>
            <a:r>
              <a:rPr lang="en-US" altLang="zh-CN" sz="2000" dirty="0" smtClean="0">
                <a:solidFill>
                  <a:schemeClr val="bg2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2000" dirty="0" smtClean="0">
                <a:solidFill>
                  <a:schemeClr val="bg2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x)</a:t>
            </a:r>
          </a:p>
          <a:p>
            <a:pPr lvl="1"/>
            <a:r>
              <a:rPr lang="en-US" altLang="zh-CN" sz="2000" dirty="0" smtClean="0">
                <a:solidFill>
                  <a:schemeClr val="bg2"/>
                </a:solidFill>
                <a:ea typeface="宋体" pitchFamily="2" charset="-122"/>
                <a:cs typeface="Courier New" pitchFamily="49" charset="0"/>
              </a:rPr>
              <a:t>Delete a node with the value equal to </a:t>
            </a:r>
            <a:r>
              <a:rPr lang="en-US" altLang="zh-CN" sz="2000" dirty="0" smtClean="0">
                <a:solidFill>
                  <a:schemeClr val="bg2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x</a:t>
            </a:r>
            <a:r>
              <a:rPr lang="en-US" altLang="zh-CN" sz="2000" dirty="0" smtClean="0">
                <a:solidFill>
                  <a:schemeClr val="bg2"/>
                </a:solidFill>
                <a:ea typeface="宋体" pitchFamily="2" charset="-122"/>
                <a:cs typeface="Courier New" pitchFamily="49" charset="0"/>
              </a:rPr>
              <a:t> from the list.</a:t>
            </a:r>
          </a:p>
          <a:p>
            <a:pPr lvl="1"/>
            <a:r>
              <a:rPr lang="en-US" altLang="zh-CN" sz="2000" dirty="0" smtClean="0">
                <a:solidFill>
                  <a:schemeClr val="bg2"/>
                </a:solidFill>
                <a:ea typeface="宋体" pitchFamily="2" charset="-122"/>
                <a:cs typeface="Courier New" pitchFamily="49" charset="0"/>
              </a:rPr>
              <a:t>If such a node is found, return its value. Otherwise, return ‘\0’ (Null character).</a:t>
            </a:r>
          </a:p>
          <a:p>
            <a:r>
              <a:rPr lang="en-US" altLang="zh-CN" sz="2400" dirty="0" smtClean="0">
                <a:solidFill>
                  <a:schemeClr val="bg2"/>
                </a:solidFill>
                <a:ea typeface="宋体" pitchFamily="2" charset="-122"/>
                <a:cs typeface="Courier New" pitchFamily="49" charset="0"/>
              </a:rPr>
              <a:t>Steps</a:t>
            </a:r>
          </a:p>
          <a:p>
            <a:pPr lvl="1"/>
            <a:r>
              <a:rPr lang="en-US" altLang="zh-CN" sz="2000" dirty="0" smtClean="0">
                <a:solidFill>
                  <a:schemeClr val="bg2"/>
                </a:solidFill>
                <a:ea typeface="宋体" pitchFamily="2" charset="-122"/>
                <a:cs typeface="Courier New" pitchFamily="49" charset="0"/>
              </a:rPr>
              <a:t>Find the desirable node (similar to </a:t>
            </a:r>
            <a:r>
              <a:rPr lang="en-US" altLang="zh-CN" sz="2000" dirty="0" smtClean="0">
                <a:solidFill>
                  <a:schemeClr val="bg2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insert </a:t>
            </a:r>
            <a:r>
              <a:rPr lang="en-US" altLang="zh-CN" sz="2000" dirty="0" err="1" smtClean="0">
                <a:solidFill>
                  <a:schemeClr val="bg2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fnt</a:t>
            </a:r>
            <a:r>
              <a:rPr lang="en-US" altLang="zh-CN" sz="2000" dirty="0" smtClean="0">
                <a:solidFill>
                  <a:schemeClr val="bg2"/>
                </a:solidFill>
                <a:ea typeface="宋体" pitchFamily="2" charset="-122"/>
                <a:cs typeface="Courier New" pitchFamily="49" charset="0"/>
              </a:rPr>
              <a:t>)</a:t>
            </a:r>
            <a:endParaRPr lang="en-US" altLang="zh-CN" sz="2000" dirty="0" smtClean="0">
              <a:solidFill>
                <a:schemeClr val="bg2"/>
              </a:solidFill>
              <a:ea typeface="宋体" pitchFamily="2" charset="-122"/>
              <a:cs typeface="Courier New" pitchFamily="49" charset="0"/>
            </a:endParaRPr>
          </a:p>
          <a:p>
            <a:pPr lvl="1"/>
            <a:r>
              <a:rPr lang="en-US" altLang="zh-CN" sz="2000" dirty="0" smtClean="0">
                <a:solidFill>
                  <a:schemeClr val="bg2"/>
                </a:solidFill>
                <a:ea typeface="宋体" pitchFamily="2" charset="-122"/>
                <a:cs typeface="Courier New" pitchFamily="49" charset="0"/>
              </a:rPr>
              <a:t>Release the memory occupied by the found node</a:t>
            </a:r>
          </a:p>
          <a:p>
            <a:pPr lvl="1"/>
            <a:r>
              <a:rPr lang="en-US" altLang="zh-CN" sz="2000" dirty="0" smtClean="0">
                <a:solidFill>
                  <a:schemeClr val="bg2"/>
                </a:solidFill>
                <a:ea typeface="宋体" pitchFamily="2" charset="-122"/>
                <a:cs typeface="Courier New" pitchFamily="49" charset="0"/>
              </a:rPr>
              <a:t>Set the pointer of the </a:t>
            </a:r>
            <a:r>
              <a:rPr lang="en-US" altLang="zh-CN" sz="2000" dirty="0" smtClean="0">
                <a:solidFill>
                  <a:schemeClr val="bg2"/>
                </a:solidFill>
                <a:ea typeface="宋体" pitchFamily="2" charset="-122"/>
                <a:cs typeface="Courier New" pitchFamily="49" charset="0"/>
              </a:rPr>
              <a:t>predecessor (previous) </a:t>
            </a:r>
            <a:r>
              <a:rPr lang="en-US" altLang="zh-CN" sz="2000" dirty="0" smtClean="0">
                <a:solidFill>
                  <a:schemeClr val="bg2"/>
                </a:solidFill>
                <a:ea typeface="宋体" pitchFamily="2" charset="-122"/>
                <a:cs typeface="Courier New" pitchFamily="49" charset="0"/>
              </a:rPr>
              <a:t>of the found </a:t>
            </a:r>
            <a:r>
              <a:rPr lang="en-US" altLang="zh-CN" sz="2000" dirty="0" smtClean="0">
                <a:solidFill>
                  <a:schemeClr val="bg2"/>
                </a:solidFill>
                <a:ea typeface="宋体" pitchFamily="2" charset="-122"/>
                <a:cs typeface="Courier New" pitchFamily="49" charset="0"/>
              </a:rPr>
              <a:t>node (current) </a:t>
            </a:r>
            <a:r>
              <a:rPr lang="en-US" altLang="zh-CN" sz="2000" dirty="0" smtClean="0">
                <a:solidFill>
                  <a:schemeClr val="bg2"/>
                </a:solidFill>
                <a:ea typeface="宋体" pitchFamily="2" charset="-122"/>
                <a:cs typeface="Courier New" pitchFamily="49" charset="0"/>
              </a:rPr>
              <a:t>to the successor of the found node</a:t>
            </a:r>
          </a:p>
          <a:p>
            <a:r>
              <a:rPr lang="en-US" altLang="zh-CN" sz="2400" dirty="0" smtClean="0">
                <a:solidFill>
                  <a:schemeClr val="bg2"/>
                </a:solidFill>
                <a:ea typeface="宋体" pitchFamily="2" charset="-122"/>
                <a:cs typeface="Courier New" pitchFamily="49" charset="0"/>
              </a:rPr>
              <a:t>Like </a:t>
            </a:r>
            <a:r>
              <a:rPr lang="en-US" altLang="zh-CN" sz="2400" dirty="0" err="1" smtClean="0">
                <a:solidFill>
                  <a:schemeClr val="bg2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InsertNode</a:t>
            </a:r>
            <a:r>
              <a:rPr lang="en-US" altLang="zh-CN" sz="2400" dirty="0" smtClean="0">
                <a:solidFill>
                  <a:schemeClr val="bg2"/>
                </a:solidFill>
                <a:ea typeface="宋体" pitchFamily="2" charset="-122"/>
                <a:cs typeface="Courier New" pitchFamily="49" charset="0"/>
              </a:rPr>
              <a:t>, there are two special cases</a:t>
            </a:r>
          </a:p>
          <a:p>
            <a:pPr lvl="1"/>
            <a:r>
              <a:rPr lang="en-US" altLang="zh-CN" sz="2000" dirty="0" smtClean="0">
                <a:solidFill>
                  <a:schemeClr val="bg2"/>
                </a:solidFill>
                <a:ea typeface="宋体" pitchFamily="2" charset="-122"/>
                <a:cs typeface="Courier New" pitchFamily="49" charset="0"/>
              </a:rPr>
              <a:t>Delete first node</a:t>
            </a:r>
          </a:p>
          <a:p>
            <a:pPr lvl="1"/>
            <a:r>
              <a:rPr lang="en-US" altLang="zh-CN" sz="2000" dirty="0" smtClean="0">
                <a:solidFill>
                  <a:schemeClr val="bg2"/>
                </a:solidFill>
                <a:ea typeface="宋体" pitchFamily="2" charset="-122"/>
                <a:cs typeface="Courier New" pitchFamily="49" charset="0"/>
              </a:rPr>
              <a:t>Delete the node in middle or at the end of the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1" descr="chtp7_12_Page_30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©1992-2013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3201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DE16259-65D3-4226-AD4B-0FE47480208C}" type="slidenum">
              <a:rPr lang="zh-TW" altLang="en-US"/>
              <a:pPr/>
              <a:t>13</a:t>
            </a:fld>
            <a:endParaRPr lang="en-US" altLang="zh-TW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533400"/>
            <a:ext cx="7848600" cy="5943600"/>
          </a:xfrm>
        </p:spPr>
        <p:txBody>
          <a:bodyPr/>
          <a:lstStyle/>
          <a:p>
            <a:r>
              <a:rPr lang="en-US" altLang="en-US" sz="1600" dirty="0">
                <a:solidFill>
                  <a:schemeClr val="bg2"/>
                </a:solidFill>
              </a:rPr>
              <a:t>// delete a list element</a:t>
            </a:r>
          </a:p>
          <a:p>
            <a:r>
              <a:rPr lang="en-US" altLang="en-US" sz="1600" b="1" dirty="0">
                <a:solidFill>
                  <a:schemeClr val="bg2"/>
                </a:solidFill>
              </a:rPr>
              <a:t>char </a:t>
            </a:r>
            <a:r>
              <a:rPr lang="en-US" altLang="en-US" sz="1600" b="1" dirty="0" smtClean="0">
                <a:solidFill>
                  <a:schemeClr val="bg2"/>
                </a:solidFill>
              </a:rPr>
              <a:t>delete(</a:t>
            </a:r>
            <a:r>
              <a:rPr lang="en-US" altLang="en-US" sz="1600" b="1" dirty="0" err="1" smtClean="0">
                <a:solidFill>
                  <a:schemeClr val="bg2"/>
                </a:solidFill>
              </a:rPr>
              <a:t>ListNode</a:t>
            </a:r>
            <a:r>
              <a:rPr lang="en-US" altLang="en-US" sz="1600" b="1" dirty="0" smtClean="0">
                <a:solidFill>
                  <a:schemeClr val="bg2"/>
                </a:solidFill>
              </a:rPr>
              <a:t>  * </a:t>
            </a:r>
            <a:r>
              <a:rPr lang="en-US" altLang="en-US" sz="1600" b="1" dirty="0">
                <a:solidFill>
                  <a:schemeClr val="bg2"/>
                </a:solidFill>
              </a:rPr>
              <a:t>*</a:t>
            </a:r>
            <a:r>
              <a:rPr lang="en-US" altLang="en-US" sz="1600" b="1" dirty="0" err="1">
                <a:solidFill>
                  <a:schemeClr val="bg2"/>
                </a:solidFill>
              </a:rPr>
              <a:t>sPtr</a:t>
            </a:r>
            <a:r>
              <a:rPr lang="en-US" altLang="en-US" sz="1600" b="1" dirty="0">
                <a:solidFill>
                  <a:schemeClr val="bg2"/>
                </a:solidFill>
              </a:rPr>
              <a:t>, char value)</a:t>
            </a:r>
          </a:p>
          <a:p>
            <a:r>
              <a:rPr lang="en-US" altLang="en-US" sz="1600" dirty="0">
                <a:solidFill>
                  <a:schemeClr val="bg2"/>
                </a:solidFill>
              </a:rPr>
              <a:t>{ </a:t>
            </a:r>
          </a:p>
          <a:p>
            <a:r>
              <a:rPr lang="en-US" altLang="en-US" sz="1600" dirty="0">
                <a:solidFill>
                  <a:schemeClr val="bg2"/>
                </a:solidFill>
              </a:rPr>
              <a:t>  </a:t>
            </a:r>
            <a:r>
              <a:rPr lang="en-US" altLang="en-US" sz="1600" b="1" dirty="0">
                <a:solidFill>
                  <a:schemeClr val="bg2"/>
                </a:solidFill>
              </a:rPr>
              <a:t> // delete first node if a match is found</a:t>
            </a:r>
          </a:p>
          <a:p>
            <a:r>
              <a:rPr lang="en-US" altLang="en-US" sz="1600" dirty="0">
                <a:solidFill>
                  <a:schemeClr val="bg2"/>
                </a:solidFill>
              </a:rPr>
              <a:t>   if (value == (*</a:t>
            </a:r>
            <a:r>
              <a:rPr lang="en-US" altLang="en-US" sz="1600" dirty="0" err="1">
                <a:solidFill>
                  <a:schemeClr val="bg2"/>
                </a:solidFill>
              </a:rPr>
              <a:t>sPtr</a:t>
            </a:r>
            <a:r>
              <a:rPr lang="en-US" altLang="en-US" sz="1600" dirty="0">
                <a:solidFill>
                  <a:schemeClr val="bg2"/>
                </a:solidFill>
              </a:rPr>
              <a:t>)-&gt;data) { </a:t>
            </a:r>
          </a:p>
          <a:p>
            <a:r>
              <a:rPr lang="en-US" altLang="en-US" sz="1600" dirty="0">
                <a:solidFill>
                  <a:schemeClr val="bg2"/>
                </a:solidFill>
              </a:rPr>
              <a:t>      </a:t>
            </a:r>
            <a:r>
              <a:rPr lang="en-US" altLang="en-US" sz="1600" dirty="0" err="1">
                <a:solidFill>
                  <a:schemeClr val="bg2"/>
                </a:solidFill>
              </a:rPr>
              <a:t>ListNode</a:t>
            </a:r>
            <a:r>
              <a:rPr lang="en-US" altLang="en-US" sz="1600" dirty="0">
                <a:solidFill>
                  <a:schemeClr val="bg2"/>
                </a:solidFill>
              </a:rPr>
              <a:t>* </a:t>
            </a:r>
            <a:r>
              <a:rPr lang="en-US" altLang="en-US" sz="1600" dirty="0" err="1">
                <a:solidFill>
                  <a:schemeClr val="bg2"/>
                </a:solidFill>
              </a:rPr>
              <a:t>tempPtr</a:t>
            </a:r>
            <a:r>
              <a:rPr lang="en-US" altLang="en-US" sz="1600" dirty="0">
                <a:solidFill>
                  <a:schemeClr val="bg2"/>
                </a:solidFill>
              </a:rPr>
              <a:t> = *</a:t>
            </a:r>
            <a:r>
              <a:rPr lang="en-US" altLang="en-US" sz="1600" dirty="0" err="1">
                <a:solidFill>
                  <a:schemeClr val="bg2"/>
                </a:solidFill>
              </a:rPr>
              <a:t>sPtr</a:t>
            </a:r>
            <a:r>
              <a:rPr lang="en-US" altLang="en-US" sz="1600" dirty="0">
                <a:solidFill>
                  <a:schemeClr val="bg2"/>
                </a:solidFill>
              </a:rPr>
              <a:t>; // hold onto node being </a:t>
            </a:r>
            <a:r>
              <a:rPr lang="en-US" altLang="en-US" sz="1600" dirty="0" smtClean="0">
                <a:solidFill>
                  <a:schemeClr val="bg2"/>
                </a:solidFill>
              </a:rPr>
              <a:t>removed (for safety)</a:t>
            </a:r>
            <a:endParaRPr lang="en-US" altLang="en-US" sz="1600" dirty="0">
              <a:solidFill>
                <a:schemeClr val="bg2"/>
              </a:solidFill>
            </a:endParaRPr>
          </a:p>
          <a:p>
            <a:r>
              <a:rPr lang="en-US" altLang="en-US" sz="1600" dirty="0">
                <a:solidFill>
                  <a:schemeClr val="bg2"/>
                </a:solidFill>
              </a:rPr>
              <a:t>      *</a:t>
            </a:r>
            <a:r>
              <a:rPr lang="en-US" altLang="en-US" sz="1600" dirty="0" err="1">
                <a:solidFill>
                  <a:schemeClr val="bg2"/>
                </a:solidFill>
              </a:rPr>
              <a:t>sPtr</a:t>
            </a:r>
            <a:r>
              <a:rPr lang="en-US" altLang="en-US" sz="1600" dirty="0">
                <a:solidFill>
                  <a:schemeClr val="bg2"/>
                </a:solidFill>
              </a:rPr>
              <a:t> = (*</a:t>
            </a:r>
            <a:r>
              <a:rPr lang="en-US" altLang="en-US" sz="1600" dirty="0" err="1">
                <a:solidFill>
                  <a:schemeClr val="bg2"/>
                </a:solidFill>
              </a:rPr>
              <a:t>sPtr</a:t>
            </a:r>
            <a:r>
              <a:rPr lang="en-US" altLang="en-US" sz="1600" dirty="0">
                <a:solidFill>
                  <a:schemeClr val="bg2"/>
                </a:solidFill>
              </a:rPr>
              <a:t>)-&gt;</a:t>
            </a:r>
            <a:r>
              <a:rPr lang="en-US" altLang="en-US" sz="1600" dirty="0" err="1">
                <a:solidFill>
                  <a:schemeClr val="bg2"/>
                </a:solidFill>
              </a:rPr>
              <a:t>nextPtr</a:t>
            </a:r>
            <a:r>
              <a:rPr lang="en-US" altLang="en-US" sz="1600" dirty="0" smtClean="0">
                <a:solidFill>
                  <a:schemeClr val="bg2"/>
                </a:solidFill>
              </a:rPr>
              <a:t>;      // start points to 2</a:t>
            </a:r>
            <a:r>
              <a:rPr lang="en-US" altLang="en-US" sz="1600" baseline="30000" dirty="0" smtClean="0">
                <a:solidFill>
                  <a:schemeClr val="bg2"/>
                </a:solidFill>
              </a:rPr>
              <a:t>nd</a:t>
            </a:r>
            <a:r>
              <a:rPr lang="en-US" altLang="en-US" sz="1600" dirty="0" smtClean="0">
                <a:solidFill>
                  <a:schemeClr val="bg2"/>
                </a:solidFill>
              </a:rPr>
              <a:t> node</a:t>
            </a:r>
            <a:endParaRPr lang="en-US" altLang="en-US" sz="1600" dirty="0">
              <a:solidFill>
                <a:schemeClr val="bg2"/>
              </a:solidFill>
            </a:endParaRPr>
          </a:p>
          <a:p>
            <a:r>
              <a:rPr lang="en-US" altLang="en-US" sz="1600" dirty="0">
                <a:solidFill>
                  <a:schemeClr val="bg2"/>
                </a:solidFill>
              </a:rPr>
              <a:t>      free(</a:t>
            </a:r>
            <a:r>
              <a:rPr lang="en-US" altLang="en-US" sz="1600" dirty="0" err="1">
                <a:solidFill>
                  <a:schemeClr val="bg2"/>
                </a:solidFill>
              </a:rPr>
              <a:t>tempPtr</a:t>
            </a:r>
            <a:r>
              <a:rPr lang="en-US" altLang="en-US" sz="1600" dirty="0">
                <a:solidFill>
                  <a:schemeClr val="bg2"/>
                </a:solidFill>
              </a:rPr>
              <a:t>); // free the </a:t>
            </a:r>
            <a:r>
              <a:rPr lang="en-US" altLang="en-US" sz="1600" dirty="0" smtClean="0">
                <a:solidFill>
                  <a:schemeClr val="bg2"/>
                </a:solidFill>
              </a:rPr>
              <a:t>(first node pointer)</a:t>
            </a:r>
            <a:endParaRPr lang="en-US" altLang="en-US" sz="1600" dirty="0">
              <a:solidFill>
                <a:schemeClr val="bg2"/>
              </a:solidFill>
            </a:endParaRPr>
          </a:p>
          <a:p>
            <a:r>
              <a:rPr lang="en-US" altLang="en-US" sz="1600" dirty="0">
                <a:solidFill>
                  <a:schemeClr val="bg2"/>
                </a:solidFill>
              </a:rPr>
              <a:t>      return value;</a:t>
            </a:r>
          </a:p>
          <a:p>
            <a:r>
              <a:rPr lang="en-US" altLang="en-US" sz="1600" dirty="0">
                <a:solidFill>
                  <a:schemeClr val="bg2"/>
                </a:solidFill>
              </a:rPr>
              <a:t>   } </a:t>
            </a:r>
          </a:p>
          <a:p>
            <a:r>
              <a:rPr lang="en-US" altLang="en-US" sz="1600" dirty="0">
                <a:solidFill>
                  <a:schemeClr val="bg2"/>
                </a:solidFill>
              </a:rPr>
              <a:t>   </a:t>
            </a:r>
            <a:endParaRPr lang="en-US" altLang="en-US" sz="1600" dirty="0" smtClean="0">
              <a:solidFill>
                <a:schemeClr val="bg2"/>
              </a:solidFill>
            </a:endParaRPr>
          </a:p>
          <a:p>
            <a:r>
              <a:rPr lang="en-US" altLang="en-US" sz="1600" dirty="0" smtClean="0">
                <a:solidFill>
                  <a:schemeClr val="bg2"/>
                </a:solidFill>
              </a:rPr>
              <a:t>else </a:t>
            </a:r>
            <a:r>
              <a:rPr lang="en-US" altLang="en-US" sz="1600" dirty="0">
                <a:solidFill>
                  <a:schemeClr val="bg2"/>
                </a:solidFill>
              </a:rPr>
              <a:t>{ </a:t>
            </a:r>
            <a:r>
              <a:rPr lang="en-US" altLang="en-US" sz="1600" dirty="0" smtClean="0">
                <a:solidFill>
                  <a:schemeClr val="bg2"/>
                </a:solidFill>
              </a:rPr>
              <a:t>       </a:t>
            </a:r>
            <a:endParaRPr lang="en-US" altLang="en-US" sz="1600" dirty="0">
              <a:solidFill>
                <a:schemeClr val="bg2"/>
              </a:solidFill>
            </a:endParaRPr>
          </a:p>
          <a:p>
            <a:r>
              <a:rPr lang="en-US" altLang="en-US" sz="1600" dirty="0">
                <a:solidFill>
                  <a:schemeClr val="bg2"/>
                </a:solidFill>
              </a:rPr>
              <a:t>      </a:t>
            </a:r>
            <a:r>
              <a:rPr lang="en-US" altLang="en-US" sz="1600" dirty="0" err="1">
                <a:solidFill>
                  <a:schemeClr val="bg2"/>
                </a:solidFill>
              </a:rPr>
              <a:t>ListNode</a:t>
            </a:r>
            <a:r>
              <a:rPr lang="en-US" altLang="en-US" sz="1600" dirty="0">
                <a:solidFill>
                  <a:schemeClr val="bg2"/>
                </a:solidFill>
              </a:rPr>
              <a:t>* </a:t>
            </a:r>
            <a:r>
              <a:rPr lang="en-US" altLang="en-US" sz="1600" dirty="0" err="1">
                <a:solidFill>
                  <a:schemeClr val="bg2"/>
                </a:solidFill>
              </a:rPr>
              <a:t>previousPtr</a:t>
            </a:r>
            <a:r>
              <a:rPr lang="en-US" altLang="en-US" sz="1600" dirty="0">
                <a:solidFill>
                  <a:schemeClr val="bg2"/>
                </a:solidFill>
              </a:rPr>
              <a:t> = *</a:t>
            </a:r>
            <a:r>
              <a:rPr lang="en-US" altLang="en-US" sz="1600" dirty="0" err="1">
                <a:solidFill>
                  <a:schemeClr val="bg2"/>
                </a:solidFill>
              </a:rPr>
              <a:t>sPtr</a:t>
            </a:r>
            <a:r>
              <a:rPr lang="en-US" altLang="en-US" sz="1600" dirty="0">
                <a:solidFill>
                  <a:schemeClr val="bg2"/>
                </a:solidFill>
              </a:rPr>
              <a:t>;</a:t>
            </a:r>
          </a:p>
          <a:p>
            <a:r>
              <a:rPr lang="en-US" altLang="en-US" sz="1600" dirty="0">
                <a:solidFill>
                  <a:schemeClr val="bg2"/>
                </a:solidFill>
              </a:rPr>
              <a:t>      </a:t>
            </a:r>
            <a:r>
              <a:rPr lang="en-US" altLang="en-US" sz="1600" dirty="0" err="1">
                <a:solidFill>
                  <a:schemeClr val="bg2"/>
                </a:solidFill>
              </a:rPr>
              <a:t>ListNode</a:t>
            </a:r>
            <a:r>
              <a:rPr lang="en-US" altLang="en-US" sz="1600" dirty="0">
                <a:solidFill>
                  <a:schemeClr val="bg2"/>
                </a:solidFill>
              </a:rPr>
              <a:t>* </a:t>
            </a:r>
            <a:r>
              <a:rPr lang="en-US" altLang="en-US" sz="1600" dirty="0" err="1">
                <a:solidFill>
                  <a:schemeClr val="bg2"/>
                </a:solidFill>
              </a:rPr>
              <a:t>currentPtr</a:t>
            </a:r>
            <a:r>
              <a:rPr lang="en-US" altLang="en-US" sz="1600" dirty="0">
                <a:solidFill>
                  <a:schemeClr val="bg2"/>
                </a:solidFill>
              </a:rPr>
              <a:t> = (*</a:t>
            </a:r>
            <a:r>
              <a:rPr lang="en-US" altLang="en-US" sz="1600" dirty="0" err="1">
                <a:solidFill>
                  <a:schemeClr val="bg2"/>
                </a:solidFill>
              </a:rPr>
              <a:t>sPtr</a:t>
            </a:r>
            <a:r>
              <a:rPr lang="en-US" altLang="en-US" sz="1600" dirty="0">
                <a:solidFill>
                  <a:schemeClr val="bg2"/>
                </a:solidFill>
              </a:rPr>
              <a:t>)-&gt;</a:t>
            </a:r>
            <a:r>
              <a:rPr lang="en-US" altLang="en-US" sz="1600" dirty="0" err="1">
                <a:solidFill>
                  <a:schemeClr val="bg2"/>
                </a:solidFill>
              </a:rPr>
              <a:t>nextPtr</a:t>
            </a:r>
            <a:r>
              <a:rPr lang="en-US" altLang="en-US" sz="1600" dirty="0">
                <a:solidFill>
                  <a:schemeClr val="bg2"/>
                </a:solidFill>
              </a:rPr>
              <a:t>;</a:t>
            </a:r>
          </a:p>
          <a:p>
            <a:endParaRPr lang="en-US" altLang="en-US" sz="1600" dirty="0">
              <a:solidFill>
                <a:schemeClr val="bg2"/>
              </a:solidFill>
            </a:endParaRPr>
          </a:p>
          <a:p>
            <a:r>
              <a:rPr lang="en-US" altLang="en-US" sz="1600" dirty="0">
                <a:solidFill>
                  <a:schemeClr val="bg2"/>
                </a:solidFill>
              </a:rPr>
              <a:t>     </a:t>
            </a:r>
            <a:r>
              <a:rPr lang="en-US" altLang="en-US" sz="1600" b="1" dirty="0">
                <a:solidFill>
                  <a:schemeClr val="bg2"/>
                </a:solidFill>
              </a:rPr>
              <a:t> // loop to find the correct location in the list</a:t>
            </a:r>
          </a:p>
          <a:p>
            <a:r>
              <a:rPr lang="en-US" altLang="en-US" sz="1600" dirty="0">
                <a:solidFill>
                  <a:schemeClr val="bg2"/>
                </a:solidFill>
              </a:rPr>
              <a:t>      while (</a:t>
            </a:r>
            <a:r>
              <a:rPr lang="en-US" altLang="en-US" sz="1600" dirty="0" err="1">
                <a:solidFill>
                  <a:schemeClr val="bg2"/>
                </a:solidFill>
              </a:rPr>
              <a:t>currentPtr</a:t>
            </a:r>
            <a:r>
              <a:rPr lang="en-US" altLang="en-US" sz="1600" dirty="0">
                <a:solidFill>
                  <a:schemeClr val="bg2"/>
                </a:solidFill>
              </a:rPr>
              <a:t> != NULL &amp;&amp; </a:t>
            </a:r>
            <a:r>
              <a:rPr lang="en-US" altLang="en-US" sz="1600" dirty="0" err="1">
                <a:solidFill>
                  <a:schemeClr val="bg2"/>
                </a:solidFill>
              </a:rPr>
              <a:t>currentPtr</a:t>
            </a:r>
            <a:r>
              <a:rPr lang="en-US" altLang="en-US" sz="1600" dirty="0">
                <a:solidFill>
                  <a:schemeClr val="bg2"/>
                </a:solidFill>
              </a:rPr>
              <a:t>-&gt;data != value) { </a:t>
            </a:r>
          </a:p>
          <a:p>
            <a:r>
              <a:rPr lang="en-US" altLang="en-US" sz="1600" dirty="0">
                <a:solidFill>
                  <a:schemeClr val="bg2"/>
                </a:solidFill>
              </a:rPr>
              <a:t>         </a:t>
            </a:r>
            <a:r>
              <a:rPr lang="en-US" altLang="en-US" sz="1600" dirty="0" err="1">
                <a:solidFill>
                  <a:schemeClr val="bg2"/>
                </a:solidFill>
              </a:rPr>
              <a:t>previousPtr</a:t>
            </a:r>
            <a:r>
              <a:rPr lang="en-US" altLang="en-US" sz="1600" dirty="0">
                <a:solidFill>
                  <a:schemeClr val="bg2"/>
                </a:solidFill>
              </a:rPr>
              <a:t> = </a:t>
            </a:r>
            <a:r>
              <a:rPr lang="en-US" altLang="en-US" sz="1600" dirty="0" err="1">
                <a:solidFill>
                  <a:schemeClr val="bg2"/>
                </a:solidFill>
              </a:rPr>
              <a:t>currentPtr</a:t>
            </a:r>
            <a:r>
              <a:rPr lang="en-US" altLang="en-US" sz="1600" dirty="0">
                <a:solidFill>
                  <a:schemeClr val="bg2"/>
                </a:solidFill>
              </a:rPr>
              <a:t>; // walk to ...  </a:t>
            </a:r>
          </a:p>
          <a:p>
            <a:r>
              <a:rPr lang="en-US" altLang="en-US" sz="1600" dirty="0">
                <a:solidFill>
                  <a:schemeClr val="bg2"/>
                </a:solidFill>
              </a:rPr>
              <a:t>         </a:t>
            </a:r>
            <a:r>
              <a:rPr lang="en-US" altLang="en-US" sz="1600" dirty="0" err="1">
                <a:solidFill>
                  <a:schemeClr val="bg2"/>
                </a:solidFill>
              </a:rPr>
              <a:t>currentPtr</a:t>
            </a:r>
            <a:r>
              <a:rPr lang="en-US" altLang="en-US" sz="1600" dirty="0">
                <a:solidFill>
                  <a:schemeClr val="bg2"/>
                </a:solidFill>
              </a:rPr>
              <a:t> = </a:t>
            </a:r>
            <a:r>
              <a:rPr lang="en-US" altLang="en-US" sz="1600" dirty="0" err="1">
                <a:solidFill>
                  <a:schemeClr val="bg2"/>
                </a:solidFill>
              </a:rPr>
              <a:t>currentPtr</a:t>
            </a:r>
            <a:r>
              <a:rPr lang="en-US" altLang="en-US" sz="1600" dirty="0">
                <a:solidFill>
                  <a:schemeClr val="bg2"/>
                </a:solidFill>
              </a:rPr>
              <a:t>-&gt;</a:t>
            </a:r>
            <a:r>
              <a:rPr lang="en-US" altLang="en-US" sz="1600" dirty="0" err="1">
                <a:solidFill>
                  <a:schemeClr val="bg2"/>
                </a:solidFill>
              </a:rPr>
              <a:t>nextPtr</a:t>
            </a:r>
            <a:r>
              <a:rPr lang="en-US" altLang="en-US" sz="1600" dirty="0">
                <a:solidFill>
                  <a:schemeClr val="bg2"/>
                </a:solidFill>
              </a:rPr>
              <a:t>; // ... next node  </a:t>
            </a:r>
          </a:p>
          <a:p>
            <a:r>
              <a:rPr lang="en-US" altLang="en-US" sz="1600" dirty="0">
                <a:solidFill>
                  <a:schemeClr val="bg2"/>
                </a:solidFill>
              </a:rPr>
              <a:t>      } </a:t>
            </a:r>
          </a:p>
          <a:p>
            <a:endParaRPr lang="en-US" altLang="en-US" sz="1600" dirty="0">
              <a:solidFill>
                <a:schemeClr val="bg2"/>
              </a:solidFill>
            </a:endParaRPr>
          </a:p>
          <a:p>
            <a:r>
              <a:rPr lang="en-US" altLang="en-US" sz="1600" dirty="0">
                <a:solidFill>
                  <a:schemeClr val="bg2"/>
                </a:solidFill>
              </a:rPr>
              <a:t>     </a:t>
            </a:r>
            <a:endParaRPr lang="en-US" altLang="en-US" sz="1600" dirty="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33400"/>
            <a:ext cx="7848600" cy="5943600"/>
          </a:xfrm>
        </p:spPr>
        <p:txBody>
          <a:bodyPr/>
          <a:lstStyle/>
          <a:p>
            <a:r>
              <a:rPr lang="en-US" altLang="en-US" dirty="0"/>
              <a:t> </a:t>
            </a:r>
            <a:r>
              <a:rPr lang="en-US" altLang="en-US" sz="2400" dirty="0" smtClean="0">
                <a:solidFill>
                  <a:schemeClr val="bg2"/>
                </a:solidFill>
              </a:rPr>
              <a:t>//</a:t>
            </a:r>
            <a:endParaRPr lang="en-US" altLang="en-US" sz="2400" dirty="0">
              <a:solidFill>
                <a:schemeClr val="bg2"/>
              </a:solidFill>
            </a:endParaRPr>
          </a:p>
          <a:p>
            <a:r>
              <a:rPr lang="en-US" altLang="en-US" sz="2400" dirty="0">
                <a:solidFill>
                  <a:schemeClr val="bg2"/>
                </a:solidFill>
              </a:rPr>
              <a:t>      if (</a:t>
            </a:r>
            <a:r>
              <a:rPr lang="en-US" altLang="en-US" sz="2400" dirty="0" err="1">
                <a:solidFill>
                  <a:schemeClr val="bg2"/>
                </a:solidFill>
              </a:rPr>
              <a:t>currentPtr</a:t>
            </a:r>
            <a:r>
              <a:rPr lang="en-US" altLang="en-US" sz="2400" dirty="0">
                <a:solidFill>
                  <a:schemeClr val="bg2"/>
                </a:solidFill>
              </a:rPr>
              <a:t> != NULL) { </a:t>
            </a:r>
          </a:p>
          <a:p>
            <a:r>
              <a:rPr lang="en-US" altLang="en-US" sz="2400" dirty="0">
                <a:solidFill>
                  <a:schemeClr val="bg2"/>
                </a:solidFill>
              </a:rPr>
              <a:t>         </a:t>
            </a:r>
            <a:r>
              <a:rPr lang="en-US" altLang="en-US" sz="2400" dirty="0" err="1">
                <a:solidFill>
                  <a:schemeClr val="bg2"/>
                </a:solidFill>
              </a:rPr>
              <a:t>ListNode</a:t>
            </a:r>
            <a:r>
              <a:rPr lang="en-US" altLang="en-US" sz="2400" dirty="0">
                <a:solidFill>
                  <a:schemeClr val="bg2"/>
                </a:solidFill>
              </a:rPr>
              <a:t>* </a:t>
            </a:r>
            <a:r>
              <a:rPr lang="en-US" altLang="en-US" sz="2400" dirty="0" err="1">
                <a:solidFill>
                  <a:schemeClr val="bg2"/>
                </a:solidFill>
              </a:rPr>
              <a:t>tempPtr</a:t>
            </a:r>
            <a:r>
              <a:rPr lang="en-US" altLang="en-US" sz="2400" dirty="0">
                <a:solidFill>
                  <a:schemeClr val="bg2"/>
                </a:solidFill>
              </a:rPr>
              <a:t> = </a:t>
            </a:r>
            <a:r>
              <a:rPr lang="en-US" altLang="en-US" sz="2400" dirty="0" err="1">
                <a:solidFill>
                  <a:schemeClr val="bg2"/>
                </a:solidFill>
              </a:rPr>
              <a:t>currentPtr</a:t>
            </a:r>
            <a:r>
              <a:rPr lang="en-US" altLang="en-US" sz="2400" dirty="0" smtClean="0">
                <a:solidFill>
                  <a:schemeClr val="bg2"/>
                </a:solidFill>
              </a:rPr>
              <a:t>; (safety) </a:t>
            </a:r>
            <a:endParaRPr lang="en-US" altLang="en-US" sz="2400" dirty="0">
              <a:solidFill>
                <a:schemeClr val="bg2"/>
              </a:solidFill>
            </a:endParaRPr>
          </a:p>
          <a:p>
            <a:r>
              <a:rPr lang="en-US" altLang="en-US" sz="2400" dirty="0">
                <a:solidFill>
                  <a:schemeClr val="bg2"/>
                </a:solidFill>
              </a:rPr>
              <a:t>         </a:t>
            </a:r>
            <a:r>
              <a:rPr lang="en-US" altLang="en-US" sz="2400" dirty="0" err="1">
                <a:solidFill>
                  <a:schemeClr val="bg2"/>
                </a:solidFill>
              </a:rPr>
              <a:t>previousPtr</a:t>
            </a:r>
            <a:r>
              <a:rPr lang="en-US" altLang="en-US" sz="2400" dirty="0">
                <a:solidFill>
                  <a:schemeClr val="bg2"/>
                </a:solidFill>
              </a:rPr>
              <a:t>-&gt;</a:t>
            </a:r>
            <a:r>
              <a:rPr lang="en-US" altLang="en-US" sz="2400" dirty="0" err="1">
                <a:solidFill>
                  <a:schemeClr val="bg2"/>
                </a:solidFill>
              </a:rPr>
              <a:t>nextPtr</a:t>
            </a:r>
            <a:r>
              <a:rPr lang="en-US" altLang="en-US" sz="2400" dirty="0">
                <a:solidFill>
                  <a:schemeClr val="bg2"/>
                </a:solidFill>
              </a:rPr>
              <a:t> = </a:t>
            </a:r>
            <a:r>
              <a:rPr lang="en-US" altLang="en-US" sz="2400" dirty="0" err="1">
                <a:solidFill>
                  <a:schemeClr val="bg2"/>
                </a:solidFill>
              </a:rPr>
              <a:t>currentPtr</a:t>
            </a:r>
            <a:r>
              <a:rPr lang="en-US" altLang="en-US" sz="2400" dirty="0">
                <a:solidFill>
                  <a:schemeClr val="bg2"/>
                </a:solidFill>
              </a:rPr>
              <a:t>-&gt;</a:t>
            </a:r>
            <a:r>
              <a:rPr lang="en-US" altLang="en-US" sz="2400" dirty="0" err="1">
                <a:solidFill>
                  <a:schemeClr val="bg2"/>
                </a:solidFill>
              </a:rPr>
              <a:t>nextPtr</a:t>
            </a:r>
            <a:r>
              <a:rPr lang="en-US" altLang="en-US" sz="2400" dirty="0">
                <a:solidFill>
                  <a:schemeClr val="bg2"/>
                </a:solidFill>
              </a:rPr>
              <a:t>;</a:t>
            </a:r>
          </a:p>
          <a:p>
            <a:r>
              <a:rPr lang="en-US" altLang="en-US" sz="2400" dirty="0">
                <a:solidFill>
                  <a:schemeClr val="bg2"/>
                </a:solidFill>
              </a:rPr>
              <a:t>         free(</a:t>
            </a:r>
            <a:r>
              <a:rPr lang="en-US" altLang="en-US" sz="2400" dirty="0" err="1">
                <a:solidFill>
                  <a:schemeClr val="bg2"/>
                </a:solidFill>
              </a:rPr>
              <a:t>tempPtr</a:t>
            </a:r>
            <a:r>
              <a:rPr lang="en-US" altLang="en-US" sz="2400" dirty="0">
                <a:solidFill>
                  <a:schemeClr val="bg2"/>
                </a:solidFill>
              </a:rPr>
              <a:t>);</a:t>
            </a:r>
          </a:p>
          <a:p>
            <a:r>
              <a:rPr lang="en-US" altLang="en-US" sz="2400" dirty="0">
                <a:solidFill>
                  <a:schemeClr val="bg2"/>
                </a:solidFill>
              </a:rPr>
              <a:t>         return value;</a:t>
            </a:r>
          </a:p>
          <a:p>
            <a:r>
              <a:rPr lang="en-US" altLang="en-US" sz="2400" dirty="0">
                <a:solidFill>
                  <a:schemeClr val="bg2"/>
                </a:solidFill>
              </a:rPr>
              <a:t>      } </a:t>
            </a:r>
          </a:p>
          <a:p>
            <a:r>
              <a:rPr lang="en-US" altLang="en-US" sz="2400" dirty="0">
                <a:solidFill>
                  <a:schemeClr val="bg2"/>
                </a:solidFill>
              </a:rPr>
              <a:t>   } </a:t>
            </a:r>
          </a:p>
          <a:p>
            <a:r>
              <a:rPr lang="en-US" altLang="en-US" sz="2400" dirty="0" smtClean="0">
                <a:solidFill>
                  <a:schemeClr val="bg2"/>
                </a:solidFill>
              </a:rPr>
              <a:t>   </a:t>
            </a:r>
            <a:r>
              <a:rPr lang="en-US" altLang="en-US" sz="2400" dirty="0">
                <a:solidFill>
                  <a:schemeClr val="bg2"/>
                </a:solidFill>
              </a:rPr>
              <a:t>return '\0</a:t>
            </a:r>
            <a:r>
              <a:rPr lang="en-US" altLang="en-US" sz="2400" dirty="0" smtClean="0">
                <a:solidFill>
                  <a:schemeClr val="bg2"/>
                </a:solidFill>
              </a:rPr>
              <a:t>';  // return </a:t>
            </a:r>
            <a:r>
              <a:rPr lang="en-US" altLang="en-US" sz="2400" i="1" dirty="0" smtClean="0">
                <a:solidFill>
                  <a:schemeClr val="bg2"/>
                </a:solidFill>
              </a:rPr>
              <a:t>null</a:t>
            </a:r>
            <a:r>
              <a:rPr lang="en-US" altLang="en-US" sz="2400" dirty="0" smtClean="0">
                <a:solidFill>
                  <a:schemeClr val="bg2"/>
                </a:solidFill>
              </a:rPr>
              <a:t> if value is not found</a:t>
            </a:r>
            <a:endParaRPr lang="en-US" altLang="en-US" sz="2400" dirty="0">
              <a:solidFill>
                <a:schemeClr val="bg2"/>
              </a:solidFill>
            </a:endParaRPr>
          </a:p>
          <a:p>
            <a:r>
              <a:rPr lang="en-US" altLang="en-US" sz="2400" dirty="0" smtClean="0">
                <a:solidFill>
                  <a:schemeClr val="bg2"/>
                </a:solidFill>
              </a:rPr>
              <a:t>}</a:t>
            </a:r>
            <a:endParaRPr lang="en-IE" sz="2400" dirty="0">
              <a:solidFill>
                <a:schemeClr val="bg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C63E46E-91CF-4666-B63D-E9A859EB4C3A}" type="slidenum">
              <a:rPr lang="zh-TW" altLang="en-US" smtClean="0"/>
              <a:pPr>
                <a:defRPr/>
              </a:pPr>
              <a:t>14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4495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AE8AF7F-6B31-4C16-8873-34ED39999C66}" type="slidenum">
              <a:rPr lang="zh-TW" altLang="en-US"/>
              <a:pPr/>
              <a:t>15</a:t>
            </a:fld>
            <a:endParaRPr lang="en-US" altLang="zh-TW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762000"/>
          </a:xfrm>
        </p:spPr>
        <p:txBody>
          <a:bodyPr/>
          <a:lstStyle/>
          <a:p>
            <a:r>
              <a:rPr lang="en-US" altLang="zh-CN" dirty="0">
                <a:solidFill>
                  <a:schemeClr val="bg2"/>
                </a:solidFill>
                <a:ea typeface="宋体" pitchFamily="2" charset="-122"/>
              </a:rPr>
              <a:t>Printing all the elements</a:t>
            </a:r>
            <a:endParaRPr lang="en-US" altLang="en-US" dirty="0" smtClean="0">
              <a:solidFill>
                <a:schemeClr val="bg2"/>
              </a:solidFill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8486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600" dirty="0">
                <a:solidFill>
                  <a:schemeClr val="bg2"/>
                </a:solidFill>
              </a:rPr>
              <a:t>// print the list</a:t>
            </a:r>
          </a:p>
          <a:p>
            <a:pPr>
              <a:lnSpc>
                <a:spcPct val="80000"/>
              </a:lnSpc>
            </a:pPr>
            <a:r>
              <a:rPr lang="en-US" altLang="en-US" sz="1600" dirty="0">
                <a:solidFill>
                  <a:schemeClr val="bg2"/>
                </a:solidFill>
              </a:rPr>
              <a:t>void </a:t>
            </a:r>
            <a:r>
              <a:rPr lang="en-US" altLang="en-US" sz="1600" dirty="0" err="1">
                <a:solidFill>
                  <a:schemeClr val="bg2"/>
                </a:solidFill>
              </a:rPr>
              <a:t>printList</a:t>
            </a:r>
            <a:r>
              <a:rPr lang="en-US" altLang="en-US" sz="1600" dirty="0">
                <a:solidFill>
                  <a:schemeClr val="bg2"/>
                </a:solidFill>
              </a:rPr>
              <a:t>(</a:t>
            </a:r>
            <a:r>
              <a:rPr lang="en-US" altLang="en-US" sz="1600" dirty="0" err="1">
                <a:solidFill>
                  <a:schemeClr val="bg2"/>
                </a:solidFill>
              </a:rPr>
              <a:t>ListNode</a:t>
            </a:r>
            <a:r>
              <a:rPr lang="en-US" altLang="en-US" sz="1600" dirty="0">
                <a:solidFill>
                  <a:schemeClr val="bg2"/>
                </a:solidFill>
              </a:rPr>
              <a:t>* </a:t>
            </a:r>
            <a:r>
              <a:rPr lang="en-US" altLang="en-US" sz="1600" dirty="0" err="1">
                <a:solidFill>
                  <a:schemeClr val="bg2"/>
                </a:solidFill>
              </a:rPr>
              <a:t>currentPtr</a:t>
            </a:r>
            <a:r>
              <a:rPr lang="en-US" altLang="en-US" sz="1600" dirty="0">
                <a:solidFill>
                  <a:schemeClr val="bg2"/>
                </a:solidFill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en-US" sz="1600" dirty="0">
                <a:solidFill>
                  <a:schemeClr val="bg2"/>
                </a:solidFill>
              </a:rPr>
              <a:t>{ </a:t>
            </a:r>
          </a:p>
          <a:p>
            <a:pPr>
              <a:lnSpc>
                <a:spcPct val="80000"/>
              </a:lnSpc>
            </a:pPr>
            <a:r>
              <a:rPr lang="en-US" altLang="en-US" sz="1600" dirty="0">
                <a:solidFill>
                  <a:schemeClr val="bg2"/>
                </a:solidFill>
              </a:rPr>
              <a:t>   // if list is empty</a:t>
            </a:r>
          </a:p>
          <a:p>
            <a:pPr>
              <a:lnSpc>
                <a:spcPct val="80000"/>
              </a:lnSpc>
            </a:pPr>
            <a:r>
              <a:rPr lang="en-US" altLang="en-US" sz="1600" dirty="0">
                <a:solidFill>
                  <a:schemeClr val="bg2"/>
                </a:solidFill>
              </a:rPr>
              <a:t>   if (</a:t>
            </a:r>
            <a:r>
              <a:rPr lang="en-US" altLang="en-US" sz="1600" dirty="0" err="1">
                <a:solidFill>
                  <a:schemeClr val="bg2"/>
                </a:solidFill>
              </a:rPr>
              <a:t>currentPtr</a:t>
            </a:r>
            <a:r>
              <a:rPr lang="en-US" altLang="en-US" sz="1600" dirty="0">
                <a:solidFill>
                  <a:schemeClr val="bg2"/>
                </a:solidFill>
              </a:rPr>
              <a:t> == NULL) {</a:t>
            </a:r>
          </a:p>
          <a:p>
            <a:pPr>
              <a:lnSpc>
                <a:spcPct val="80000"/>
              </a:lnSpc>
            </a:pPr>
            <a:r>
              <a:rPr lang="en-US" altLang="en-US" sz="1600" dirty="0">
                <a:solidFill>
                  <a:schemeClr val="bg2"/>
                </a:solidFill>
              </a:rPr>
              <a:t>      puts("List is empty.\n");</a:t>
            </a:r>
          </a:p>
          <a:p>
            <a:pPr>
              <a:lnSpc>
                <a:spcPct val="80000"/>
              </a:lnSpc>
            </a:pPr>
            <a:r>
              <a:rPr lang="en-US" altLang="en-US" sz="1600" dirty="0">
                <a:solidFill>
                  <a:schemeClr val="bg2"/>
                </a:solidFill>
              </a:rPr>
              <a:t>   } </a:t>
            </a:r>
          </a:p>
          <a:p>
            <a:pPr>
              <a:lnSpc>
                <a:spcPct val="80000"/>
              </a:lnSpc>
            </a:pPr>
            <a:r>
              <a:rPr lang="en-US" altLang="en-US" sz="1600" dirty="0">
                <a:solidFill>
                  <a:schemeClr val="bg2"/>
                </a:solidFill>
              </a:rPr>
              <a:t>   else { </a:t>
            </a:r>
          </a:p>
          <a:p>
            <a:pPr>
              <a:lnSpc>
                <a:spcPct val="80000"/>
              </a:lnSpc>
            </a:pPr>
            <a:r>
              <a:rPr lang="en-US" altLang="en-US" sz="1600" dirty="0">
                <a:solidFill>
                  <a:schemeClr val="bg2"/>
                </a:solidFill>
              </a:rPr>
              <a:t>      puts("The list is:");</a:t>
            </a:r>
          </a:p>
          <a:p>
            <a:pPr>
              <a:lnSpc>
                <a:spcPct val="80000"/>
              </a:lnSpc>
            </a:pPr>
            <a:endParaRPr lang="en-US" altLang="en-US" sz="1600" dirty="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1600" dirty="0">
                <a:solidFill>
                  <a:schemeClr val="bg2"/>
                </a:solidFill>
              </a:rPr>
              <a:t>      // while not the end of the list</a:t>
            </a:r>
          </a:p>
          <a:p>
            <a:pPr>
              <a:lnSpc>
                <a:spcPct val="80000"/>
              </a:lnSpc>
            </a:pPr>
            <a:r>
              <a:rPr lang="en-US" altLang="en-US" sz="1600" dirty="0">
                <a:solidFill>
                  <a:schemeClr val="bg2"/>
                </a:solidFill>
              </a:rPr>
              <a:t>      while (</a:t>
            </a:r>
            <a:r>
              <a:rPr lang="en-US" altLang="en-US" sz="1600" dirty="0" err="1">
                <a:solidFill>
                  <a:schemeClr val="bg2"/>
                </a:solidFill>
              </a:rPr>
              <a:t>currentPtr</a:t>
            </a:r>
            <a:r>
              <a:rPr lang="en-US" altLang="en-US" sz="1600" dirty="0">
                <a:solidFill>
                  <a:schemeClr val="bg2"/>
                </a:solidFill>
              </a:rPr>
              <a:t> != NULL) { </a:t>
            </a:r>
          </a:p>
          <a:p>
            <a:pPr>
              <a:lnSpc>
                <a:spcPct val="80000"/>
              </a:lnSpc>
            </a:pPr>
            <a:r>
              <a:rPr lang="en-US" altLang="en-US" sz="1600" dirty="0">
                <a:solidFill>
                  <a:schemeClr val="bg2"/>
                </a:solidFill>
              </a:rPr>
              <a:t>         </a:t>
            </a:r>
            <a:r>
              <a:rPr lang="en-US" altLang="en-US" sz="1600" dirty="0" err="1">
                <a:solidFill>
                  <a:schemeClr val="bg2"/>
                </a:solidFill>
              </a:rPr>
              <a:t>printf</a:t>
            </a:r>
            <a:r>
              <a:rPr lang="en-US" altLang="en-US" sz="1600" dirty="0">
                <a:solidFill>
                  <a:schemeClr val="bg2"/>
                </a:solidFill>
              </a:rPr>
              <a:t>("%c --&gt; ", </a:t>
            </a:r>
            <a:r>
              <a:rPr lang="en-US" altLang="en-US" sz="1600" dirty="0" err="1">
                <a:solidFill>
                  <a:schemeClr val="bg2"/>
                </a:solidFill>
              </a:rPr>
              <a:t>currentPtr</a:t>
            </a:r>
            <a:r>
              <a:rPr lang="en-US" altLang="en-US" sz="1600" dirty="0">
                <a:solidFill>
                  <a:schemeClr val="bg2"/>
                </a:solidFill>
              </a:rPr>
              <a:t>-&gt;data);</a:t>
            </a:r>
          </a:p>
          <a:p>
            <a:pPr>
              <a:lnSpc>
                <a:spcPct val="80000"/>
              </a:lnSpc>
            </a:pPr>
            <a:r>
              <a:rPr lang="en-US" altLang="en-US" sz="1600" dirty="0">
                <a:solidFill>
                  <a:schemeClr val="bg2"/>
                </a:solidFill>
              </a:rPr>
              <a:t>         </a:t>
            </a:r>
            <a:r>
              <a:rPr lang="en-US" altLang="en-US" sz="1600" dirty="0" err="1">
                <a:solidFill>
                  <a:schemeClr val="bg2"/>
                </a:solidFill>
              </a:rPr>
              <a:t>currentPtr</a:t>
            </a:r>
            <a:r>
              <a:rPr lang="en-US" altLang="en-US" sz="1600" dirty="0">
                <a:solidFill>
                  <a:schemeClr val="bg2"/>
                </a:solidFill>
              </a:rPr>
              <a:t> = </a:t>
            </a:r>
            <a:r>
              <a:rPr lang="en-US" altLang="en-US" sz="1600" dirty="0" err="1">
                <a:solidFill>
                  <a:schemeClr val="bg2"/>
                </a:solidFill>
              </a:rPr>
              <a:t>currentPtr</a:t>
            </a:r>
            <a:r>
              <a:rPr lang="en-US" altLang="en-US" sz="1600" dirty="0">
                <a:solidFill>
                  <a:schemeClr val="bg2"/>
                </a:solidFill>
              </a:rPr>
              <a:t>-&gt;</a:t>
            </a:r>
            <a:r>
              <a:rPr lang="en-US" altLang="en-US" sz="1600" dirty="0" err="1">
                <a:solidFill>
                  <a:schemeClr val="bg2"/>
                </a:solidFill>
              </a:rPr>
              <a:t>nextPtr</a:t>
            </a:r>
            <a:r>
              <a:rPr lang="en-US" altLang="en-US" sz="1600" dirty="0">
                <a:solidFill>
                  <a:schemeClr val="bg2"/>
                </a:solidFill>
              </a:rPr>
              <a:t>;   </a:t>
            </a:r>
          </a:p>
          <a:p>
            <a:pPr>
              <a:lnSpc>
                <a:spcPct val="80000"/>
              </a:lnSpc>
            </a:pPr>
            <a:r>
              <a:rPr lang="en-US" altLang="en-US" sz="1600" dirty="0">
                <a:solidFill>
                  <a:schemeClr val="bg2"/>
                </a:solidFill>
              </a:rPr>
              <a:t>      } </a:t>
            </a:r>
          </a:p>
          <a:p>
            <a:pPr>
              <a:lnSpc>
                <a:spcPct val="80000"/>
              </a:lnSpc>
            </a:pPr>
            <a:endParaRPr lang="en-US" altLang="en-US" sz="1600" dirty="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1600" dirty="0">
                <a:solidFill>
                  <a:schemeClr val="bg2"/>
                </a:solidFill>
              </a:rPr>
              <a:t>      puts("NULL\n");</a:t>
            </a:r>
          </a:p>
          <a:p>
            <a:pPr>
              <a:lnSpc>
                <a:spcPct val="80000"/>
              </a:lnSpc>
            </a:pPr>
            <a:r>
              <a:rPr lang="en-US" altLang="en-US" sz="1600" dirty="0">
                <a:solidFill>
                  <a:schemeClr val="bg2"/>
                </a:solidFill>
              </a:rPr>
              <a:t>   } </a:t>
            </a:r>
          </a:p>
          <a:p>
            <a:pPr>
              <a:lnSpc>
                <a:spcPct val="80000"/>
              </a:lnSpc>
            </a:pPr>
            <a:r>
              <a:rPr lang="en-US" altLang="en-US" sz="1600" dirty="0">
                <a:solidFill>
                  <a:schemeClr val="bg2"/>
                </a:solidFill>
              </a:rPr>
              <a:t>} </a:t>
            </a:r>
            <a:endParaRPr lang="en-US" altLang="en-US" sz="1600" dirty="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56FDC2E-DCDC-4775-A899-E12AA45A5E17}" type="slidenum">
              <a:rPr lang="zh-TW" altLang="en-US"/>
              <a:pPr/>
              <a:t>16</a:t>
            </a:fld>
            <a:endParaRPr lang="en-US" altLang="zh-TW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762000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bg2"/>
                </a:solidFill>
              </a:rPr>
              <a:t>Main function</a:t>
            </a:r>
            <a:r>
              <a:rPr lang="en-US" altLang="en-US" dirty="0" smtClean="0"/>
              <a:t> 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848600" cy="4724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400" dirty="0" smtClean="0">
                <a:solidFill>
                  <a:schemeClr val="bg2"/>
                </a:solidFill>
                <a:latin typeface="Courier New" pitchFamily="49" charset="0"/>
              </a:rPr>
              <a:t> </a:t>
            </a:r>
            <a:r>
              <a:rPr lang="en-US" altLang="en-US" sz="1600" dirty="0" err="1">
                <a:solidFill>
                  <a:schemeClr val="bg2"/>
                </a:solidFill>
                <a:latin typeface="Courier New" pitchFamily="49" charset="0"/>
              </a:rPr>
              <a:t>int</a:t>
            </a: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 main(void)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{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   </a:t>
            </a:r>
            <a:r>
              <a:rPr lang="en-US" altLang="en-US" sz="1600" dirty="0" err="1">
                <a:solidFill>
                  <a:schemeClr val="bg2"/>
                </a:solidFill>
                <a:latin typeface="Courier New" pitchFamily="49" charset="0"/>
              </a:rPr>
              <a:t>ListNode</a:t>
            </a: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* </a:t>
            </a:r>
            <a:r>
              <a:rPr lang="en-US" altLang="en-US" sz="1600" dirty="0" err="1">
                <a:solidFill>
                  <a:schemeClr val="bg2"/>
                </a:solidFill>
                <a:latin typeface="Courier New" pitchFamily="49" charset="0"/>
              </a:rPr>
              <a:t>startPtr</a:t>
            </a: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 = NULL; // initially there are no nodes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   char item; // char entered by user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1600" dirty="0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   instructions(); // display the menu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   </a:t>
            </a:r>
            <a:r>
              <a:rPr lang="en-US" altLang="en-US" sz="1600" dirty="0" err="1">
                <a:solidFill>
                  <a:schemeClr val="bg2"/>
                </a:solidFill>
                <a:latin typeface="Courier New" pitchFamily="49" charset="0"/>
              </a:rPr>
              <a:t>printf</a:t>
            </a: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("%s", "? ");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   unsigned </a:t>
            </a:r>
            <a:r>
              <a:rPr lang="en-US" altLang="en-US" sz="1600" dirty="0" err="1">
                <a:solidFill>
                  <a:schemeClr val="bg2"/>
                </a:solidFill>
                <a:latin typeface="Courier New" pitchFamily="49" charset="0"/>
              </a:rPr>
              <a:t>int</a:t>
            </a: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 choice; // user's choice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   </a:t>
            </a:r>
            <a:r>
              <a:rPr lang="en-US" altLang="en-US" sz="1600" dirty="0" err="1">
                <a:solidFill>
                  <a:schemeClr val="bg2"/>
                </a:solidFill>
                <a:latin typeface="Courier New" pitchFamily="49" charset="0"/>
              </a:rPr>
              <a:t>scanf</a:t>
            </a: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("%u", &amp;choice);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1600" dirty="0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   // loop while user does not choose 3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   while (choice != 3) {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1600" dirty="0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      switch (choice) {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         case 1: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            </a:t>
            </a:r>
            <a:r>
              <a:rPr lang="en-US" altLang="en-US" sz="1600" dirty="0" err="1">
                <a:solidFill>
                  <a:schemeClr val="bg2"/>
                </a:solidFill>
                <a:latin typeface="Courier New" pitchFamily="49" charset="0"/>
              </a:rPr>
              <a:t>printf</a:t>
            </a: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("%s", "Enter a character: ");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            </a:t>
            </a:r>
            <a:r>
              <a:rPr lang="en-US" altLang="en-US" sz="1600" dirty="0" err="1">
                <a:solidFill>
                  <a:schemeClr val="bg2"/>
                </a:solidFill>
                <a:latin typeface="Courier New" pitchFamily="49" charset="0"/>
              </a:rPr>
              <a:t>scanf</a:t>
            </a: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("\</a:t>
            </a:r>
            <a:r>
              <a:rPr lang="en-US" altLang="en-US" sz="1600" dirty="0" err="1">
                <a:solidFill>
                  <a:schemeClr val="bg2"/>
                </a:solidFill>
                <a:latin typeface="Courier New" pitchFamily="49" charset="0"/>
              </a:rPr>
              <a:t>n%c</a:t>
            </a: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", &amp;item);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            insert(&amp;</a:t>
            </a:r>
            <a:r>
              <a:rPr lang="en-US" altLang="en-US" sz="1600" dirty="0" err="1">
                <a:solidFill>
                  <a:schemeClr val="bg2"/>
                </a:solidFill>
                <a:latin typeface="Courier New" pitchFamily="49" charset="0"/>
              </a:rPr>
              <a:t>startPtr</a:t>
            </a: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, item); // insert item in list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            </a:t>
            </a:r>
            <a:r>
              <a:rPr lang="en-US" altLang="en-US" sz="1600" dirty="0" err="1">
                <a:solidFill>
                  <a:schemeClr val="bg2"/>
                </a:solidFill>
                <a:latin typeface="Courier New" pitchFamily="49" charset="0"/>
              </a:rPr>
              <a:t>printList</a:t>
            </a: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(</a:t>
            </a:r>
            <a:r>
              <a:rPr lang="en-US" altLang="en-US" sz="1600" dirty="0" err="1">
                <a:solidFill>
                  <a:schemeClr val="bg2"/>
                </a:solidFill>
                <a:latin typeface="Courier New" pitchFamily="49" charset="0"/>
              </a:rPr>
              <a:t>startPtr</a:t>
            </a: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            break;</a:t>
            </a:r>
            <a:endParaRPr lang="en-US" altLang="en-US" sz="1600" dirty="0" smtClean="0">
              <a:solidFill>
                <a:schemeClr val="bg2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56FDC2E-DCDC-4775-A899-E12AA45A5E17}" type="slidenum">
              <a:rPr lang="zh-TW" altLang="en-US"/>
              <a:pPr/>
              <a:t>17</a:t>
            </a:fld>
            <a:endParaRPr lang="en-US" altLang="zh-TW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04800"/>
            <a:ext cx="7848600" cy="5486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600" b="1" dirty="0">
                <a:solidFill>
                  <a:schemeClr val="bg2"/>
                </a:solidFill>
                <a:latin typeface="Courier New" pitchFamily="49" charset="0"/>
              </a:rPr>
              <a:t>case 2: // delete an element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            </a:t>
            </a:r>
            <a:endParaRPr lang="en-US" altLang="en-US" sz="1600" dirty="0" smtClean="0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600" dirty="0" smtClean="0">
                <a:solidFill>
                  <a:schemeClr val="bg2"/>
                </a:solidFill>
                <a:latin typeface="Courier New" pitchFamily="49" charset="0"/>
              </a:rPr>
              <a:t>// </a:t>
            </a: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if list is not empty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 </a:t>
            </a:r>
            <a:r>
              <a:rPr lang="en-US" altLang="en-US" sz="1600" dirty="0" smtClean="0">
                <a:solidFill>
                  <a:schemeClr val="bg2"/>
                </a:solidFill>
                <a:latin typeface="Courier New" pitchFamily="49" charset="0"/>
              </a:rPr>
              <a:t>if (</a:t>
            </a:r>
            <a:r>
              <a:rPr lang="en-US" altLang="en-US" sz="1600" dirty="0" err="1" smtClean="0">
                <a:solidFill>
                  <a:schemeClr val="bg2"/>
                </a:solidFill>
                <a:latin typeface="Courier New" pitchFamily="49" charset="0"/>
              </a:rPr>
              <a:t>startPtr</a:t>
            </a:r>
            <a:r>
              <a:rPr lang="en-US" altLang="en-US" sz="1600" dirty="0" smtClean="0">
                <a:solidFill>
                  <a:schemeClr val="bg2"/>
                </a:solidFill>
                <a:latin typeface="Courier New" pitchFamily="49" charset="0"/>
              </a:rPr>
              <a:t> != NULL)) </a:t>
            </a: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{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       </a:t>
            </a:r>
            <a:r>
              <a:rPr lang="en-US" altLang="en-US" sz="1600" dirty="0" err="1" smtClean="0">
                <a:solidFill>
                  <a:schemeClr val="bg2"/>
                </a:solidFill>
                <a:latin typeface="Courier New" pitchFamily="49" charset="0"/>
              </a:rPr>
              <a:t>printf</a:t>
            </a: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("%s", "Enter character to be deleted: ");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       </a:t>
            </a:r>
            <a:r>
              <a:rPr lang="en-US" altLang="en-US" sz="1600" dirty="0" err="1" smtClean="0">
                <a:solidFill>
                  <a:schemeClr val="bg2"/>
                </a:solidFill>
                <a:latin typeface="Courier New" pitchFamily="49" charset="0"/>
              </a:rPr>
              <a:t>scanf</a:t>
            </a: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("\</a:t>
            </a:r>
            <a:r>
              <a:rPr lang="en-US" altLang="en-US" sz="1600" dirty="0" err="1">
                <a:solidFill>
                  <a:schemeClr val="bg2"/>
                </a:solidFill>
                <a:latin typeface="Courier New" pitchFamily="49" charset="0"/>
              </a:rPr>
              <a:t>n%c</a:t>
            </a: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", &amp;item);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1600" dirty="0">
              <a:solidFill>
                <a:schemeClr val="bg2"/>
              </a:solidFill>
              <a:latin typeface="Courier New" pitchFamily="49" charset="0"/>
            </a:endParaRP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1600" dirty="0" smtClean="0">
                <a:solidFill>
                  <a:schemeClr val="bg2"/>
                </a:solidFill>
                <a:latin typeface="Courier New" pitchFamily="49" charset="0"/>
              </a:rPr>
              <a:t>       </a:t>
            </a: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// if character is found, remove it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    </a:t>
            </a:r>
            <a:r>
              <a:rPr lang="en-US" altLang="en-US" sz="1600" dirty="0" smtClean="0">
                <a:solidFill>
                  <a:schemeClr val="bg2"/>
                </a:solidFill>
                <a:latin typeface="Courier New" pitchFamily="49" charset="0"/>
              </a:rPr>
              <a:t>if </a:t>
            </a: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(delete(&amp;</a:t>
            </a:r>
            <a:r>
              <a:rPr lang="en-US" altLang="en-US" sz="1600" dirty="0" err="1">
                <a:solidFill>
                  <a:schemeClr val="bg2"/>
                </a:solidFill>
                <a:latin typeface="Courier New" pitchFamily="49" charset="0"/>
              </a:rPr>
              <a:t>startPtr</a:t>
            </a: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, item)) { // remove item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       </a:t>
            </a:r>
            <a:r>
              <a:rPr lang="en-US" altLang="en-US" sz="1600" dirty="0" err="1" smtClean="0">
                <a:solidFill>
                  <a:schemeClr val="bg2"/>
                </a:solidFill>
                <a:latin typeface="Courier New" pitchFamily="49" charset="0"/>
              </a:rPr>
              <a:t>printf</a:t>
            </a: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("%c deleted.\n", item);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       </a:t>
            </a:r>
            <a:r>
              <a:rPr lang="en-US" altLang="en-US" sz="1600" dirty="0" err="1" smtClean="0">
                <a:solidFill>
                  <a:schemeClr val="bg2"/>
                </a:solidFill>
                <a:latin typeface="Courier New" pitchFamily="49" charset="0"/>
              </a:rPr>
              <a:t>printList</a:t>
            </a:r>
            <a:r>
              <a:rPr lang="en-US" altLang="en-US" sz="1600" dirty="0" smtClean="0">
                <a:solidFill>
                  <a:schemeClr val="bg2"/>
                </a:solidFill>
                <a:latin typeface="Courier New" pitchFamily="49" charset="0"/>
              </a:rPr>
              <a:t>(</a:t>
            </a:r>
            <a:r>
              <a:rPr lang="en-US" altLang="en-US" sz="1600" dirty="0" err="1" smtClean="0">
                <a:solidFill>
                  <a:schemeClr val="bg2"/>
                </a:solidFill>
                <a:latin typeface="Courier New" pitchFamily="49" charset="0"/>
              </a:rPr>
              <a:t>startPtr</a:t>
            </a: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    </a:t>
            </a:r>
            <a:r>
              <a:rPr lang="en-US" altLang="en-US" sz="1600" dirty="0" smtClean="0">
                <a:solidFill>
                  <a:schemeClr val="bg2"/>
                </a:solidFill>
                <a:latin typeface="Courier New" pitchFamily="49" charset="0"/>
              </a:rPr>
              <a:t>} </a:t>
            </a:r>
            <a:endParaRPr lang="en-US" altLang="en-US" sz="1600" dirty="0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    </a:t>
            </a:r>
            <a:r>
              <a:rPr lang="en-US" altLang="en-US" sz="1600" dirty="0" smtClean="0">
                <a:solidFill>
                  <a:schemeClr val="bg2"/>
                </a:solidFill>
                <a:latin typeface="Courier New" pitchFamily="49" charset="0"/>
              </a:rPr>
              <a:t>else </a:t>
            </a: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       </a:t>
            </a:r>
            <a:r>
              <a:rPr lang="en-US" altLang="en-US" sz="1600" dirty="0" err="1" smtClean="0">
                <a:solidFill>
                  <a:schemeClr val="bg2"/>
                </a:solidFill>
                <a:latin typeface="Courier New" pitchFamily="49" charset="0"/>
              </a:rPr>
              <a:t>printf</a:t>
            </a: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("%c not found.\n\n", item);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    </a:t>
            </a:r>
            <a:r>
              <a:rPr lang="en-US" altLang="en-US" sz="1600" dirty="0" smtClean="0">
                <a:solidFill>
                  <a:schemeClr val="bg2"/>
                </a:solidFill>
                <a:latin typeface="Courier New" pitchFamily="49" charset="0"/>
              </a:rPr>
              <a:t>} </a:t>
            </a:r>
            <a:endParaRPr lang="en-US" altLang="en-US" sz="1600" dirty="0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 </a:t>
            </a:r>
            <a:r>
              <a:rPr lang="en-US" altLang="en-US" sz="1600" dirty="0" smtClean="0">
                <a:solidFill>
                  <a:schemeClr val="bg2"/>
                </a:solidFill>
                <a:latin typeface="Courier New" pitchFamily="49" charset="0"/>
              </a:rPr>
              <a:t>} </a:t>
            </a:r>
            <a:endParaRPr lang="en-US" altLang="en-US" sz="1600" dirty="0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 </a:t>
            </a:r>
            <a:r>
              <a:rPr lang="en-US" altLang="en-US" sz="1600" dirty="0" smtClean="0">
                <a:solidFill>
                  <a:schemeClr val="bg2"/>
                </a:solidFill>
                <a:latin typeface="Courier New" pitchFamily="49" charset="0"/>
              </a:rPr>
              <a:t>else {puts</a:t>
            </a: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("List is empty.\n</a:t>
            </a:r>
            <a:r>
              <a:rPr lang="en-US" altLang="en-US" sz="1600" dirty="0" smtClean="0">
                <a:solidFill>
                  <a:schemeClr val="bg2"/>
                </a:solidFill>
                <a:latin typeface="Courier New" pitchFamily="49" charset="0"/>
              </a:rPr>
              <a:t>");} </a:t>
            </a:r>
            <a:endParaRPr lang="en-US" altLang="en-US" sz="1600" dirty="0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1600" dirty="0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600" dirty="0" smtClean="0">
                <a:solidFill>
                  <a:schemeClr val="bg2"/>
                </a:solidFill>
                <a:latin typeface="Courier New" pitchFamily="49" charset="0"/>
              </a:rPr>
              <a:t> </a:t>
            </a: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break</a:t>
            </a:r>
            <a:r>
              <a:rPr lang="en-US" altLang="en-US" sz="1600" dirty="0" smtClean="0">
                <a:solidFill>
                  <a:schemeClr val="bg2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GB" altLang="en-US" sz="1600" dirty="0" smtClean="0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GB" altLang="en-US" sz="1600" dirty="0" smtClean="0">
                <a:solidFill>
                  <a:schemeClr val="bg2"/>
                </a:solidFill>
                <a:latin typeface="Courier New" pitchFamily="49" charset="0"/>
              </a:rPr>
              <a:t>default</a:t>
            </a:r>
            <a:r>
              <a:rPr lang="en-GB" altLang="en-US" sz="1600" dirty="0">
                <a:solidFill>
                  <a:schemeClr val="bg2"/>
                </a:solidFill>
                <a:latin typeface="Courier New" pitchFamily="49" charset="0"/>
              </a:rPr>
              <a:t>: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GB" altLang="en-US" sz="1600" dirty="0">
                <a:solidFill>
                  <a:schemeClr val="bg2"/>
                </a:solidFill>
                <a:latin typeface="Courier New" pitchFamily="49" charset="0"/>
              </a:rPr>
              <a:t>     </a:t>
            </a:r>
            <a:r>
              <a:rPr lang="en-GB" altLang="en-US" sz="1600" dirty="0" smtClean="0">
                <a:solidFill>
                  <a:schemeClr val="bg2"/>
                </a:solidFill>
                <a:latin typeface="Courier New" pitchFamily="49" charset="0"/>
              </a:rPr>
              <a:t> </a:t>
            </a:r>
            <a:r>
              <a:rPr lang="en-GB" altLang="en-US" sz="1600" dirty="0">
                <a:solidFill>
                  <a:schemeClr val="bg2"/>
                </a:solidFill>
                <a:latin typeface="Courier New" pitchFamily="49" charset="0"/>
              </a:rPr>
              <a:t>puts("Invalid choice.\n");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GB" altLang="en-US" sz="1600" dirty="0">
                <a:solidFill>
                  <a:schemeClr val="bg2"/>
                </a:solidFill>
                <a:latin typeface="Courier New" pitchFamily="49" charset="0"/>
              </a:rPr>
              <a:t>      </a:t>
            </a:r>
            <a:r>
              <a:rPr lang="en-GB" altLang="en-US" sz="1600" dirty="0" smtClean="0">
                <a:solidFill>
                  <a:schemeClr val="bg2"/>
                </a:solidFill>
                <a:latin typeface="Courier New" pitchFamily="49" charset="0"/>
              </a:rPr>
              <a:t>menu();    // a simple function to print a menu</a:t>
            </a:r>
            <a:endParaRPr lang="en-GB" altLang="en-US" sz="1600" dirty="0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GB" altLang="en-US" sz="1600" dirty="0">
                <a:solidFill>
                  <a:schemeClr val="bg2"/>
                </a:solidFill>
                <a:latin typeface="Courier New" pitchFamily="49" charset="0"/>
              </a:rPr>
              <a:t>      </a:t>
            </a:r>
            <a:r>
              <a:rPr lang="en-GB" altLang="en-US" sz="1600" dirty="0" smtClean="0">
                <a:solidFill>
                  <a:schemeClr val="bg2"/>
                </a:solidFill>
                <a:latin typeface="Courier New" pitchFamily="49" charset="0"/>
              </a:rPr>
              <a:t>break</a:t>
            </a:r>
            <a:r>
              <a:rPr lang="en-GB" altLang="en-US" sz="1600" dirty="0">
                <a:solidFill>
                  <a:schemeClr val="bg2"/>
                </a:solidFill>
                <a:latin typeface="Courier New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GB" altLang="en-US" sz="1600" dirty="0" smtClean="0">
                <a:solidFill>
                  <a:schemeClr val="bg2"/>
                </a:solidFill>
                <a:latin typeface="Courier New" pitchFamily="49" charset="0"/>
              </a:rPr>
              <a:t>} </a:t>
            </a:r>
            <a:r>
              <a:rPr lang="en-GB" altLang="en-US" sz="1600" dirty="0">
                <a:solidFill>
                  <a:schemeClr val="bg2"/>
                </a:solidFill>
                <a:latin typeface="Courier New" pitchFamily="49" charset="0"/>
              </a:rPr>
              <a:t>// end switch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GB" altLang="en-US" sz="1600" dirty="0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GB" altLang="en-US" sz="1600" dirty="0">
                <a:solidFill>
                  <a:schemeClr val="bg2"/>
                </a:solidFill>
                <a:latin typeface="Courier New" pitchFamily="49" charset="0"/>
              </a:rPr>
              <a:t>      </a:t>
            </a:r>
            <a:r>
              <a:rPr lang="en-GB" altLang="en-US" sz="1600" dirty="0" err="1">
                <a:solidFill>
                  <a:schemeClr val="bg2"/>
                </a:solidFill>
                <a:latin typeface="Courier New" pitchFamily="49" charset="0"/>
              </a:rPr>
              <a:t>printf</a:t>
            </a:r>
            <a:r>
              <a:rPr lang="en-GB" altLang="en-US" sz="1600" dirty="0">
                <a:solidFill>
                  <a:schemeClr val="bg2"/>
                </a:solidFill>
                <a:latin typeface="Courier New" pitchFamily="49" charset="0"/>
              </a:rPr>
              <a:t>("%s", </a:t>
            </a:r>
            <a:r>
              <a:rPr lang="en-GB" altLang="en-US" sz="1600" dirty="0" smtClean="0">
                <a:solidFill>
                  <a:schemeClr val="bg2"/>
                </a:solidFill>
                <a:latin typeface="Courier New" pitchFamily="49" charset="0"/>
              </a:rPr>
              <a:t>“enter choice: </a:t>
            </a:r>
            <a:r>
              <a:rPr lang="en-GB" altLang="en-US" sz="1600" dirty="0">
                <a:solidFill>
                  <a:schemeClr val="bg2"/>
                </a:solidFill>
                <a:latin typeface="Courier New" pitchFamily="49" charset="0"/>
              </a:rPr>
              <a:t>");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GB" altLang="en-US" sz="1600" dirty="0">
                <a:solidFill>
                  <a:schemeClr val="bg2"/>
                </a:solidFill>
                <a:latin typeface="Courier New" pitchFamily="49" charset="0"/>
              </a:rPr>
              <a:t>      </a:t>
            </a:r>
            <a:r>
              <a:rPr lang="en-GB" altLang="en-US" sz="1600" dirty="0" err="1">
                <a:solidFill>
                  <a:schemeClr val="bg2"/>
                </a:solidFill>
                <a:latin typeface="Courier New" pitchFamily="49" charset="0"/>
              </a:rPr>
              <a:t>scanf</a:t>
            </a:r>
            <a:r>
              <a:rPr lang="en-GB" altLang="en-US" sz="1600" dirty="0">
                <a:solidFill>
                  <a:schemeClr val="bg2"/>
                </a:solidFill>
                <a:latin typeface="Courier New" pitchFamily="49" charset="0"/>
              </a:rPr>
              <a:t>("%u", &amp;choice);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GB" altLang="en-US" sz="1600" dirty="0">
                <a:solidFill>
                  <a:schemeClr val="bg2"/>
                </a:solidFill>
                <a:latin typeface="Courier New" pitchFamily="49" charset="0"/>
              </a:rPr>
              <a:t>   }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GB" altLang="en-US" sz="1600" dirty="0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GB" altLang="en-US" sz="1600" dirty="0">
                <a:solidFill>
                  <a:schemeClr val="bg2"/>
                </a:solidFill>
                <a:latin typeface="Courier New" pitchFamily="49" charset="0"/>
              </a:rPr>
              <a:t>   puts("End of run.");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GB" altLang="en-US" sz="1600" dirty="0">
                <a:solidFill>
                  <a:schemeClr val="bg2"/>
                </a:solidFill>
                <a:latin typeface="Courier New" pitchFamily="49" charset="0"/>
              </a:rPr>
              <a:t>} </a:t>
            </a:r>
            <a:endParaRPr lang="en-US" altLang="en-US" sz="1600" dirty="0" smtClean="0">
              <a:solidFill>
                <a:schemeClr val="bg2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45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7FB0C84-1A00-4771-963E-F11E9D2A28CE}" type="slidenum">
              <a:rPr lang="zh-TW" altLang="en-US"/>
              <a:pPr/>
              <a:t>2</a:t>
            </a:fld>
            <a:endParaRPr lang="en-US" altLang="zh-TW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Array versus Linked Lists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7848600" cy="4267200"/>
          </a:xfrm>
        </p:spPr>
        <p:txBody>
          <a:bodyPr/>
          <a:lstStyle/>
          <a:p>
            <a:r>
              <a:rPr lang="en-US" altLang="zh-CN" sz="2400" smtClean="0">
                <a:ea typeface="宋体" pitchFamily="2" charset="-122"/>
              </a:rPr>
              <a:t>Linked lists are more complex to code and manage than arrays, but they have some distinct advantages.</a:t>
            </a:r>
          </a:p>
          <a:p>
            <a:pPr lvl="1"/>
            <a:r>
              <a:rPr lang="en-US" altLang="zh-CN" sz="2000" b="1" smtClean="0">
                <a:solidFill>
                  <a:schemeClr val="hlink"/>
                </a:solidFill>
                <a:ea typeface="宋体" pitchFamily="2" charset="-122"/>
              </a:rPr>
              <a:t>Dynamic</a:t>
            </a:r>
            <a:r>
              <a:rPr lang="en-US" altLang="zh-CN" sz="2000" smtClean="0">
                <a:ea typeface="宋体" pitchFamily="2" charset="-122"/>
              </a:rPr>
              <a:t>: a linked list can easily grow and shrink in size.</a:t>
            </a:r>
          </a:p>
          <a:p>
            <a:pPr lvl="2"/>
            <a:r>
              <a:rPr lang="en-US" altLang="zh-CN" sz="1800" smtClean="0">
                <a:ea typeface="宋体" pitchFamily="2" charset="-122"/>
              </a:rPr>
              <a:t>We don’t need to know how many nodes will be in the list. They are created in memory as needed.</a:t>
            </a:r>
          </a:p>
          <a:p>
            <a:pPr lvl="2"/>
            <a:r>
              <a:rPr lang="en-US" altLang="zh-CN" sz="1800" smtClean="0">
                <a:ea typeface="宋体" pitchFamily="2" charset="-122"/>
              </a:rPr>
              <a:t>In contrast, the size of a C++ array is fixed at compilation time.</a:t>
            </a:r>
          </a:p>
          <a:p>
            <a:pPr lvl="1"/>
            <a:r>
              <a:rPr lang="en-US" altLang="zh-CN" sz="2000" b="1" smtClean="0">
                <a:solidFill>
                  <a:schemeClr val="hlink"/>
                </a:solidFill>
                <a:ea typeface="宋体" pitchFamily="2" charset="-122"/>
              </a:rPr>
              <a:t>Easy and fast insertions and deletions</a:t>
            </a:r>
          </a:p>
          <a:p>
            <a:pPr lvl="2"/>
            <a:r>
              <a:rPr lang="en-US" altLang="zh-CN" sz="1800" smtClean="0">
                <a:ea typeface="宋体" pitchFamily="2" charset="-122"/>
              </a:rPr>
              <a:t>To insert or delete an element in an array, we need to copy to temporary variables to make room for new elements or close the gap caused by deleted elements.</a:t>
            </a:r>
          </a:p>
          <a:p>
            <a:pPr lvl="2"/>
            <a:r>
              <a:rPr lang="en-US" altLang="zh-CN" sz="1800" smtClean="0">
                <a:ea typeface="宋体" pitchFamily="2" charset="-122"/>
              </a:rPr>
              <a:t>With a linked list, no need to move other nodes. Only need to reset some pointers.</a:t>
            </a:r>
          </a:p>
        </p:txBody>
      </p:sp>
    </p:spTree>
    <p:extLst>
      <p:ext uri="{BB962C8B-B14F-4D97-AF65-F5344CB8AC3E}">
        <p14:creationId xmlns:p14="http://schemas.microsoft.com/office/powerpoint/2010/main" val="11778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DE9A539-16C8-440C-B7EC-F22FA7599424}" type="slidenum">
              <a:rPr lang="zh-TW" altLang="en-US"/>
              <a:pPr/>
              <a:t>3</a:t>
            </a:fld>
            <a:endParaRPr lang="en-US" altLang="zh-TW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8382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2"/>
                </a:solidFill>
                <a:ea typeface="宋体" pitchFamily="2" charset="-122"/>
              </a:rPr>
              <a:t>List Overview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7848600" cy="5410200"/>
          </a:xfrm>
          <a:solidFill>
            <a:schemeClr val="tx1"/>
          </a:solidFill>
        </p:spPr>
        <p:txBody>
          <a:bodyPr/>
          <a:lstStyle/>
          <a:p>
            <a:r>
              <a:rPr lang="en-US" altLang="zh-CN" dirty="0" smtClean="0">
                <a:solidFill>
                  <a:schemeClr val="bg2"/>
                </a:solidFill>
                <a:ea typeface="宋体" pitchFamily="2" charset="-122"/>
              </a:rPr>
              <a:t>Linked lists</a:t>
            </a:r>
          </a:p>
          <a:p>
            <a:pPr lvl="1"/>
            <a:r>
              <a:rPr lang="en-US" altLang="zh-CN" dirty="0" smtClean="0">
                <a:solidFill>
                  <a:schemeClr val="bg2"/>
                </a:solidFill>
                <a:ea typeface="宋体" pitchFamily="2" charset="-122"/>
              </a:rPr>
              <a:t>Abstract data type (ADT)</a:t>
            </a:r>
          </a:p>
          <a:p>
            <a:pPr lvl="1"/>
            <a:r>
              <a:rPr lang="en-US" altLang="zh-CN" dirty="0" smtClean="0">
                <a:solidFill>
                  <a:schemeClr val="bg2"/>
                </a:solidFill>
                <a:ea typeface="宋体" pitchFamily="2" charset="-122"/>
              </a:rPr>
              <a:t>It is Dynamic and so you can increase/decrease the size.</a:t>
            </a:r>
          </a:p>
          <a:p>
            <a:pPr lvl="1"/>
            <a:r>
              <a:rPr lang="en-US" altLang="zh-CN" dirty="0" smtClean="0">
                <a:solidFill>
                  <a:schemeClr val="bg2"/>
                </a:solidFill>
                <a:ea typeface="宋体" pitchFamily="2" charset="-122"/>
              </a:rPr>
              <a:t>Unlike an array which is static: can not change the size at run time</a:t>
            </a:r>
          </a:p>
          <a:p>
            <a:r>
              <a:rPr lang="en-US" altLang="zh-CN" dirty="0" smtClean="0">
                <a:solidFill>
                  <a:schemeClr val="bg2"/>
                </a:solidFill>
                <a:ea typeface="宋体" pitchFamily="2" charset="-122"/>
              </a:rPr>
              <a:t>Basic operations of linked lists</a:t>
            </a:r>
          </a:p>
          <a:p>
            <a:pPr lvl="1"/>
            <a:r>
              <a:rPr lang="en-US" altLang="zh-CN" dirty="0" smtClean="0">
                <a:solidFill>
                  <a:schemeClr val="bg2"/>
                </a:solidFill>
                <a:ea typeface="宋体" pitchFamily="2" charset="-122"/>
              </a:rPr>
              <a:t>Insert, find, delete, print, etc.</a:t>
            </a:r>
          </a:p>
          <a:p>
            <a:r>
              <a:rPr lang="en-US" altLang="zh-CN" dirty="0" smtClean="0">
                <a:solidFill>
                  <a:schemeClr val="bg2"/>
                </a:solidFill>
                <a:ea typeface="宋体" pitchFamily="2" charset="-122"/>
              </a:rPr>
              <a:t>Variations of linked lists</a:t>
            </a:r>
          </a:p>
          <a:p>
            <a:pPr lvl="1"/>
            <a:r>
              <a:rPr lang="en-US" altLang="zh-CN" dirty="0" smtClean="0">
                <a:solidFill>
                  <a:schemeClr val="bg2"/>
                </a:solidFill>
                <a:ea typeface="宋体" pitchFamily="2" charset="-122"/>
              </a:rPr>
              <a:t>Stacks : the program/thread stack: (LIFO)</a:t>
            </a:r>
          </a:p>
          <a:p>
            <a:pPr lvl="1"/>
            <a:r>
              <a:rPr lang="en-US" altLang="zh-CN" dirty="0" smtClean="0">
                <a:solidFill>
                  <a:schemeClr val="bg2"/>
                </a:solidFill>
                <a:ea typeface="宋体" pitchFamily="2" charset="-122"/>
              </a:rPr>
              <a:t>Queues: used for  (FIFO) algorithms for scheduling processes to run on a CPU</a:t>
            </a:r>
          </a:p>
          <a:p>
            <a:pPr lvl="1"/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7F8EFA8-47D3-465F-B127-7314B2499F4A}" type="slidenum">
              <a:rPr lang="zh-TW" altLang="en-US"/>
              <a:pPr/>
              <a:t>4</a:t>
            </a:fld>
            <a:endParaRPr lang="en-US" altLang="zh-TW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Linked Lists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971800"/>
            <a:ext cx="7848600" cy="3048000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A </a:t>
            </a:r>
            <a:r>
              <a:rPr lang="en-US" altLang="zh-CN" i="1" dirty="0" smtClean="0">
                <a:solidFill>
                  <a:srgbClr val="FFCC00"/>
                </a:solidFill>
                <a:ea typeface="宋体" pitchFamily="2" charset="-122"/>
              </a:rPr>
              <a:t>linked list</a:t>
            </a:r>
            <a:r>
              <a:rPr lang="en-US" altLang="zh-CN" dirty="0" smtClean="0">
                <a:ea typeface="宋体" pitchFamily="2" charset="-122"/>
              </a:rPr>
              <a:t> is a series of connected </a:t>
            </a:r>
            <a:r>
              <a:rPr lang="en-US" altLang="zh-CN" i="1" dirty="0" smtClean="0">
                <a:solidFill>
                  <a:srgbClr val="FFCC00"/>
                </a:solidFill>
                <a:ea typeface="宋体" pitchFamily="2" charset="-122"/>
              </a:rPr>
              <a:t>nodes</a:t>
            </a:r>
          </a:p>
          <a:p>
            <a:r>
              <a:rPr lang="en-US" altLang="zh-CN" dirty="0" smtClean="0">
                <a:ea typeface="宋体" pitchFamily="2" charset="-122"/>
              </a:rPr>
              <a:t>Each node contains at least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A piece of data (any type; e.g. a structure – P.C.B.)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Pointer to the next node in the list</a:t>
            </a:r>
          </a:p>
          <a:p>
            <a:r>
              <a:rPr lang="en-US" altLang="zh-CN" i="1" dirty="0" smtClean="0">
                <a:solidFill>
                  <a:srgbClr val="FFCC00"/>
                </a:solidFill>
                <a:ea typeface="宋体" pitchFamily="2" charset="-122"/>
              </a:rPr>
              <a:t>Head</a:t>
            </a:r>
            <a:r>
              <a:rPr lang="en-US" altLang="zh-CN" dirty="0" smtClean="0">
                <a:ea typeface="宋体" pitchFamily="2" charset="-122"/>
              </a:rPr>
              <a:t>: pointer to the first node</a:t>
            </a:r>
          </a:p>
          <a:p>
            <a:r>
              <a:rPr lang="en-US" altLang="zh-CN" dirty="0" smtClean="0">
                <a:ea typeface="宋体" pitchFamily="2" charset="-122"/>
              </a:rPr>
              <a:t>The last node points to </a:t>
            </a:r>
            <a:r>
              <a:rPr lang="en-US" altLang="zh-CN" dirty="0" smtClean="0">
                <a:latin typeface="Courier New" pitchFamily="49" charset="0"/>
                <a:ea typeface="宋体" pitchFamily="2" charset="-122"/>
              </a:rPr>
              <a:t>NULL</a:t>
            </a:r>
          </a:p>
        </p:txBody>
      </p:sp>
      <p:sp>
        <p:nvSpPr>
          <p:cNvPr id="5125" name="Rectangle 15"/>
          <p:cNvSpPr>
            <a:spLocks noChangeArrowheads="1"/>
          </p:cNvSpPr>
          <p:nvPr/>
        </p:nvSpPr>
        <p:spPr bwMode="auto">
          <a:xfrm>
            <a:off x="3267075" y="18351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IE" altLang="en-US"/>
          </a:p>
        </p:txBody>
      </p:sp>
      <p:sp>
        <p:nvSpPr>
          <p:cNvPr id="5126" name="Line 16"/>
          <p:cNvSpPr>
            <a:spLocks noChangeShapeType="1"/>
          </p:cNvSpPr>
          <p:nvPr/>
        </p:nvSpPr>
        <p:spPr bwMode="auto">
          <a:xfrm flipV="1">
            <a:off x="3571875" y="213995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5127" name="Rectangle 18"/>
          <p:cNvSpPr>
            <a:spLocks noChangeArrowheads="1"/>
          </p:cNvSpPr>
          <p:nvPr/>
        </p:nvSpPr>
        <p:spPr bwMode="auto">
          <a:xfrm>
            <a:off x="5095875" y="18351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IE" altLang="en-US"/>
          </a:p>
        </p:txBody>
      </p:sp>
      <p:sp>
        <p:nvSpPr>
          <p:cNvPr id="5128" name="Line 19"/>
          <p:cNvSpPr>
            <a:spLocks noChangeShapeType="1"/>
          </p:cNvSpPr>
          <p:nvPr/>
        </p:nvSpPr>
        <p:spPr bwMode="auto">
          <a:xfrm flipV="1">
            <a:off x="5400675" y="213995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5129" name="Rectangle 21"/>
          <p:cNvSpPr>
            <a:spLocks noChangeArrowheads="1"/>
          </p:cNvSpPr>
          <p:nvPr/>
        </p:nvSpPr>
        <p:spPr bwMode="auto">
          <a:xfrm>
            <a:off x="6924675" y="18351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IE" altLang="en-US"/>
          </a:p>
        </p:txBody>
      </p:sp>
      <p:grpSp>
        <p:nvGrpSpPr>
          <p:cNvPr id="5130" name="Group 36"/>
          <p:cNvGrpSpPr>
            <a:grpSpLocks/>
          </p:cNvGrpSpPr>
          <p:nvPr/>
        </p:nvGrpSpPr>
        <p:grpSpPr bwMode="auto">
          <a:xfrm>
            <a:off x="2657475" y="1835150"/>
            <a:ext cx="609600" cy="609600"/>
            <a:chOff x="1728" y="2880"/>
            <a:chExt cx="384" cy="384"/>
          </a:xfrm>
        </p:grpSpPr>
        <p:sp>
          <p:nvSpPr>
            <p:cNvPr id="5150" name="Rectangle 14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IE" altLang="en-US"/>
            </a:p>
          </p:txBody>
        </p:sp>
        <p:sp>
          <p:nvSpPr>
            <p:cNvPr id="5151" name="Text Box 23"/>
            <p:cNvSpPr txBox="1">
              <a:spLocks noChangeArrowheads="1"/>
            </p:cNvSpPr>
            <p:nvPr/>
          </p:nvSpPr>
          <p:spPr bwMode="auto">
            <a:xfrm>
              <a:off x="1819" y="296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CN" sz="2000">
                  <a:solidFill>
                    <a:schemeClr val="bg1"/>
                  </a:solidFill>
                  <a:latin typeface="Tahoma" pitchFamily="34" charset="0"/>
                  <a:ea typeface="宋体" pitchFamily="2" charset="-122"/>
                </a:rPr>
                <a:t>A</a:t>
              </a:r>
            </a:p>
          </p:txBody>
        </p:sp>
      </p:grpSp>
      <p:sp>
        <p:nvSpPr>
          <p:cNvPr id="5131" name="Text Box 29"/>
          <p:cNvSpPr txBox="1">
            <a:spLocks noChangeArrowheads="1"/>
          </p:cNvSpPr>
          <p:nvPr/>
        </p:nvSpPr>
        <p:spPr bwMode="auto">
          <a:xfrm>
            <a:off x="7050088" y="1943100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zh-CN" altLang="en-US" sz="2000" b="1">
                <a:latin typeface="Tahoma" pitchFamily="34" charset="0"/>
                <a:ea typeface="宋体" pitchFamily="2" charset="-122"/>
                <a:sym typeface="Symbol" pitchFamily="18" charset="2"/>
              </a:rPr>
              <a:t></a:t>
            </a:r>
            <a:endParaRPr lang="zh-CN" altLang="en-US" sz="2000" b="1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132" name="Rectangle 31"/>
          <p:cNvSpPr>
            <a:spLocks noChangeArrowheads="1"/>
          </p:cNvSpPr>
          <p:nvPr/>
        </p:nvSpPr>
        <p:spPr bwMode="auto">
          <a:xfrm>
            <a:off x="1438275" y="18288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IE" altLang="en-US"/>
          </a:p>
        </p:txBody>
      </p:sp>
      <p:sp>
        <p:nvSpPr>
          <p:cNvPr id="5133" name="Line 13"/>
          <p:cNvSpPr>
            <a:spLocks noChangeShapeType="1"/>
          </p:cNvSpPr>
          <p:nvPr/>
        </p:nvSpPr>
        <p:spPr bwMode="auto">
          <a:xfrm flipV="1">
            <a:off x="1743075" y="213995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5134" name="Text Box 34"/>
          <p:cNvSpPr txBox="1">
            <a:spLocks noChangeArrowheads="1"/>
          </p:cNvSpPr>
          <p:nvPr/>
        </p:nvSpPr>
        <p:spPr bwMode="auto">
          <a:xfrm>
            <a:off x="1371600" y="252095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CN" sz="2000" dirty="0">
                <a:solidFill>
                  <a:schemeClr val="folHlink"/>
                </a:solidFill>
                <a:latin typeface="Tahoma" pitchFamily="34" charset="0"/>
                <a:ea typeface="宋体" pitchFamily="2" charset="-122"/>
              </a:rPr>
              <a:t>Head</a:t>
            </a:r>
          </a:p>
        </p:txBody>
      </p:sp>
      <p:grpSp>
        <p:nvGrpSpPr>
          <p:cNvPr id="5135" name="Group 37"/>
          <p:cNvGrpSpPr>
            <a:grpSpLocks/>
          </p:cNvGrpSpPr>
          <p:nvPr/>
        </p:nvGrpSpPr>
        <p:grpSpPr bwMode="auto">
          <a:xfrm>
            <a:off x="4486275" y="1835150"/>
            <a:ext cx="609600" cy="609600"/>
            <a:chOff x="1728" y="2880"/>
            <a:chExt cx="384" cy="384"/>
          </a:xfrm>
        </p:grpSpPr>
        <p:sp>
          <p:nvSpPr>
            <p:cNvPr id="5148" name="Rectangle 38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IE" altLang="en-US"/>
            </a:p>
          </p:txBody>
        </p:sp>
        <p:sp>
          <p:nvSpPr>
            <p:cNvPr id="5149" name="Text Box 39"/>
            <p:cNvSpPr txBox="1">
              <a:spLocks noChangeArrowheads="1"/>
            </p:cNvSpPr>
            <p:nvPr/>
          </p:nvSpPr>
          <p:spPr bwMode="auto">
            <a:xfrm>
              <a:off x="1820" y="2966"/>
              <a:ext cx="2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CN" sz="2000">
                  <a:solidFill>
                    <a:schemeClr val="bg1"/>
                  </a:solidFill>
                  <a:latin typeface="Tahoma" pitchFamily="34" charset="0"/>
                  <a:ea typeface="宋体" pitchFamily="2" charset="-122"/>
                </a:rPr>
                <a:t>B</a:t>
              </a:r>
            </a:p>
          </p:txBody>
        </p:sp>
      </p:grpSp>
      <p:grpSp>
        <p:nvGrpSpPr>
          <p:cNvPr id="5136" name="Group 40"/>
          <p:cNvGrpSpPr>
            <a:grpSpLocks/>
          </p:cNvGrpSpPr>
          <p:nvPr/>
        </p:nvGrpSpPr>
        <p:grpSpPr bwMode="auto">
          <a:xfrm>
            <a:off x="6315075" y="1835150"/>
            <a:ext cx="609600" cy="609600"/>
            <a:chOff x="1728" y="2880"/>
            <a:chExt cx="384" cy="384"/>
          </a:xfrm>
        </p:grpSpPr>
        <p:sp>
          <p:nvSpPr>
            <p:cNvPr id="5146" name="Rectangle 41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IE" altLang="en-US"/>
            </a:p>
          </p:txBody>
        </p:sp>
        <p:sp>
          <p:nvSpPr>
            <p:cNvPr id="5147" name="Text Box 42"/>
            <p:cNvSpPr txBox="1">
              <a:spLocks noChangeArrowheads="1"/>
            </p:cNvSpPr>
            <p:nvPr/>
          </p:nvSpPr>
          <p:spPr bwMode="auto">
            <a:xfrm>
              <a:off x="1819" y="296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CN" sz="2000">
                  <a:solidFill>
                    <a:schemeClr val="bg1"/>
                  </a:solidFill>
                  <a:latin typeface="Tahoma" pitchFamily="34" charset="0"/>
                  <a:ea typeface="宋体" pitchFamily="2" charset="-122"/>
                </a:rPr>
                <a:t>C</a:t>
              </a:r>
            </a:p>
          </p:txBody>
        </p:sp>
      </p:grpSp>
      <p:sp>
        <p:nvSpPr>
          <p:cNvPr id="5137" name="Rectangle 43"/>
          <p:cNvSpPr>
            <a:spLocks noChangeArrowheads="1"/>
          </p:cNvSpPr>
          <p:nvPr/>
        </p:nvSpPr>
        <p:spPr bwMode="auto">
          <a:xfrm>
            <a:off x="7645400" y="5422900"/>
            <a:ext cx="9144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IE" altLang="en-US"/>
          </a:p>
        </p:txBody>
      </p:sp>
      <p:grpSp>
        <p:nvGrpSpPr>
          <p:cNvPr id="5138" name="Group 44"/>
          <p:cNvGrpSpPr>
            <a:grpSpLocks/>
          </p:cNvGrpSpPr>
          <p:nvPr/>
        </p:nvGrpSpPr>
        <p:grpSpPr bwMode="auto">
          <a:xfrm>
            <a:off x="6578600" y="5422900"/>
            <a:ext cx="1066800" cy="609600"/>
            <a:chOff x="1728" y="2880"/>
            <a:chExt cx="384" cy="384"/>
          </a:xfrm>
        </p:grpSpPr>
        <p:sp>
          <p:nvSpPr>
            <p:cNvPr id="5144" name="Rectangle 45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IE" altLang="en-US"/>
            </a:p>
          </p:txBody>
        </p:sp>
        <p:sp>
          <p:nvSpPr>
            <p:cNvPr id="5145" name="Text Box 46"/>
            <p:cNvSpPr txBox="1">
              <a:spLocks noChangeArrowheads="1"/>
            </p:cNvSpPr>
            <p:nvPr/>
          </p:nvSpPr>
          <p:spPr bwMode="auto">
            <a:xfrm>
              <a:off x="1864" y="2966"/>
              <a:ext cx="12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CN" sz="2000">
                  <a:solidFill>
                    <a:schemeClr val="bg1"/>
                  </a:solidFill>
                  <a:latin typeface="Tahoma" pitchFamily="34" charset="0"/>
                  <a:ea typeface="宋体" pitchFamily="2" charset="-122"/>
                </a:rPr>
                <a:t>A</a:t>
              </a:r>
            </a:p>
          </p:txBody>
        </p:sp>
      </p:grpSp>
      <p:sp>
        <p:nvSpPr>
          <p:cNvPr id="5139" name="Text Box 51"/>
          <p:cNvSpPr txBox="1">
            <a:spLocks noChangeArrowheads="1"/>
          </p:cNvSpPr>
          <p:nvPr/>
        </p:nvSpPr>
        <p:spPr bwMode="auto">
          <a:xfrm>
            <a:off x="6781800" y="61102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b="1">
                <a:ea typeface="宋体" pitchFamily="2" charset="-122"/>
              </a:rPr>
              <a:t>data</a:t>
            </a:r>
          </a:p>
        </p:txBody>
      </p:sp>
      <p:sp>
        <p:nvSpPr>
          <p:cNvPr id="5140" name="Text Box 53"/>
          <p:cNvSpPr txBox="1">
            <a:spLocks noChangeArrowheads="1"/>
          </p:cNvSpPr>
          <p:nvPr/>
        </p:nvSpPr>
        <p:spPr bwMode="auto">
          <a:xfrm>
            <a:off x="7620000" y="6110288"/>
            <a:ext cx="990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b="1">
                <a:ea typeface="宋体" pitchFamily="2" charset="-122"/>
              </a:rPr>
              <a:t>pointer</a:t>
            </a:r>
          </a:p>
        </p:txBody>
      </p:sp>
      <p:sp>
        <p:nvSpPr>
          <p:cNvPr id="5141" name="Rectangle 54"/>
          <p:cNvSpPr>
            <a:spLocks noChangeArrowheads="1"/>
          </p:cNvSpPr>
          <p:nvPr/>
        </p:nvSpPr>
        <p:spPr bwMode="auto">
          <a:xfrm>
            <a:off x="5562600" y="5029200"/>
            <a:ext cx="3352800" cy="1600200"/>
          </a:xfrm>
          <a:prstGeom prst="rect">
            <a:avLst/>
          </a:prstGeom>
          <a:noFill/>
          <a:ln w="31750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IE" altLang="en-US"/>
          </a:p>
        </p:txBody>
      </p:sp>
      <p:sp>
        <p:nvSpPr>
          <p:cNvPr id="5142" name="Text Box 55"/>
          <p:cNvSpPr txBox="1">
            <a:spLocks noChangeArrowheads="1"/>
          </p:cNvSpPr>
          <p:nvPr/>
        </p:nvSpPr>
        <p:spPr bwMode="auto">
          <a:xfrm>
            <a:off x="5638800" y="51196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b="1">
                <a:ea typeface="宋体" pitchFamily="2" charset="-122"/>
              </a:rPr>
              <a:t>node</a:t>
            </a:r>
          </a:p>
        </p:txBody>
      </p:sp>
      <p:sp>
        <p:nvSpPr>
          <p:cNvPr id="5143" name="Line 56"/>
          <p:cNvSpPr>
            <a:spLocks noChangeShapeType="1"/>
          </p:cNvSpPr>
          <p:nvPr/>
        </p:nvSpPr>
        <p:spPr bwMode="auto">
          <a:xfrm flipV="1">
            <a:off x="8153400" y="57150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2B80979-A276-480D-BEE8-ADA8BA4B9ED9}" type="slidenum">
              <a:rPr lang="zh-TW" altLang="en-US"/>
              <a:pPr/>
              <a:t>5</a:t>
            </a:fld>
            <a:endParaRPr lang="en-US" altLang="zh-TW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ea typeface="宋体" pitchFamily="2" charset="-122"/>
              </a:rPr>
              <a:t>A Simple Linked List Class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275" y="1600200"/>
            <a:ext cx="7485062" cy="45259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800" dirty="0" smtClean="0">
                <a:solidFill>
                  <a:schemeClr val="bg2"/>
                </a:solidFill>
                <a:ea typeface="宋体" pitchFamily="2" charset="-122"/>
              </a:rPr>
              <a:t>Linked lists are made up of Nodes</a:t>
            </a:r>
          </a:p>
          <a:p>
            <a:pPr>
              <a:lnSpc>
                <a:spcPct val="80000"/>
              </a:lnSpc>
            </a:pPr>
            <a:r>
              <a:rPr lang="en-US" altLang="zh-CN" sz="1800" dirty="0" smtClean="0">
                <a:solidFill>
                  <a:schemeClr val="bg2"/>
                </a:solidFill>
                <a:ea typeface="宋体" pitchFamily="2" charset="-122"/>
              </a:rPr>
              <a:t>Declare </a:t>
            </a:r>
            <a:r>
              <a:rPr lang="en-US" altLang="zh-CN" sz="1800" dirty="0" smtClean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Node </a:t>
            </a:r>
            <a:r>
              <a:rPr lang="en-US" altLang="zh-CN" sz="1800" dirty="0" smtClean="0">
                <a:solidFill>
                  <a:schemeClr val="bg2"/>
                </a:solidFill>
                <a:ea typeface="宋体" pitchFamily="2" charset="-122"/>
              </a:rPr>
              <a:t>class for the nodes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 smtClean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data</a:t>
            </a:r>
            <a:r>
              <a:rPr lang="en-US" altLang="zh-CN" sz="1800" dirty="0" smtClean="0">
                <a:solidFill>
                  <a:schemeClr val="bg2"/>
                </a:solidFill>
                <a:ea typeface="宋体" pitchFamily="2" charset="-122"/>
              </a:rPr>
              <a:t>: </a:t>
            </a:r>
            <a:r>
              <a:rPr lang="en-US" altLang="zh-CN" sz="1800" dirty="0" smtClean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char</a:t>
            </a:r>
            <a:r>
              <a:rPr lang="en-US" altLang="zh-CN" sz="1800" dirty="0" smtClean="0">
                <a:solidFill>
                  <a:schemeClr val="bg2"/>
                </a:solidFill>
                <a:ea typeface="宋体" pitchFamily="2" charset="-122"/>
              </a:rPr>
              <a:t>-type data in this example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 smtClean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next</a:t>
            </a:r>
            <a:r>
              <a:rPr lang="en-US" altLang="zh-CN" sz="1800" dirty="0" smtClean="0">
                <a:solidFill>
                  <a:schemeClr val="bg2"/>
                </a:solidFill>
                <a:ea typeface="宋体" pitchFamily="2" charset="-122"/>
              </a:rPr>
              <a:t>: a pointer to the next node in the list</a:t>
            </a:r>
          </a:p>
          <a:p>
            <a:pPr lvl="1">
              <a:lnSpc>
                <a:spcPct val="80000"/>
              </a:lnSpc>
            </a:pPr>
            <a:endParaRPr lang="en-US" altLang="zh-CN" sz="1800" dirty="0">
              <a:solidFill>
                <a:schemeClr val="bg2"/>
              </a:solidFill>
              <a:ea typeface="宋体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zh-CN" sz="1800" dirty="0" smtClean="0">
              <a:solidFill>
                <a:schemeClr val="bg2"/>
              </a:solidFill>
              <a:ea typeface="宋体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zh-CN" sz="1800" dirty="0" smtClean="0">
              <a:solidFill>
                <a:schemeClr val="bg2"/>
              </a:solidFill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800" dirty="0">
                <a:solidFill>
                  <a:schemeClr val="bg2"/>
                </a:solidFill>
                <a:ea typeface="宋体" pitchFamily="2" charset="-122"/>
              </a:rPr>
              <a:t>// self-referential structure                       </a:t>
            </a:r>
          </a:p>
          <a:p>
            <a:pPr>
              <a:lnSpc>
                <a:spcPct val="80000"/>
              </a:lnSpc>
            </a:pPr>
            <a:r>
              <a:rPr lang="en-US" altLang="zh-CN" sz="1800" dirty="0" err="1">
                <a:solidFill>
                  <a:schemeClr val="bg2"/>
                </a:solidFill>
                <a:ea typeface="宋体" pitchFamily="2" charset="-122"/>
              </a:rPr>
              <a:t>struct</a:t>
            </a:r>
            <a:r>
              <a:rPr lang="en-US" altLang="zh-CN" sz="1800" dirty="0">
                <a:solidFill>
                  <a:schemeClr val="bg2"/>
                </a:solidFill>
                <a:ea typeface="宋体" pitchFamily="2" charset="-122"/>
              </a:rPr>
              <a:t> </a:t>
            </a:r>
            <a:r>
              <a:rPr lang="en-US" altLang="zh-CN" sz="1800" dirty="0" err="1">
                <a:solidFill>
                  <a:schemeClr val="bg2"/>
                </a:solidFill>
                <a:ea typeface="宋体" pitchFamily="2" charset="-122"/>
              </a:rPr>
              <a:t>listNode</a:t>
            </a:r>
            <a:r>
              <a:rPr lang="en-US" altLang="zh-CN" sz="1800" dirty="0">
                <a:solidFill>
                  <a:schemeClr val="bg2"/>
                </a:solidFill>
                <a:ea typeface="宋体" pitchFamily="2" charset="-122"/>
              </a:rPr>
              <a:t> {                                      </a:t>
            </a:r>
          </a:p>
          <a:p>
            <a:pPr>
              <a:lnSpc>
                <a:spcPct val="80000"/>
              </a:lnSpc>
            </a:pPr>
            <a:r>
              <a:rPr lang="en-US" altLang="zh-CN" sz="1800" dirty="0">
                <a:solidFill>
                  <a:schemeClr val="bg2"/>
                </a:solidFill>
                <a:ea typeface="宋体" pitchFamily="2" charset="-122"/>
              </a:rPr>
              <a:t>   char data; // each </a:t>
            </a:r>
            <a:r>
              <a:rPr lang="en-US" altLang="zh-CN" sz="1800" dirty="0" err="1">
                <a:solidFill>
                  <a:schemeClr val="bg2"/>
                </a:solidFill>
                <a:ea typeface="宋体" pitchFamily="2" charset="-122"/>
              </a:rPr>
              <a:t>listNode</a:t>
            </a:r>
            <a:r>
              <a:rPr lang="en-US" altLang="zh-CN" sz="1800" dirty="0">
                <a:solidFill>
                  <a:schemeClr val="bg2"/>
                </a:solidFill>
                <a:ea typeface="宋体" pitchFamily="2" charset="-122"/>
              </a:rPr>
              <a:t> contains a character </a:t>
            </a:r>
          </a:p>
          <a:p>
            <a:pPr>
              <a:lnSpc>
                <a:spcPct val="80000"/>
              </a:lnSpc>
            </a:pPr>
            <a:r>
              <a:rPr lang="en-US" altLang="zh-CN" sz="1800" dirty="0">
                <a:solidFill>
                  <a:schemeClr val="bg2"/>
                </a:solidFill>
                <a:ea typeface="宋体" pitchFamily="2" charset="-122"/>
              </a:rPr>
              <a:t>   </a:t>
            </a:r>
            <a:r>
              <a:rPr lang="en-US" altLang="zh-CN" sz="1800" dirty="0" err="1">
                <a:solidFill>
                  <a:schemeClr val="bg2"/>
                </a:solidFill>
                <a:ea typeface="宋体" pitchFamily="2" charset="-122"/>
              </a:rPr>
              <a:t>struct</a:t>
            </a:r>
            <a:r>
              <a:rPr lang="en-US" altLang="zh-CN" sz="1800" dirty="0">
                <a:solidFill>
                  <a:schemeClr val="bg2"/>
                </a:solidFill>
                <a:ea typeface="宋体" pitchFamily="2" charset="-122"/>
              </a:rPr>
              <a:t> </a:t>
            </a:r>
            <a:r>
              <a:rPr lang="en-US" altLang="zh-CN" sz="1800" dirty="0" err="1">
                <a:solidFill>
                  <a:schemeClr val="bg2"/>
                </a:solidFill>
                <a:ea typeface="宋体" pitchFamily="2" charset="-122"/>
              </a:rPr>
              <a:t>listNode</a:t>
            </a:r>
            <a:r>
              <a:rPr lang="en-US" altLang="zh-CN" sz="1800" dirty="0">
                <a:solidFill>
                  <a:schemeClr val="bg2"/>
                </a:solidFill>
                <a:ea typeface="宋体" pitchFamily="2" charset="-122"/>
              </a:rPr>
              <a:t> *</a:t>
            </a:r>
            <a:r>
              <a:rPr lang="en-US" altLang="zh-CN" sz="1800" dirty="0" err="1">
                <a:solidFill>
                  <a:schemeClr val="bg2"/>
                </a:solidFill>
                <a:ea typeface="宋体" pitchFamily="2" charset="-122"/>
              </a:rPr>
              <a:t>nextPtr</a:t>
            </a:r>
            <a:r>
              <a:rPr lang="en-US" altLang="zh-CN" sz="1800" dirty="0">
                <a:solidFill>
                  <a:schemeClr val="bg2"/>
                </a:solidFill>
                <a:ea typeface="宋体" pitchFamily="2" charset="-122"/>
              </a:rPr>
              <a:t>; // pointer to next node</a:t>
            </a:r>
          </a:p>
          <a:p>
            <a:pPr>
              <a:lnSpc>
                <a:spcPct val="80000"/>
              </a:lnSpc>
            </a:pPr>
            <a:r>
              <a:rPr lang="en-US" altLang="zh-CN" sz="1800" dirty="0">
                <a:solidFill>
                  <a:schemeClr val="bg2"/>
                </a:solidFill>
                <a:ea typeface="宋体" pitchFamily="2" charset="-122"/>
              </a:rPr>
              <a:t>}; </a:t>
            </a:r>
          </a:p>
          <a:p>
            <a:pPr>
              <a:lnSpc>
                <a:spcPct val="80000"/>
              </a:lnSpc>
            </a:pPr>
            <a:endParaRPr lang="en-US" altLang="zh-CN" sz="1800" dirty="0">
              <a:solidFill>
                <a:schemeClr val="bg2"/>
              </a:solidFill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800" dirty="0" err="1">
                <a:solidFill>
                  <a:schemeClr val="bg2"/>
                </a:solidFill>
                <a:ea typeface="宋体" pitchFamily="2" charset="-122"/>
              </a:rPr>
              <a:t>typedef</a:t>
            </a:r>
            <a:r>
              <a:rPr lang="en-US" altLang="zh-CN" sz="1800" dirty="0">
                <a:solidFill>
                  <a:schemeClr val="bg2"/>
                </a:solidFill>
                <a:ea typeface="宋体" pitchFamily="2" charset="-122"/>
              </a:rPr>
              <a:t> </a:t>
            </a:r>
            <a:r>
              <a:rPr lang="en-US" altLang="zh-CN" sz="1800" dirty="0" err="1">
                <a:solidFill>
                  <a:schemeClr val="bg2"/>
                </a:solidFill>
                <a:ea typeface="宋体" pitchFamily="2" charset="-122"/>
              </a:rPr>
              <a:t>struct</a:t>
            </a:r>
            <a:r>
              <a:rPr lang="en-US" altLang="zh-CN" sz="1800" dirty="0">
                <a:solidFill>
                  <a:schemeClr val="bg2"/>
                </a:solidFill>
                <a:ea typeface="宋体" pitchFamily="2" charset="-122"/>
              </a:rPr>
              <a:t> </a:t>
            </a:r>
            <a:r>
              <a:rPr lang="en-US" altLang="zh-CN" sz="1800" dirty="0" err="1">
                <a:solidFill>
                  <a:schemeClr val="bg2"/>
                </a:solidFill>
                <a:ea typeface="宋体" pitchFamily="2" charset="-122"/>
              </a:rPr>
              <a:t>listNode</a:t>
            </a:r>
            <a:r>
              <a:rPr lang="en-US" altLang="zh-CN" sz="1800" dirty="0">
                <a:solidFill>
                  <a:schemeClr val="bg2"/>
                </a:solidFill>
                <a:ea typeface="宋体" pitchFamily="2" charset="-122"/>
              </a:rPr>
              <a:t> </a:t>
            </a:r>
            <a:r>
              <a:rPr lang="en-US" altLang="zh-CN" sz="1800" dirty="0" err="1">
                <a:solidFill>
                  <a:schemeClr val="bg2"/>
                </a:solidFill>
                <a:ea typeface="宋体" pitchFamily="2" charset="-122"/>
              </a:rPr>
              <a:t>ListNode</a:t>
            </a:r>
            <a:r>
              <a:rPr lang="en-US" altLang="zh-CN" sz="1800" dirty="0">
                <a:solidFill>
                  <a:schemeClr val="bg2"/>
                </a:solidFill>
                <a:ea typeface="宋体" pitchFamily="2" charset="-122"/>
              </a:rPr>
              <a:t>; // synonym for </a:t>
            </a:r>
            <a:r>
              <a:rPr lang="en-US" altLang="zh-CN" sz="1800" dirty="0" err="1">
                <a:solidFill>
                  <a:schemeClr val="bg2"/>
                </a:solidFill>
                <a:ea typeface="宋体" pitchFamily="2" charset="-122"/>
              </a:rPr>
              <a:t>struct</a:t>
            </a:r>
            <a:r>
              <a:rPr lang="en-US" altLang="zh-CN" sz="1800" dirty="0">
                <a:solidFill>
                  <a:schemeClr val="bg2"/>
                </a:solidFill>
                <a:ea typeface="宋体" pitchFamily="2" charset="-122"/>
              </a:rPr>
              <a:t> </a:t>
            </a:r>
            <a:r>
              <a:rPr lang="en-US" altLang="zh-CN" sz="1800" dirty="0" err="1">
                <a:solidFill>
                  <a:schemeClr val="bg2"/>
                </a:solidFill>
                <a:ea typeface="宋体" pitchFamily="2" charset="-122"/>
              </a:rPr>
              <a:t>listNode</a:t>
            </a:r>
            <a:endParaRPr lang="en-US" altLang="zh-CN" sz="1800" dirty="0" smtClean="0">
              <a:solidFill>
                <a:schemeClr val="bg2"/>
              </a:solidFill>
              <a:ea typeface="宋体" pitchFamily="2" charset="-122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838200" y="4784725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zh-CN" sz="2000">
              <a:solidFill>
                <a:srgbClr val="FFFFFF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5DF8D1-701C-4E82-9D27-EB597D7CA1BE}" type="slidenum">
              <a:rPr lang="zh-TW" altLang="en-US"/>
              <a:pPr/>
              <a:t>6</a:t>
            </a:fld>
            <a:endParaRPr lang="en-US" altLang="zh-TW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chemeClr val="bg2"/>
                </a:solidFill>
              </a:rPr>
              <a:t>Operations on Linked List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534400" cy="41148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>
                <a:solidFill>
                  <a:schemeClr val="bg2"/>
                </a:solidFill>
                <a:latin typeface="Courier New" pitchFamily="49" charset="0"/>
              </a:rPr>
              <a:t>// prototypes</a:t>
            </a:r>
          </a:p>
          <a:p>
            <a:pPr>
              <a:spcBef>
                <a:spcPct val="0"/>
              </a:spcBef>
            </a:pPr>
            <a:r>
              <a:rPr lang="en-US" altLang="en-US" dirty="0">
                <a:solidFill>
                  <a:schemeClr val="bg2"/>
                </a:solidFill>
                <a:latin typeface="Courier New" pitchFamily="49" charset="0"/>
              </a:rPr>
              <a:t>void insert(</a:t>
            </a:r>
            <a:r>
              <a:rPr lang="en-US" altLang="en-US" dirty="0" err="1">
                <a:solidFill>
                  <a:schemeClr val="bg2"/>
                </a:solidFill>
                <a:latin typeface="Courier New" pitchFamily="49" charset="0"/>
              </a:rPr>
              <a:t>ListNode</a:t>
            </a:r>
            <a:r>
              <a:rPr lang="en-US" altLang="en-US" dirty="0">
                <a:solidFill>
                  <a:schemeClr val="bg2"/>
                </a:solidFill>
                <a:latin typeface="Courier New" pitchFamily="49" charset="0"/>
              </a:rPr>
              <a:t>* *</a:t>
            </a:r>
            <a:r>
              <a:rPr lang="en-US" altLang="en-US" dirty="0" err="1">
                <a:solidFill>
                  <a:schemeClr val="bg2"/>
                </a:solidFill>
                <a:latin typeface="Courier New" pitchFamily="49" charset="0"/>
              </a:rPr>
              <a:t>sPtr</a:t>
            </a:r>
            <a:r>
              <a:rPr lang="en-US" altLang="en-US" dirty="0">
                <a:solidFill>
                  <a:schemeClr val="bg2"/>
                </a:solidFill>
                <a:latin typeface="Courier New" pitchFamily="49" charset="0"/>
              </a:rPr>
              <a:t>, char value);</a:t>
            </a:r>
          </a:p>
          <a:p>
            <a:pPr>
              <a:spcBef>
                <a:spcPct val="0"/>
              </a:spcBef>
            </a:pPr>
            <a:r>
              <a:rPr lang="en-US" altLang="en-US" dirty="0">
                <a:solidFill>
                  <a:schemeClr val="bg2"/>
                </a:solidFill>
                <a:latin typeface="Courier New" pitchFamily="49" charset="0"/>
              </a:rPr>
              <a:t>char delete(</a:t>
            </a:r>
            <a:r>
              <a:rPr lang="en-US" altLang="en-US" dirty="0" err="1">
                <a:solidFill>
                  <a:schemeClr val="bg2"/>
                </a:solidFill>
                <a:latin typeface="Courier New" pitchFamily="49" charset="0"/>
              </a:rPr>
              <a:t>ListNode</a:t>
            </a:r>
            <a:r>
              <a:rPr lang="en-US" altLang="en-US" dirty="0">
                <a:solidFill>
                  <a:schemeClr val="bg2"/>
                </a:solidFill>
                <a:latin typeface="Courier New" pitchFamily="49" charset="0"/>
              </a:rPr>
              <a:t>* *</a:t>
            </a:r>
            <a:r>
              <a:rPr lang="en-US" altLang="en-US" dirty="0" err="1">
                <a:solidFill>
                  <a:schemeClr val="bg2"/>
                </a:solidFill>
                <a:latin typeface="Courier New" pitchFamily="49" charset="0"/>
              </a:rPr>
              <a:t>sPtr</a:t>
            </a:r>
            <a:r>
              <a:rPr lang="en-US" altLang="en-US" dirty="0">
                <a:solidFill>
                  <a:schemeClr val="bg2"/>
                </a:solidFill>
                <a:latin typeface="Courier New" pitchFamily="49" charset="0"/>
              </a:rPr>
              <a:t>, char value);</a:t>
            </a:r>
          </a:p>
          <a:p>
            <a:pPr>
              <a:spcBef>
                <a:spcPct val="0"/>
              </a:spcBef>
            </a:pPr>
            <a:r>
              <a:rPr lang="en-US" altLang="en-US" dirty="0" smtClean="0">
                <a:solidFill>
                  <a:schemeClr val="bg2"/>
                </a:solidFill>
                <a:latin typeface="Courier New" pitchFamily="49" charset="0"/>
              </a:rPr>
              <a:t>void </a:t>
            </a:r>
            <a:r>
              <a:rPr lang="en-US" altLang="en-US" dirty="0" err="1">
                <a:solidFill>
                  <a:schemeClr val="bg2"/>
                </a:solidFill>
                <a:latin typeface="Courier New" pitchFamily="49" charset="0"/>
              </a:rPr>
              <a:t>printList</a:t>
            </a:r>
            <a:r>
              <a:rPr lang="en-US" altLang="en-US" dirty="0">
                <a:solidFill>
                  <a:schemeClr val="bg2"/>
                </a:solidFill>
                <a:latin typeface="Courier New" pitchFamily="49" charset="0"/>
              </a:rPr>
              <a:t>(</a:t>
            </a:r>
            <a:r>
              <a:rPr lang="en-US" altLang="en-US" dirty="0" err="1">
                <a:solidFill>
                  <a:schemeClr val="bg2"/>
                </a:solidFill>
                <a:latin typeface="Courier New" pitchFamily="49" charset="0"/>
              </a:rPr>
              <a:t>ListNode</a:t>
            </a:r>
            <a:r>
              <a:rPr lang="en-US" altLang="en-US" dirty="0">
                <a:solidFill>
                  <a:schemeClr val="bg2"/>
                </a:solidFill>
                <a:latin typeface="Courier New" pitchFamily="49" charset="0"/>
              </a:rPr>
              <a:t>* </a:t>
            </a:r>
            <a:r>
              <a:rPr lang="en-US" altLang="en-US" dirty="0" err="1">
                <a:solidFill>
                  <a:schemeClr val="bg2"/>
                </a:solidFill>
                <a:latin typeface="Courier New" pitchFamily="49" charset="0"/>
              </a:rPr>
              <a:t>currentPtr</a:t>
            </a:r>
            <a:r>
              <a:rPr lang="en-US" altLang="en-US" dirty="0" smtClean="0">
                <a:solidFill>
                  <a:schemeClr val="bg2"/>
                </a:solidFill>
                <a:latin typeface="Courier New" pitchFamily="49" charset="0"/>
              </a:rPr>
              <a:t>);</a:t>
            </a:r>
          </a:p>
          <a:p>
            <a:pPr>
              <a:spcBef>
                <a:spcPct val="0"/>
              </a:spcBef>
            </a:pPr>
            <a:endParaRPr lang="en-US" altLang="en-US" dirty="0">
              <a:solidFill>
                <a:schemeClr val="bg2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endParaRPr lang="en-US" altLang="en-US" dirty="0">
              <a:solidFill>
                <a:schemeClr val="bg2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en-US" dirty="0">
                <a:solidFill>
                  <a:schemeClr val="bg2"/>
                </a:solidFill>
                <a:latin typeface="Courier New" pitchFamily="49" charset="0"/>
              </a:rPr>
              <a:t>void </a:t>
            </a:r>
            <a:r>
              <a:rPr lang="en-US" altLang="en-US" dirty="0" smtClean="0">
                <a:solidFill>
                  <a:schemeClr val="bg2"/>
                </a:solidFill>
                <a:latin typeface="Courier New" pitchFamily="49" charset="0"/>
              </a:rPr>
              <a:t>menu(void</a:t>
            </a:r>
            <a:r>
              <a:rPr lang="en-US" altLang="en-US" dirty="0">
                <a:solidFill>
                  <a:schemeClr val="bg2"/>
                </a:solidFill>
                <a:latin typeface="Courier New" pitchFamily="49" charset="0"/>
              </a:rPr>
              <a:t>); </a:t>
            </a:r>
            <a:endParaRPr lang="en-US" altLang="en-US" dirty="0" smtClean="0">
              <a:solidFill>
                <a:schemeClr val="bg2"/>
              </a:solidFill>
              <a:latin typeface="Courier New" pitchFamily="49" charset="0"/>
            </a:endParaRPr>
          </a:p>
          <a:p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56A6460-04C6-4E9E-ACB6-E0F533862394}" type="slidenum">
              <a:rPr lang="zh-TW" altLang="en-US"/>
              <a:pPr/>
              <a:t>7</a:t>
            </a:fld>
            <a:endParaRPr lang="en-US" altLang="zh-TW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914400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Inserting a new node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10600" cy="4572000"/>
          </a:xfrm>
        </p:spPr>
        <p:txBody>
          <a:bodyPr/>
          <a:lstStyle/>
          <a:p>
            <a:pPr marL="514350" indent="-457200">
              <a:lnSpc>
                <a:spcPct val="90000"/>
              </a:lnSpc>
            </a:pPr>
            <a:r>
              <a:rPr lang="en-US" altLang="zh-CN" dirty="0" smtClean="0">
                <a:solidFill>
                  <a:srgbClr val="FFFFFF"/>
                </a:solidFill>
                <a:ea typeface="宋体" pitchFamily="2" charset="-122"/>
              </a:rPr>
              <a:t>Insert a node with data equal to </a:t>
            </a:r>
            <a:r>
              <a:rPr lang="en-US" altLang="zh-CN" dirty="0" smtClean="0">
                <a:solidFill>
                  <a:srgbClr val="FFFFFF"/>
                </a:solidFill>
                <a:latin typeface="Courier New" pitchFamily="49" charset="0"/>
                <a:ea typeface="宋体" pitchFamily="2" charset="-122"/>
              </a:rPr>
              <a:t>x</a:t>
            </a:r>
            <a:r>
              <a:rPr lang="en-US" altLang="zh-CN" dirty="0" smtClean="0">
                <a:solidFill>
                  <a:srgbClr val="FFFFFF"/>
                </a:solidFill>
                <a:ea typeface="宋体" pitchFamily="2" charset="-122"/>
              </a:rPr>
              <a:t> </a:t>
            </a:r>
            <a:r>
              <a:rPr lang="en-US" altLang="zh-CN" dirty="0" smtClean="0">
                <a:solidFill>
                  <a:srgbClr val="FFFFFF"/>
                </a:solidFill>
                <a:ea typeface="宋体" pitchFamily="2" charset="-122"/>
              </a:rPr>
              <a:t>(in the example the </a:t>
            </a:r>
            <a:r>
              <a:rPr lang="en-US" altLang="zh-CN" dirty="0" smtClean="0">
                <a:solidFill>
                  <a:srgbClr val="FFFFFF"/>
                </a:solidFill>
                <a:ea typeface="宋体" pitchFamily="2" charset="-122"/>
              </a:rPr>
              <a:t>note will be added in order)</a:t>
            </a:r>
            <a:r>
              <a:rPr lang="en-US" altLang="zh-CN" dirty="0" smtClean="0">
                <a:solidFill>
                  <a:srgbClr val="FFFFFF"/>
                </a:solidFill>
                <a:ea typeface="宋体" pitchFamily="2" charset="-122"/>
              </a:rPr>
              <a:t> </a:t>
            </a:r>
            <a:r>
              <a:rPr lang="en-US" altLang="zh-CN" sz="2200" dirty="0" smtClean="0">
                <a:solidFill>
                  <a:srgbClr val="FF66FF"/>
                </a:solidFill>
                <a:ea typeface="宋体" pitchFamily="2" charset="-122"/>
              </a:rPr>
              <a:t>(i.e., when </a:t>
            </a:r>
            <a:r>
              <a:rPr lang="en-US" altLang="zh-CN" sz="2200" dirty="0">
                <a:solidFill>
                  <a:srgbClr val="FF66FF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sz="2200" dirty="0" smtClean="0">
                <a:solidFill>
                  <a:srgbClr val="FF66FF"/>
                </a:solidFill>
                <a:latin typeface="Courier New" pitchFamily="49" charset="0"/>
                <a:ea typeface="宋体" pitchFamily="2" charset="-122"/>
              </a:rPr>
              <a:t>data</a:t>
            </a:r>
            <a:r>
              <a:rPr lang="en-US" altLang="zh-CN" sz="2200" dirty="0" smtClean="0">
                <a:solidFill>
                  <a:srgbClr val="FF66FF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sz="2200" dirty="0" smtClean="0">
                <a:solidFill>
                  <a:srgbClr val="FF66FF"/>
                </a:solidFill>
                <a:latin typeface="Courier New" pitchFamily="49" charset="0"/>
                <a:ea typeface="宋体" pitchFamily="2" charset="-122"/>
              </a:rPr>
              <a:t>= </a:t>
            </a:r>
            <a:r>
              <a:rPr lang="en-US" altLang="zh-CN" sz="2200" dirty="0" smtClean="0">
                <a:solidFill>
                  <a:srgbClr val="FF66FF"/>
                </a:solidFill>
                <a:latin typeface="Courier New" pitchFamily="49" charset="0"/>
                <a:ea typeface="宋体" pitchFamily="2" charset="-122"/>
              </a:rPr>
              <a:t>‘c’ </a:t>
            </a:r>
            <a:r>
              <a:rPr lang="en-US" altLang="zh-CN" sz="2200" dirty="0" smtClean="0">
                <a:solidFill>
                  <a:srgbClr val="FF66FF"/>
                </a:solidFill>
                <a:ea typeface="宋体" pitchFamily="2" charset="-122"/>
              </a:rPr>
              <a:t>insert it in alphabetical order.)</a:t>
            </a:r>
            <a:endParaRPr lang="en-US" altLang="zh-CN" sz="2200" dirty="0" smtClean="0">
              <a:solidFill>
                <a:srgbClr val="FF66FF"/>
              </a:solidFill>
              <a:ea typeface="宋体" pitchFamily="2" charset="-122"/>
            </a:endParaRPr>
          </a:p>
          <a:p>
            <a:pPr marL="514350" indent="-457200">
              <a:lnSpc>
                <a:spcPct val="90000"/>
              </a:lnSpc>
            </a:pPr>
            <a:r>
              <a:rPr lang="en-US" altLang="zh-CN" dirty="0" err="1" smtClean="0">
                <a:solidFill>
                  <a:srgbClr val="FFFFFF"/>
                </a:solidFill>
                <a:ea typeface="宋体" pitchFamily="2" charset="-122"/>
              </a:rPr>
              <a:t>Seps</a:t>
            </a:r>
            <a:endParaRPr lang="en-US" altLang="zh-CN" dirty="0" smtClean="0">
              <a:solidFill>
                <a:srgbClr val="FFFFFF"/>
              </a:solidFill>
              <a:ea typeface="宋体" pitchFamily="2" charset="-122"/>
            </a:endParaRPr>
          </a:p>
          <a:p>
            <a:pPr marL="914400" lvl="1" indent="-4572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zh-CN" sz="2200" dirty="0" smtClean="0">
                <a:solidFill>
                  <a:srgbClr val="FFFFFF"/>
                </a:solidFill>
                <a:ea typeface="宋体" pitchFamily="2" charset="-122"/>
              </a:rPr>
              <a:t>Locate </a:t>
            </a:r>
            <a:r>
              <a:rPr lang="en-US" altLang="zh-CN" sz="2200" dirty="0">
                <a:solidFill>
                  <a:srgbClr val="FFFFFF"/>
                </a:solidFill>
                <a:ea typeface="宋体" pitchFamily="2" charset="-122"/>
              </a:rPr>
              <a:t>node (current) before </a:t>
            </a:r>
            <a:r>
              <a:rPr lang="en-US" altLang="zh-CN" sz="2200" dirty="0" smtClean="0">
                <a:solidFill>
                  <a:srgbClr val="FFFFFF"/>
                </a:solidFill>
                <a:ea typeface="宋体" pitchFamily="2" charset="-122"/>
              </a:rPr>
              <a:t>which new node is inserted</a:t>
            </a:r>
            <a:endParaRPr lang="en-US" altLang="zh-CN" sz="2200" dirty="0" smtClean="0">
              <a:solidFill>
                <a:srgbClr val="FFFFFF"/>
              </a:solidFill>
              <a:ea typeface="宋体" pitchFamily="2" charset="-122"/>
            </a:endParaRPr>
          </a:p>
          <a:p>
            <a:pPr marL="914400" lvl="1" indent="-4572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zh-CN" sz="2200" dirty="0" smtClean="0">
                <a:solidFill>
                  <a:srgbClr val="FFFFFF"/>
                </a:solidFill>
                <a:ea typeface="宋体" pitchFamily="2" charset="-122"/>
              </a:rPr>
              <a:t>Allocate memory for the new node</a:t>
            </a:r>
          </a:p>
          <a:p>
            <a:pPr marL="914400" lvl="1" indent="-4572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zh-CN" sz="2200" dirty="0" smtClean="0">
                <a:solidFill>
                  <a:srgbClr val="FFFFFF"/>
                </a:solidFill>
                <a:ea typeface="宋体" pitchFamily="2" charset="-122"/>
              </a:rPr>
              <a:t>Point the new node to </a:t>
            </a:r>
            <a:r>
              <a:rPr lang="en-US" altLang="zh-CN" sz="2200" dirty="0" smtClean="0">
                <a:solidFill>
                  <a:srgbClr val="FFFFFF"/>
                </a:solidFill>
                <a:ea typeface="宋体" pitchFamily="2" charset="-122"/>
              </a:rPr>
              <a:t>the (</a:t>
            </a:r>
            <a:r>
              <a:rPr lang="en-US" altLang="zh-CN" sz="2200" dirty="0">
                <a:solidFill>
                  <a:srgbClr val="FFFFFF"/>
                </a:solidFill>
                <a:ea typeface="宋体" pitchFamily="2" charset="-122"/>
              </a:rPr>
              <a:t>current</a:t>
            </a:r>
            <a:r>
              <a:rPr lang="en-US" altLang="zh-CN" sz="2200" dirty="0" smtClean="0">
                <a:solidFill>
                  <a:srgbClr val="FFFFFF"/>
                </a:solidFill>
                <a:ea typeface="宋体" pitchFamily="2" charset="-122"/>
              </a:rPr>
              <a:t>) node</a:t>
            </a:r>
            <a:endParaRPr lang="en-US" altLang="zh-CN" sz="2200" b="1" dirty="0" smtClean="0">
              <a:solidFill>
                <a:srgbClr val="FFFFFF"/>
              </a:solidFill>
              <a:ea typeface="宋体" pitchFamily="2" charset="-122"/>
            </a:endParaRPr>
          </a:p>
          <a:p>
            <a:pPr marL="914400" lvl="1" indent="-4572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zh-CN" sz="2200" dirty="0" smtClean="0">
                <a:solidFill>
                  <a:srgbClr val="FFFFFF"/>
                </a:solidFill>
                <a:ea typeface="宋体" pitchFamily="2" charset="-122"/>
              </a:rPr>
              <a:t>Point the </a:t>
            </a:r>
            <a:r>
              <a:rPr lang="en-US" altLang="zh-CN" sz="2200" dirty="0" smtClean="0">
                <a:solidFill>
                  <a:srgbClr val="FFFFFF"/>
                </a:solidFill>
                <a:ea typeface="宋体" pitchFamily="2" charset="-122"/>
              </a:rPr>
              <a:t>current node’s </a:t>
            </a:r>
            <a:r>
              <a:rPr lang="en-US" altLang="zh-CN" sz="2200" b="1" dirty="0" smtClean="0">
                <a:solidFill>
                  <a:srgbClr val="FFFFFF"/>
                </a:solidFill>
                <a:ea typeface="宋体" pitchFamily="2" charset="-122"/>
              </a:rPr>
              <a:t>predecessor</a:t>
            </a:r>
            <a:r>
              <a:rPr lang="en-US" altLang="zh-CN" sz="2200" dirty="0" smtClean="0">
                <a:solidFill>
                  <a:srgbClr val="FFFFFF"/>
                </a:solidFill>
                <a:ea typeface="宋体" pitchFamily="2" charset="-122"/>
              </a:rPr>
              <a:t> </a:t>
            </a:r>
            <a:r>
              <a:rPr lang="en-US" altLang="zh-CN" sz="2200" dirty="0" smtClean="0">
                <a:solidFill>
                  <a:srgbClr val="FFFFFF"/>
                </a:solidFill>
                <a:ea typeface="宋体" pitchFamily="2" charset="-122"/>
              </a:rPr>
              <a:t>(previous) to </a:t>
            </a:r>
            <a:r>
              <a:rPr lang="en-US" altLang="zh-CN" sz="2200" dirty="0" smtClean="0">
                <a:solidFill>
                  <a:srgbClr val="FFFFFF"/>
                </a:solidFill>
                <a:ea typeface="宋体" pitchFamily="2" charset="-122"/>
              </a:rPr>
              <a:t>the new node</a:t>
            </a:r>
          </a:p>
          <a:p>
            <a:pPr marL="914400" lvl="1" indent="-457200">
              <a:lnSpc>
                <a:spcPct val="90000"/>
              </a:lnSpc>
              <a:buFont typeface="Monotype Sorts" pitchFamily="2" charset="2"/>
              <a:buAutoNum type="arabicPeriod"/>
            </a:pPr>
            <a:endParaRPr lang="en-US" altLang="zh-CN" dirty="0" smtClean="0">
              <a:solidFill>
                <a:srgbClr val="FFFFFF"/>
              </a:solidFill>
              <a:ea typeface="宋体" pitchFamily="2" charset="-122"/>
            </a:endParaRPr>
          </a:p>
          <a:p>
            <a:pPr marL="914400" lvl="1" indent="-457200">
              <a:lnSpc>
                <a:spcPct val="90000"/>
              </a:lnSpc>
            </a:pPr>
            <a:endParaRPr lang="zh-CN" altLang="en-US" dirty="0" smtClean="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8477250" y="4881563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IE" altLang="en-US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8096250" y="488315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IE" altLang="en-US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7789863" y="5527675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IE" altLang="en-US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7408863" y="5534025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IE" altLang="en-US"/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 flipV="1">
            <a:off x="8696325" y="5057775"/>
            <a:ext cx="371475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7246938" y="5943600"/>
            <a:ext cx="1058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CN" sz="1400">
                <a:solidFill>
                  <a:schemeClr val="folHlink"/>
                </a:solidFill>
                <a:latin typeface="Courier New" pitchFamily="49" charset="0"/>
                <a:ea typeface="宋体" pitchFamily="2" charset="-122"/>
              </a:rPr>
              <a:t>newNode</a:t>
            </a:r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 flipV="1">
            <a:off x="8001000" y="5257800"/>
            <a:ext cx="2286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7129463" y="4881563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IE" altLang="en-US"/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6748463" y="488315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IE" altLang="en-US"/>
          </a:p>
        </p:txBody>
      </p:sp>
      <p:sp>
        <p:nvSpPr>
          <p:cNvPr id="8206" name="Line 14"/>
          <p:cNvSpPr>
            <a:spLocks noChangeShapeType="1"/>
          </p:cNvSpPr>
          <p:nvPr/>
        </p:nvSpPr>
        <p:spPr bwMode="auto">
          <a:xfrm>
            <a:off x="7348538" y="5067300"/>
            <a:ext cx="682625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8207" name="Line 15"/>
          <p:cNvSpPr>
            <a:spLocks noChangeShapeType="1"/>
          </p:cNvSpPr>
          <p:nvPr/>
        </p:nvSpPr>
        <p:spPr bwMode="auto">
          <a:xfrm>
            <a:off x="7383463" y="5181600"/>
            <a:ext cx="0" cy="3238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6629400" y="4343400"/>
            <a:ext cx="10588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CN" sz="1400">
                <a:solidFill>
                  <a:schemeClr val="folHlink"/>
                </a:solidFill>
                <a:latin typeface="Courier New" pitchFamily="49" charset="0"/>
                <a:ea typeface="宋体" pitchFamily="2" charset="-122"/>
              </a:rPr>
              <a:t>index’th element</a:t>
            </a:r>
          </a:p>
        </p:txBody>
      </p:sp>
      <p:sp>
        <p:nvSpPr>
          <p:cNvPr id="8209" name="Line 17"/>
          <p:cNvSpPr>
            <a:spLocks noChangeShapeType="1"/>
          </p:cNvSpPr>
          <p:nvPr/>
        </p:nvSpPr>
        <p:spPr bwMode="auto">
          <a:xfrm>
            <a:off x="7772400" y="4953000"/>
            <a:ext cx="762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8210" name="Line 18"/>
          <p:cNvSpPr>
            <a:spLocks noChangeShapeType="1"/>
          </p:cNvSpPr>
          <p:nvPr/>
        </p:nvSpPr>
        <p:spPr bwMode="auto">
          <a:xfrm flipH="1">
            <a:off x="7696200" y="4953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A9B03FA-055A-40AE-996A-6379C5867DF8}" type="slidenum">
              <a:rPr lang="zh-TW" altLang="en-US"/>
              <a:pPr/>
              <a:t>8</a:t>
            </a:fld>
            <a:endParaRPr lang="en-US" altLang="zh-TW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Inserting a new node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534400" cy="4114800"/>
          </a:xfrm>
        </p:spPr>
        <p:txBody>
          <a:bodyPr/>
          <a:lstStyle/>
          <a:p>
            <a:pPr marL="533400" indent="-533400"/>
            <a:r>
              <a:rPr lang="en-US" altLang="zh-CN" smtClean="0">
                <a:ea typeface="宋体" pitchFamily="2" charset="-122"/>
              </a:rPr>
              <a:t>Possible cases of </a:t>
            </a:r>
            <a:r>
              <a:rPr lang="en-US" altLang="zh-CN" smtClean="0">
                <a:latin typeface="Courier New" pitchFamily="49" charset="0"/>
                <a:ea typeface="宋体" pitchFamily="2" charset="-122"/>
              </a:rPr>
              <a:t>InsertNode</a:t>
            </a:r>
          </a:p>
          <a:p>
            <a:pPr marL="914400" lvl="1" indent="-457200">
              <a:buFont typeface="Monotype Sorts" pitchFamily="2" charset="2"/>
              <a:buAutoNum type="arabicPeriod"/>
            </a:pPr>
            <a:r>
              <a:rPr lang="en-US" altLang="zh-CN" smtClean="0">
                <a:ea typeface="宋体" pitchFamily="2" charset="-122"/>
              </a:rPr>
              <a:t>Insert into an empty list</a:t>
            </a:r>
          </a:p>
          <a:p>
            <a:pPr marL="914400" lvl="1" indent="-457200">
              <a:buFont typeface="Monotype Sorts" pitchFamily="2" charset="2"/>
              <a:buAutoNum type="arabicPeriod"/>
            </a:pPr>
            <a:r>
              <a:rPr lang="en-US" altLang="zh-CN" smtClean="0">
                <a:ea typeface="宋体" pitchFamily="2" charset="-122"/>
              </a:rPr>
              <a:t>Insert in front</a:t>
            </a:r>
          </a:p>
          <a:p>
            <a:pPr marL="914400" lvl="1" indent="-457200">
              <a:buFont typeface="Monotype Sorts" pitchFamily="2" charset="2"/>
              <a:buAutoNum type="arabicPeriod"/>
            </a:pPr>
            <a:r>
              <a:rPr lang="en-US" altLang="zh-CN" smtClean="0">
                <a:ea typeface="宋体" pitchFamily="2" charset="-122"/>
              </a:rPr>
              <a:t>Insert at back</a:t>
            </a:r>
          </a:p>
          <a:p>
            <a:pPr marL="914400" lvl="1" indent="-457200">
              <a:buFont typeface="Monotype Sorts" pitchFamily="2" charset="2"/>
              <a:buAutoNum type="arabicPeriod"/>
            </a:pPr>
            <a:r>
              <a:rPr lang="en-US" altLang="zh-CN" smtClean="0">
                <a:ea typeface="宋体" pitchFamily="2" charset="-122"/>
              </a:rPr>
              <a:t>Insert in middle</a:t>
            </a:r>
          </a:p>
          <a:p>
            <a:pPr marL="533400" indent="-533400"/>
            <a:r>
              <a:rPr lang="en-US" altLang="zh-CN" smtClean="0">
                <a:ea typeface="宋体" pitchFamily="2" charset="-122"/>
              </a:rPr>
              <a:t>But, in fact, only need to handle two cases</a:t>
            </a:r>
          </a:p>
          <a:p>
            <a:pPr marL="914400" lvl="1" indent="-457200"/>
            <a:r>
              <a:rPr lang="en-US" altLang="zh-CN" smtClean="0">
                <a:ea typeface="宋体" pitchFamily="2" charset="-122"/>
              </a:rPr>
              <a:t>Insert as the first node (Case 1 and Case 2)</a:t>
            </a:r>
          </a:p>
          <a:p>
            <a:pPr marL="914400" lvl="1" indent="-457200"/>
            <a:r>
              <a:rPr lang="en-US" altLang="zh-CN" smtClean="0">
                <a:ea typeface="宋体" pitchFamily="2" charset="-122"/>
              </a:rPr>
              <a:t>Insert in the middle or at the end of the list (Case 3 and Case 4)</a:t>
            </a:r>
          </a:p>
          <a:p>
            <a:pPr marL="533400" indent="-533400"/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1" descr="chtp7_12_Page_28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©1992-2013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7821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ouble Lines">
  <a:themeElements>
    <a:clrScheme name="">
      <a:dk1>
        <a:srgbClr val="000000"/>
      </a:dk1>
      <a:lt1>
        <a:srgbClr val="FFFFFF"/>
      </a:lt1>
      <a:dk2>
        <a:srgbClr val="660066"/>
      </a:dk2>
      <a:lt2>
        <a:srgbClr val="00CCCC"/>
      </a:lt2>
      <a:accent1>
        <a:srgbClr val="D60093"/>
      </a:accent1>
      <a:accent2>
        <a:srgbClr val="FFFF66"/>
      </a:accent2>
      <a:accent3>
        <a:srgbClr val="B8AAB8"/>
      </a:accent3>
      <a:accent4>
        <a:srgbClr val="DADADA"/>
      </a:accent4>
      <a:accent5>
        <a:srgbClr val="E8AAC8"/>
      </a:accent5>
      <a:accent6>
        <a:srgbClr val="E7E75C"/>
      </a:accent6>
      <a:hlink>
        <a:srgbClr val="FF9933"/>
      </a:hlink>
      <a:folHlink>
        <a:srgbClr val="FFCCFF"/>
      </a:folHlink>
    </a:clrScheme>
    <a:fontScheme name="Double Line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0" cap="flat" cmpd="sng" algn="ctr">
          <a:solidFill>
            <a:schemeClr val="tx1"/>
          </a:solidFill>
          <a:prstDash val="solid"/>
          <a:round/>
          <a:headEnd type="none" w="sm" len="sm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0" cap="flat" cmpd="sng" algn="ctr">
          <a:solidFill>
            <a:schemeClr val="tx1"/>
          </a:solidFill>
          <a:prstDash val="solid"/>
          <a:round/>
          <a:headEnd type="none" w="sm" len="sm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ouble Lines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uble Lines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uble Lines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1905</TotalTime>
  <Words>1506</Words>
  <Application>Microsoft Office PowerPoint</Application>
  <PresentationFormat>On-screen Show (4:3)</PresentationFormat>
  <Paragraphs>245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Double Lines</vt:lpstr>
      <vt:lpstr>Linked Lists</vt:lpstr>
      <vt:lpstr>Array versus Linked Lists</vt:lpstr>
      <vt:lpstr>List Overview</vt:lpstr>
      <vt:lpstr>Linked Lists</vt:lpstr>
      <vt:lpstr>A Simple Linked List Class</vt:lpstr>
      <vt:lpstr>Operations on Linked List</vt:lpstr>
      <vt:lpstr>Inserting a new node</vt:lpstr>
      <vt:lpstr>Inserting a new node</vt:lpstr>
      <vt:lpstr>PowerPoint Presentation</vt:lpstr>
      <vt:lpstr>PowerPoint Presentation</vt:lpstr>
      <vt:lpstr>Deleting a node</vt:lpstr>
      <vt:lpstr>PowerPoint Presentation</vt:lpstr>
      <vt:lpstr>PowerPoint Presentation</vt:lpstr>
      <vt:lpstr>PowerPoint Presentation</vt:lpstr>
      <vt:lpstr>Printing all the elements</vt:lpstr>
      <vt:lpstr>Main function </vt:lpstr>
      <vt:lpstr>PowerPoint Presentation</vt:lpstr>
    </vt:vector>
  </TitlesOfParts>
  <Company>HKUST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</dc:title>
  <dc:creator>fuhb</dc:creator>
  <cp:lastModifiedBy>Denis Manley</cp:lastModifiedBy>
  <cp:revision>126</cp:revision>
  <dcterms:created xsi:type="dcterms:W3CDTF">2005-09-02T05:46:43Z</dcterms:created>
  <dcterms:modified xsi:type="dcterms:W3CDTF">2016-02-16T17:01:01Z</dcterms:modified>
</cp:coreProperties>
</file>