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56" r:id="rId6"/>
    <p:sldId id="316" r:id="rId7"/>
    <p:sldId id="317" r:id="rId8"/>
    <p:sldId id="278" r:id="rId9"/>
    <p:sldId id="314" r:id="rId10"/>
    <p:sldId id="315" r:id="rId11"/>
    <p:sldId id="313" r:id="rId12"/>
    <p:sldId id="318" r:id="rId13"/>
    <p:sldId id="310" r:id="rId14"/>
    <p:sldId id="311" r:id="rId15"/>
    <p:sldId id="286" r:id="rId16"/>
  </p:sldIdLst>
  <p:sldSz cx="14630400" cy="8229600"/>
  <p:notesSz cx="6858000" cy="9144000"/>
  <p:defaultTextStyle>
    <a:defPPr>
      <a:defRPr lang="en-US"/>
    </a:defPPr>
    <a:lvl1pPr algn="l" defTabSz="65311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53110" algn="l" defTabSz="65311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306220" algn="l" defTabSz="65311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959331" algn="l" defTabSz="65311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612441" algn="l" defTabSz="65311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265551" algn="l" defTabSz="6531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918661" algn="l" defTabSz="6531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571771" algn="l" defTabSz="6531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5224882" algn="l" defTabSz="6531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86F"/>
    <a:srgbClr val="06A9E2"/>
    <a:srgbClr val="EE342A"/>
    <a:srgbClr val="1F355E"/>
    <a:srgbClr val="245D38"/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5009" autoAdjust="0"/>
  </p:normalViewPr>
  <p:slideViewPr>
    <p:cSldViewPr snapToGrid="0" snapToObjects="1">
      <p:cViewPr varScale="1">
        <p:scale>
          <a:sx n="65" d="100"/>
          <a:sy n="65" d="100"/>
        </p:scale>
        <p:origin x="62" y="226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6ED622-7DB6-1647-BF67-06894C64E8A6}" type="datetimeFigureOut">
              <a:rPr lang="en-US"/>
              <a:pPr>
                <a:defRPr/>
              </a:pPr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9E43F0-17D7-9042-B560-DDCF3897C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7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918526-E670-A741-9DF2-9B9FD1F522BE}" type="datetimeFigureOut">
              <a:rPr lang="en-US"/>
              <a:pPr>
                <a:defRPr/>
              </a:pPr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CFE407-59DA-4749-9C33-228AC5BC3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53110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53110" algn="l" defTabSz="653110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306220" algn="l" defTabSz="653110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959331" algn="l" defTabSz="653110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612441" algn="l" defTabSz="653110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CFE407-59DA-4749-9C33-228AC5BC3DE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be working in the supervised learning space. This is made up of classification and regression. </a:t>
            </a:r>
            <a:r>
              <a:rPr lang="en-US" dirty="0" err="1"/>
              <a:t>Classificatoin</a:t>
            </a:r>
            <a:r>
              <a:rPr lang="en-US" dirty="0"/>
              <a:t> is if you want to know if something belongs to a category. Say you are coming up with an algorithm to determine the picture is a dog or a cat. Or is it a hot dog?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CFE407-59DA-4749-9C33-228AC5BC3D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it bugs me that there are no labels on these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CFE407-59DA-4749-9C33-228AC5BC3D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49435" y="4954468"/>
            <a:ext cx="10216796" cy="1115167"/>
          </a:xfrm>
        </p:spPr>
        <p:txBody>
          <a:bodyPr/>
          <a:lstStyle>
            <a:lvl1pPr algn="l">
              <a:defRPr sz="4800" b="0" i="0" baseline="0">
                <a:solidFill>
                  <a:schemeClr val="bg1"/>
                </a:solidFill>
                <a:latin typeface="+mj-lt"/>
                <a:ea typeface="DIN-Regular" charset="0"/>
                <a:cs typeface="DIN-Regular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DECK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49435" y="6392137"/>
            <a:ext cx="10216796" cy="757480"/>
          </a:xfrm>
        </p:spPr>
        <p:txBody>
          <a:bodyPr/>
          <a:lstStyle>
            <a:lvl1pPr marL="0" indent="0" algn="l">
              <a:buNone/>
              <a:defRPr sz="2800" b="0" i="0">
                <a:solidFill>
                  <a:schemeClr val="bg1"/>
                </a:solidFill>
                <a:latin typeface="+mn-lt"/>
                <a:ea typeface="DIN-Regular" charset="0"/>
                <a:cs typeface="DIN-Regular" charset="0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414" y="6770877"/>
            <a:ext cx="1820109" cy="99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7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74254-0CED-874B-8A90-5D858C792B29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11104-5DF5-5E4A-BF1A-3C62FCFA1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42B60-F775-2640-9745-751F490B6292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9EF4F-DBF0-224B-B15F-8C5B2C581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B782-6511-884A-AB9E-820237990E9C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C817-4775-8E43-827A-9B6300E73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93A39-762E-4245-AD74-71E0617585FA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D066-61F3-914D-B5DE-FBF01628CE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910C0-F0E4-3B4A-8D46-358441509B60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4A9EC-2F93-AA4A-8BF5-70DF04282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342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19" y="1666703"/>
            <a:ext cx="13167360" cy="1634490"/>
          </a:xfrm>
        </p:spPr>
        <p:txBody>
          <a:bodyPr anchor="t"/>
          <a:lstStyle>
            <a:lvl1pPr algn="ctr">
              <a:defRPr sz="5700" b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1520" y="3997958"/>
            <a:ext cx="13167360" cy="758502"/>
          </a:xfrm>
        </p:spPr>
        <p:txBody>
          <a:bodyPr anchor="b"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F3ED2-6F8D-7D45-AF10-D2D3556D9BFD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AF3C62-1A59-4F44-B82E-3DE82A2B4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61" y="5627666"/>
            <a:ext cx="1740877" cy="94974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731519" y="3706249"/>
            <a:ext cx="131673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6A9E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3413760" cy="43815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F3ED2-6F8D-7D45-AF10-D2D3556D9BFD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1"/>
            <a:ext cx="3413760" cy="43815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AF3C62-1A59-4F44-B82E-3DE82A2B4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1519" y="1666703"/>
            <a:ext cx="13167360" cy="1634490"/>
          </a:xfrm>
        </p:spPr>
        <p:txBody>
          <a:bodyPr anchor="t"/>
          <a:lstStyle>
            <a:lvl1pPr algn="ctr">
              <a:defRPr sz="5700" b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1520" y="3997958"/>
            <a:ext cx="13167360" cy="758502"/>
          </a:xfrm>
        </p:spPr>
        <p:txBody>
          <a:bodyPr anchor="b"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61" y="5627666"/>
            <a:ext cx="1740877" cy="949745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731519" y="3706249"/>
            <a:ext cx="131673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5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6786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3413760" cy="43815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F3ED2-6F8D-7D45-AF10-D2D3556D9BFD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1"/>
            <a:ext cx="3413760" cy="43815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AF3C62-1A59-4F44-B82E-3DE82A2B46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31519" y="1666703"/>
            <a:ext cx="13167360" cy="1634490"/>
          </a:xfrm>
        </p:spPr>
        <p:txBody>
          <a:bodyPr anchor="t"/>
          <a:lstStyle>
            <a:lvl1pPr algn="ctr">
              <a:defRPr sz="5700" b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1520" y="3997958"/>
            <a:ext cx="13167360" cy="758502"/>
          </a:xfrm>
        </p:spPr>
        <p:txBody>
          <a:bodyPr anchor="b"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61" y="5627666"/>
            <a:ext cx="1740877" cy="949745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731519" y="3706249"/>
            <a:ext cx="131673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5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1BE2A-2252-9444-B2E3-2D8A10A02AC2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8D63-065C-4A40-9406-8D88263CD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E48B2-B8F3-2E45-81FA-5DB8CEAC2FA2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BA610-1FD4-6D4F-A58A-4231F7E62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5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4B979-1B0D-3F40-B898-617F6316D246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6091A-6171-8549-AB50-E9BC0BD2A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46B0-1CE3-E543-A2FD-586639F99AB1}" type="datetime1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817D4-C237-9C48-B055-D56E04DD8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31520" y="94048"/>
            <a:ext cx="13167360" cy="1371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1520" y="1781694"/>
            <a:ext cx="13167360" cy="54311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5D20A858-274F-B841-B8FA-9BAD68F13E53}" type="datetime1">
              <a:rPr lang="en-US" smtClean="0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dirty="0" smtClean="0">
                <a:solidFill>
                  <a:schemeClr val="accent2"/>
                </a:solidFill>
                <a:latin typeface="+mn-lt"/>
                <a:ea typeface="+mn-ea"/>
                <a:cs typeface="DIN-Regular"/>
              </a:defRPr>
            </a:lvl1pPr>
          </a:lstStyle>
          <a:p>
            <a:pPr>
              <a:defRPr/>
            </a:pPr>
            <a:r>
              <a:rPr lang="en-US" dirty="0"/>
              <a:t>Company Confidential  ©2017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accent2"/>
                </a:solidFill>
                <a:latin typeface="+mn-lt"/>
                <a:ea typeface="+mn-ea"/>
                <a:cs typeface="DIN-Regular"/>
              </a:defRPr>
            </a:lvl1pPr>
          </a:lstStyle>
          <a:p>
            <a:pPr>
              <a:defRPr/>
            </a:pPr>
            <a:fld id="{AA26E4DD-3705-C34F-BBF3-04369A652A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72" r:id="rId3"/>
    <p:sldLayoutId id="2147483673" r:id="rId4"/>
    <p:sldLayoutId id="2147483674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defTabSz="653110" rtl="0" eaLnBrk="1" fontAlgn="base" hangingPunct="1">
        <a:spcBef>
          <a:spcPct val="0"/>
        </a:spcBef>
        <a:spcAft>
          <a:spcPct val="0"/>
        </a:spcAft>
        <a:defRPr sz="6300" b="0" i="0" kern="1200">
          <a:solidFill>
            <a:schemeClr val="bg1"/>
          </a:solidFill>
          <a:latin typeface="+mj-lt"/>
          <a:ea typeface="DIN-Regular" charset="0"/>
          <a:cs typeface="DIN-Regular" charset="0"/>
        </a:defRPr>
      </a:lvl1pPr>
      <a:lvl2pPr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2pPr>
      <a:lvl3pPr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3pPr>
      <a:lvl4pPr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4pPr>
      <a:lvl5pPr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5pPr>
      <a:lvl6pPr marL="653110"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6pPr>
      <a:lvl7pPr marL="1306220"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7pPr>
      <a:lvl8pPr marL="1959331"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8pPr>
      <a:lvl9pPr marL="2612441"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9pPr>
    </p:titleStyle>
    <p:bodyStyle>
      <a:lvl1pPr marL="489833" indent="-489833" algn="l" defTabSz="65311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600" b="0" i="0" kern="1200">
          <a:solidFill>
            <a:schemeClr val="tx1"/>
          </a:solidFill>
          <a:latin typeface="+mn-lt"/>
          <a:ea typeface="DIN-Regular" charset="0"/>
          <a:cs typeface="DIN-Regular" charset="0"/>
        </a:defRPr>
      </a:lvl1pPr>
      <a:lvl2pPr marL="1061304" indent="-408194" algn="l" defTabSz="65311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b="0" i="0" kern="1200">
          <a:solidFill>
            <a:schemeClr val="tx1"/>
          </a:solidFill>
          <a:latin typeface="+mn-lt"/>
          <a:ea typeface="DIN-Regular" charset="0"/>
          <a:cs typeface="DIN-Regular" charset="0"/>
        </a:defRPr>
      </a:lvl2pPr>
      <a:lvl3pPr marL="1632776" indent="-326555" algn="l" defTabSz="65311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b="0" i="0" kern="1200">
          <a:solidFill>
            <a:schemeClr val="tx1"/>
          </a:solidFill>
          <a:latin typeface="+mn-lt"/>
          <a:ea typeface="DIN-Regular" charset="0"/>
          <a:cs typeface="DIN-Regular" charset="0"/>
        </a:defRPr>
      </a:lvl3pPr>
      <a:lvl4pPr marL="2285886" indent="-326555" algn="l" defTabSz="65311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b="0" i="0" kern="1200">
          <a:solidFill>
            <a:schemeClr val="tx1"/>
          </a:solidFill>
          <a:latin typeface="+mn-lt"/>
          <a:ea typeface="DIN-Regular" charset="0"/>
          <a:cs typeface="DIN-Regular" charset="0"/>
        </a:defRPr>
      </a:lvl4pPr>
      <a:lvl5pPr marL="2938996" indent="-326555" algn="l" defTabSz="65311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900" b="0" i="0" kern="1200">
          <a:solidFill>
            <a:schemeClr val="tx1"/>
          </a:solidFill>
          <a:latin typeface="+mn-lt"/>
          <a:ea typeface="DIN-Regular" charset="0"/>
          <a:cs typeface="DIN-Regular" charset="0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435" y="4954468"/>
            <a:ext cx="10216796" cy="2719547"/>
          </a:xfrm>
        </p:spPr>
        <p:txBody>
          <a:bodyPr/>
          <a:lstStyle/>
          <a:p>
            <a:r>
              <a:rPr lang="en-US" sz="6600" dirty="0"/>
              <a:t>Advanced Analytics in IDM</a:t>
            </a:r>
          </a:p>
        </p:txBody>
      </p:sp>
    </p:spTree>
    <p:extLst>
      <p:ext uri="{BB962C8B-B14F-4D97-AF65-F5344CB8AC3E}">
        <p14:creationId xmlns:p14="http://schemas.microsoft.com/office/powerpoint/2010/main" val="258663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7764-A56F-4635-9254-0986B512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256A-0628-4BD6-A388-2A6C87F1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CBCD-E9A2-43BE-9621-C1ABB823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875A-C566-4A89-9F14-40B064D7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74" name="Picture 2" descr="Image result for linear regression model multiple Xs">
            <a:extLst>
              <a:ext uri="{FF2B5EF4-FFF2-40B4-BE49-F238E27FC236}">
                <a16:creationId xmlns:a16="http://schemas.microsoft.com/office/drawing/2014/main" id="{A86EA3F4-9EF0-452D-8EC5-305366E118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357346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28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Python is industry standard for Machine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61372"/>
            <a:ext cx="8998630" cy="635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E318-EE3C-4DFB-8F04-3E74785E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7A76-90D0-4809-815D-D86BECF8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AF13-3C32-4DC5-AEC1-6401A528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6910-B743-49E1-892C-EBE5CC42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98EFDF-834D-47A0-B214-4D7727DEAF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2120900"/>
            <a:ext cx="48482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38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357F-89E0-4F1A-94F0-909E8A2F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9E5A-C5EB-4982-9A62-29A0E4AD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FB1D-CD8C-478E-BC2C-51D52CB3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0A30-7790-46DA-95FF-214AD357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098" name="Picture 2" descr="Image result for machine learning inputs and outputs">
            <a:extLst>
              <a:ext uri="{FF2B5EF4-FFF2-40B4-BE49-F238E27FC236}">
                <a16:creationId xmlns:a16="http://schemas.microsoft.com/office/drawing/2014/main" id="{0977E899-3FC7-452A-B620-F5D15CB48B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91" y="1781175"/>
            <a:ext cx="10439819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098" name="Picture 2" descr="Image result for machine learning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51" y="1732450"/>
            <a:ext cx="8509974" cy="608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5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4BC9-00C4-4F11-8AF0-F07BF23F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0D65-7C60-48C3-9FF0-472CBBDD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FE8D-9EE5-409F-92A3-1CCDE7ED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86E6-AE0D-4065-9BD7-E1A5F22F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 descr="Image result for not hotdog">
            <a:extLst>
              <a:ext uri="{FF2B5EF4-FFF2-40B4-BE49-F238E27FC236}">
                <a16:creationId xmlns:a16="http://schemas.microsoft.com/office/drawing/2014/main" id="{B38B0E57-50B9-4709-8B17-0F547DAB32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1781175"/>
            <a:ext cx="5432425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15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3EE-820F-4F46-9D54-5141292F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54C4-3FB9-436E-A9EE-91BB322E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DABD-C976-4D4C-A834-991ADBA1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72C11-9319-49B7-8211-3D82162F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3B3235-4F20-401A-B5C6-2699D5D827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00" y="1781175"/>
            <a:ext cx="8212800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9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E69C-5459-4A7E-B185-290A7890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2B1C-7ACA-427B-BB23-924CAB26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learn more about Machine Learning</a:t>
            </a:r>
          </a:p>
          <a:p>
            <a:r>
              <a:rPr lang="en-US" dirty="0"/>
              <a:t>Enjoy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D79D-E1F2-4A9C-97B7-FB5AE92C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A2AA-6BD9-4216-88B8-1B49622B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4CD8-11A0-4882-B590-3DC1960D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3AB4-2168-4E6E-BFBB-6B21EB84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AC4A-3984-45A7-9C72-9308A1B3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C29F-38C6-4D17-A96B-100AA777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0044-4380-4291-BEAC-4E66C63D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FC6-1BB4-4A82-B75C-939F4FB7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8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1FB4-E92F-4A1D-85E8-EAE7ABC3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5DE3-D694-48BA-92B7-3F779427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454C-233E-45B4-864C-15F94BDB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©2017 Eli Lilly and Company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AE7D-6698-48F7-AF36-5F3E5B04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 descr="Image result for linear regression model multiple Xs">
            <a:extLst>
              <a:ext uri="{FF2B5EF4-FFF2-40B4-BE49-F238E27FC236}">
                <a16:creationId xmlns:a16="http://schemas.microsoft.com/office/drawing/2014/main" id="{1C0BC5A6-7B97-40E3-B618-B336A1A75C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81" y="1781175"/>
            <a:ext cx="10394039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09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lly 1">
      <a:dk1>
        <a:srgbClr val="000000"/>
      </a:dk1>
      <a:lt1>
        <a:sysClr val="window" lastClr="FFFFFF"/>
      </a:lt1>
      <a:dk2>
        <a:srgbClr val="A59D95"/>
      </a:dk2>
      <a:lt2>
        <a:srgbClr val="D3BF96"/>
      </a:lt2>
      <a:accent1>
        <a:srgbClr val="4E2E2D"/>
      </a:accent1>
      <a:accent2>
        <a:srgbClr val="82785C"/>
      </a:accent2>
      <a:accent3>
        <a:srgbClr val="D52B17"/>
      </a:accent3>
      <a:accent4>
        <a:srgbClr val="FF6D22"/>
      </a:accent4>
      <a:accent5>
        <a:srgbClr val="263F6A"/>
      </a:accent5>
      <a:accent6>
        <a:srgbClr val="00A1DE"/>
      </a:accent6>
      <a:hlink>
        <a:srgbClr val="00AF3F"/>
      </a:hlink>
      <a:folHlink>
        <a:srgbClr val="B1059D"/>
      </a:folHlink>
    </a:clrScheme>
    <a:fontScheme name="Lilly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DM LGDOS AAR 2018" id="{49C86866-31AC-4602-BDF8-B65AF0588F39}" vid="{CF3BCBE4-F9C1-4662-943B-A8E93C077F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dc7d05db-9a88-43f7-9979-b3027636d983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ADM140</TermName>
          <TermId xmlns="http://schemas.microsoft.com/office/infopath/2007/PartnerControls">fdc85ba1-0671-407c-9ace-d011131f3a70</TermId>
        </TermInfo>
      </Terms>
    </EnterpriseRecordSeriesCodeTaxHTField0>
    <TaxCatchAll xmlns="33648e8c-5399-4ce0-994e-2f4ddb1c4614">
      <Value>5</Value>
      <Value>2</Value>
    </TaxCatchAll>
    <Category xmlns="305c81f2-3be3-4a23-9fdd-c5c1eaeb750b">Presentation</Category>
    <ForMedical_x002f_Scientific_x003f_ xmlns="305c81f2-3be3-4a23-9fdd-c5c1eaeb750b" xsi:nil="true"/>
    <Format xmlns="305c81f2-3be3-4a23-9fdd-c5c1eaeb750b">PowerPoint</Format>
    <Use xmlns="305c81f2-3be3-4a23-9fdd-c5c1eaeb750b">External and Internal</Use>
    <AspectRatio xmlns="305c81f2-3be3-4a23-9fdd-c5c1eaeb750b">16:9</AspectRatio>
    <Thumbnail xmlns="305c81f2-3be3-4a23-9fdd-c5c1eaeb750b">
      <Url>http://lillynet.global.lilly.com/sites/LillyBrand/PublishingImages/BrandTemplate_LargeImage5_Thumbnail.jpg</Url>
      <Description>Thumbnail of Corporate Large Image 5 PowerPoint template</Description>
    </Thumbnail>
    <SortOrd xmlns="305c81f2-3be3-4a23-9fdd-c5c1eaeb750b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78528B139DC24C8DA778825C19EA9C" ma:contentTypeVersion="11" ma:contentTypeDescription="Create a new document." ma:contentTypeScope="" ma:versionID="e23f97e8ff878794af11ecf9b33c1fa0">
  <xsd:schema xmlns:xsd="http://www.w3.org/2001/XMLSchema" xmlns:xs="http://www.w3.org/2001/XMLSchema" xmlns:p="http://schemas.microsoft.com/office/2006/metadata/properties" xmlns:ns2="33648e8c-5399-4ce0-994e-2f4ddb1c4614" xmlns:ns3="305c81f2-3be3-4a23-9fdd-c5c1eaeb750b" targetNamespace="http://schemas.microsoft.com/office/2006/metadata/properties" ma:root="true" ma:fieldsID="995423e21e6b203d41fff0e59cc19b34" ns2:_="" ns3:_="">
    <xsd:import namespace="33648e8c-5399-4ce0-994e-2f4ddb1c4614"/>
    <xsd:import namespace="305c81f2-3be3-4a23-9fdd-c5c1eaeb750b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  <xsd:element ref="ns3:Format" minOccurs="0"/>
                <xsd:element ref="ns3:Category" minOccurs="0"/>
                <xsd:element ref="ns3:Use" minOccurs="0"/>
                <xsd:element ref="ns3:ForMedical_x002f_Scientific_x003f_" minOccurs="0"/>
                <xsd:element ref="ns3:AspectRatio" minOccurs="0"/>
                <xsd:element ref="ns3:Thumbnail" minOccurs="0"/>
                <xsd:element ref="ns3:Sort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eab48719-d9f1-4836-b9ae-d49129974185}" ma:internalName="TaxCatchAll" ma:showField="CatchAllData" ma:web="4b5a7985-fd04-413e-9d11-53cc4684a9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eab48719-d9f1-4836-b9ae-d49129974185}" ma:internalName="TaxCatchAllLabel" ma:readOnly="true" ma:showField="CatchAllDataLabel" ma:web="4b5a7985-fd04-413e-9d11-53cc4684a9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9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1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c81f2-3be3-4a23-9fdd-c5c1eaeb750b" elementFormDefault="qualified">
    <xsd:import namespace="http://schemas.microsoft.com/office/2006/documentManagement/types"/>
    <xsd:import namespace="http://schemas.microsoft.com/office/infopath/2007/PartnerControls"/>
    <xsd:element name="Format" ma:index="14" nillable="true" ma:displayName="Format" ma:format="Dropdown" ma:internalName="Format">
      <xsd:simpleType>
        <xsd:restriction base="dms:Choice">
          <xsd:enumeration value="MS Word"/>
          <xsd:enumeration value="PowerPoint"/>
          <xsd:enumeration value="PDF"/>
          <xsd:enumeration value="Stationery"/>
        </xsd:restriction>
      </xsd:simpleType>
    </xsd:element>
    <xsd:element name="Category" ma:index="15" nillable="true" ma:displayName="Category" ma:format="Dropdown" ma:internalName="Category">
      <xsd:simpleType>
        <xsd:union memberTypes="dms:Text">
          <xsd:simpleType>
            <xsd:restriction base="dms:Choice">
              <xsd:enumeration value="Presentation"/>
              <xsd:enumeration value="Brochure"/>
              <xsd:enumeration value="Card"/>
              <xsd:enumeration value="Flyer/General Document"/>
              <xsd:enumeration value="Newsletter"/>
              <xsd:enumeration value="Scientific Poster"/>
            </xsd:restriction>
          </xsd:simpleType>
        </xsd:union>
      </xsd:simpleType>
    </xsd:element>
    <xsd:element name="Use" ma:index="16" nillable="true" ma:displayName="Use" ma:format="Dropdown" ma:internalName="Use">
      <xsd:simpleType>
        <xsd:restriction base="dms:Choice">
          <xsd:enumeration value="Internal only"/>
          <xsd:enumeration value="External only"/>
          <xsd:enumeration value="External and Internal"/>
        </xsd:restriction>
      </xsd:simpleType>
    </xsd:element>
    <xsd:element name="ForMedical_x002f_Scientific_x003f_" ma:index="17" nillable="true" ma:displayName="ForMedical/Scientific?" ma:format="Dropdown" ma:internalName="ForMedical_x002f_Scientific_x003f_">
      <xsd:simpleType>
        <xsd:restriction base="dms:Choice">
          <xsd:enumeration value="Yes"/>
          <xsd:enumeration value="No"/>
        </xsd:restriction>
      </xsd:simpleType>
    </xsd:element>
    <xsd:element name="AspectRatio" ma:index="18" nillable="true" ma:displayName="AspectRatio" ma:format="Dropdown" ma:internalName="AspectRatio">
      <xsd:simpleType>
        <xsd:union memberTypes="dms:Text">
          <xsd:simpleType>
            <xsd:restriction base="dms:Choice">
              <xsd:enumeration value="4:3"/>
              <xsd:enumeration value="16:9"/>
            </xsd:restriction>
          </xsd:simpleType>
        </xsd:union>
      </xsd:simpleType>
    </xsd:element>
    <xsd:element name="Thumbnail" ma:index="19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ortOrd" ma:index="20" nillable="true" ma:displayName="SortOrd" ma:internalName="SortOr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81B9F2-C4B7-4040-A351-077ECC2403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EC10D0-D263-4870-83B1-704077CADABA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C73CF57E-A100-484A-9587-2A5C67B4F09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05c81f2-3be3-4a23-9fdd-c5c1eaeb750b"/>
    <ds:schemaRef ds:uri="http://purl.org/dc/terms/"/>
    <ds:schemaRef ds:uri="http://schemas.openxmlformats.org/package/2006/metadata/core-properties"/>
    <ds:schemaRef ds:uri="33648e8c-5399-4ce0-994e-2f4ddb1c461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7E581DF-546D-41DE-B174-176F19686D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48e8c-5399-4ce0-994e-2f4ddb1c4614"/>
    <ds:schemaRef ds:uri="305c81f2-3be3-4a23-9fdd-c5c1eaeb75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IDM LGDOS AAR 2018</Template>
  <TotalTime>10928</TotalTime>
  <Words>194</Words>
  <Application>Microsoft Office PowerPoint</Application>
  <PresentationFormat>Custom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Advanced Analytics in IDM</vt:lpstr>
      <vt:lpstr>PowerPoint Presentation</vt:lpstr>
      <vt:lpstr>PowerPoint Presentation</vt:lpstr>
      <vt:lpstr>What is Machine Learning</vt:lpstr>
      <vt:lpstr>Example of Classification</vt:lpstr>
      <vt:lpstr>Regression</vt:lpstr>
      <vt:lpstr>PowerPoint Presentation</vt:lpstr>
      <vt:lpstr>PowerPoint Presentation</vt:lpstr>
      <vt:lpstr>PowerPoint Presentation</vt:lpstr>
      <vt:lpstr>PowerPoint Presentation</vt:lpstr>
      <vt:lpstr>Python is industry standard for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IDM LGDOS AAR - 2018</dc:title>
  <dc:creator>John D Maul</dc:creator>
  <cp:lastModifiedBy>Kevin A Collins</cp:lastModifiedBy>
  <cp:revision>59</cp:revision>
  <dcterms:created xsi:type="dcterms:W3CDTF">2018-10-29T20:09:26Z</dcterms:created>
  <dcterms:modified xsi:type="dcterms:W3CDTF">2020-03-23T14:02:30Z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nterpriseDocumentLanguage">
    <vt:lpwstr>2;#eng|39540796-0396-4e54-afe9-a602f28bbe8f</vt:lpwstr>
  </property>
  <property fmtid="{D5CDD505-2E9C-101B-9397-08002B2CF9AE}" pid="3" name="EnterpriseRecordSeriesCode">
    <vt:lpwstr>5;#ADM140|fdc85ba1-0671-407c-9ace-d011131f3a70</vt:lpwstr>
  </property>
  <property fmtid="{D5CDD505-2E9C-101B-9397-08002B2CF9AE}" pid="4" name="ContentTypeId">
    <vt:lpwstr>0x0101007D78528B139DC24C8DA778825C19EA9C</vt:lpwstr>
  </property>
  <property fmtid="{D5CDD505-2E9C-101B-9397-08002B2CF9AE}" pid="5" name="Order">
    <vt:r8>18600</vt:r8>
  </property>
</Properties>
</file>