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6" r:id="rId2"/>
    <p:sldId id="339" r:id="rId3"/>
    <p:sldId id="340" r:id="rId4"/>
    <p:sldId id="342" r:id="rId5"/>
    <p:sldId id="341" r:id="rId6"/>
    <p:sldId id="350" r:id="rId7"/>
    <p:sldId id="348" r:id="rId8"/>
    <p:sldId id="347" r:id="rId9"/>
    <p:sldId id="345" r:id="rId10"/>
    <p:sldId id="344" r:id="rId11"/>
    <p:sldId id="355" r:id="rId12"/>
    <p:sldId id="351" r:id="rId13"/>
    <p:sldId id="361" r:id="rId14"/>
    <p:sldId id="352" r:id="rId15"/>
    <p:sldId id="354" r:id="rId16"/>
    <p:sldId id="353" r:id="rId17"/>
    <p:sldId id="356" r:id="rId18"/>
    <p:sldId id="360" r:id="rId19"/>
    <p:sldId id="359" r:id="rId20"/>
    <p:sldId id="358" r:id="rId21"/>
    <p:sldId id="367" r:id="rId22"/>
    <p:sldId id="369" r:id="rId23"/>
    <p:sldId id="368" r:id="rId24"/>
    <p:sldId id="371" r:id="rId25"/>
    <p:sldId id="372" r:id="rId26"/>
    <p:sldId id="374" r:id="rId27"/>
    <p:sldId id="362" r:id="rId28"/>
    <p:sldId id="363" r:id="rId29"/>
    <p:sldId id="364" r:id="rId30"/>
    <p:sldId id="365" r:id="rId31"/>
    <p:sldId id="366" r:id="rId32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55" autoAdjust="0"/>
    <p:restoredTop sz="86393" autoAdjust="0"/>
  </p:normalViewPr>
  <p:slideViewPr>
    <p:cSldViewPr>
      <p:cViewPr>
        <p:scale>
          <a:sx n="80" d="100"/>
          <a:sy n="80" d="100"/>
        </p:scale>
        <p:origin x="3042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9966"/>
    </p:cViewPr>
  </p:sorterViewPr>
  <p:notesViewPr>
    <p:cSldViewPr>
      <p:cViewPr varScale="1">
        <p:scale>
          <a:sx n="72" d="100"/>
          <a:sy n="72" d="100"/>
        </p:scale>
        <p:origin x="224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374" cy="4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702" y="0"/>
            <a:ext cx="3067374" cy="4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4602"/>
            <a:ext cx="3067374" cy="4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702" y="8894602"/>
            <a:ext cx="3067374" cy="4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B4D6D0-7BE9-43A7-8AC1-D34DF275F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37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374" cy="4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702" y="0"/>
            <a:ext cx="3067374" cy="46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932" y="4448101"/>
            <a:ext cx="5189214" cy="42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602"/>
            <a:ext cx="3067374" cy="4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702" y="8894602"/>
            <a:ext cx="3067374" cy="4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EA9565-6DC3-427C-AC12-C5069036E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327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6AF68444-0050-4C6B-9A16-B31E2AD63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0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392BED19-5DBA-4593-BF8D-C49557CAB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5EA1773E-37D0-43CB-B053-34184EDC6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1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96AE53C0-165B-4D2D-B867-A1E8C1BA8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0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0A37695C-B24C-4FD0-837C-FDA869DA9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89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1701F334-6234-4D19-8EE5-0D4F0D813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A436DC13-24CF-4260-9726-CC70BFE1E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4C0C8D25-9E24-4C56-8BDC-BFF3DE454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97E96-5D44-4808-B1D7-E165A13A6E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58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EA455273-3678-4886-96E5-C9FAA8A2A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8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ITCS 4/5145 Cluster Computing, UNC-Charlotte, B. Wilkinson,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EA34FB9B-AA21-4122-B1B8-B001031D9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en-US"/>
              <a:t>outline.</a:t>
            </a:r>
            <a:fld id="{A69BA796-F616-4351-BAC0-811009370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9D1E8E-3C86-41C9-90D2-028A7BD3743B}" type="slidenum">
              <a:rPr lang="en-US" altLang="en-US" sz="12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113" y="63531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dirty="0">
                <a:solidFill>
                  <a:srgbClr val="000000"/>
                </a:solidFill>
              </a:rPr>
              <a:t>© 2015  B. Wilkinson   Modification date: </a:t>
            </a:r>
            <a:r>
              <a:rPr lang="en-GB" altLang="en-US" sz="1200" dirty="0">
                <a:solidFill>
                  <a:srgbClr val="FF0000"/>
                </a:solidFill>
              </a:rPr>
              <a:t>Sept. 2015 (edited by </a:t>
            </a:r>
            <a:r>
              <a:rPr lang="en-GB" altLang="en-US" sz="1200" dirty="0" err="1">
                <a:solidFill>
                  <a:srgbClr val="FF0000"/>
                </a:solidFill>
              </a:rPr>
              <a:t>Mostafavi</a:t>
            </a:r>
            <a:r>
              <a:rPr lang="en-GB" altLang="en-US" sz="12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 dirty="0">
                <a:solidFill>
                  <a:srgbClr val="FF0000"/>
                </a:solidFill>
              </a:rPr>
              <a:t>2015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200" dirty="0">
              <a:solidFill>
                <a:srgbClr val="FF0000"/>
              </a:solidFill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219200"/>
            <a:ext cx="8762999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sz="4400" b="1"/>
              <a:t>2-Logic </a:t>
            </a:r>
            <a:r>
              <a:rPr lang="en-US" sz="4400" b="1" dirty="0"/>
              <a:t>Gates</a:t>
            </a:r>
            <a:endParaRPr lang="en-US" sz="4400" dirty="0"/>
          </a:p>
          <a:p>
            <a:pPr>
              <a:buNone/>
            </a:pPr>
            <a:endParaRPr lang="en-US" sz="4400" b="1" dirty="0"/>
          </a:p>
          <a:p>
            <a:pPr>
              <a:buNone/>
            </a:pPr>
            <a:r>
              <a:rPr lang="en-US" sz="2400" dirty="0"/>
              <a:t>Circuits to manipulate 0’s and 1’s. 0’s and 1’s used for numbers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Also to make decisions within the computer. In that context, 1 corresponds to TRUE and 0 corresponds to FALSE.</a:t>
            </a:r>
            <a:endParaRPr lang="en-US" sz="2400" b="1" dirty="0"/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0" y="6581775"/>
            <a:ext cx="944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This material is for the sole and exclusive use of students at UNC-Charlotte. It is not to be sold, reproduced, or generally distributed.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52948" y="228600"/>
            <a:ext cx="4713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OR gate and truth table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190246" cy="54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4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8686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Boolean Identities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One question was posed after slides on NOT, AND, and OR gates.  In fact, answers part of a set of basic identities, namely: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1508763" cy="410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39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796498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easily prove basic identities by simply listing all possible values of variables in a truth table.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961138" cy="17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6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35052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Question</a:t>
            </a:r>
            <a:endParaRPr lang="en-US" sz="3200" dirty="0"/>
          </a:p>
          <a:p>
            <a:endParaRPr lang="en-US" sz="3200" dirty="0"/>
          </a:p>
          <a:p>
            <a:r>
              <a:rPr lang="en-US" dirty="0"/>
              <a:t>Prove the identity </a:t>
            </a:r>
            <a:r>
              <a:rPr lang="en-US" i="1" dirty="0"/>
              <a:t>A</a:t>
            </a:r>
            <a:r>
              <a:rPr lang="en-US" dirty="0">
                <a:sym typeface="Symbol"/>
              </a:rPr>
              <a:t>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1 =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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using a truth table.</a:t>
            </a:r>
          </a:p>
          <a:p>
            <a:endParaRPr lang="en-US" dirty="0">
              <a:sym typeface="Symbol"/>
            </a:endParaRPr>
          </a:p>
          <a:p>
            <a:pPr algn="ctr"/>
            <a:r>
              <a:rPr lang="en-US" sz="3200" b="1" dirty="0"/>
              <a:t>Answer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1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basic identities can be extended to more variables, i.e.: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8" y="152400"/>
            <a:ext cx="2331725" cy="28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21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28600"/>
            <a:ext cx="882226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DeMorgan’s</a:t>
            </a:r>
            <a:r>
              <a:rPr lang="en-US" sz="3200" b="1" dirty="0"/>
              <a:t> Theorem</a:t>
            </a:r>
            <a:endParaRPr lang="en-US" sz="3200" dirty="0"/>
          </a:p>
          <a:p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can only be a 0 in one instance, when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a 0. In all other instances,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is a 1. </a:t>
            </a:r>
          </a:p>
          <a:p>
            <a:endParaRPr lang="en-US" i="1" dirty="0"/>
          </a:p>
          <a:p>
            <a:r>
              <a:rPr lang="en-US" i="1" dirty="0"/>
              <a:t>AB</a:t>
            </a:r>
            <a:r>
              <a:rPr lang="en-US" dirty="0"/>
              <a:t> can only be a 1 in one instance, when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a 1. In all other instances, </a:t>
            </a:r>
            <a:r>
              <a:rPr lang="en-US" i="1" dirty="0"/>
              <a:t>AB</a:t>
            </a:r>
            <a:r>
              <a:rPr lang="en-US" dirty="0"/>
              <a:t> is a 0.</a:t>
            </a:r>
          </a:p>
          <a:p>
            <a:endParaRPr lang="en-US" dirty="0"/>
          </a:p>
          <a:p>
            <a:r>
              <a:rPr lang="en-US" dirty="0"/>
              <a:t>Must be a relationship between AND </a:t>
            </a:r>
            <a:r>
              <a:rPr lang="en-US" dirty="0" err="1"/>
              <a:t>and</a:t>
            </a:r>
            <a:r>
              <a:rPr lang="en-US" dirty="0"/>
              <a:t> OR, given by:</a:t>
            </a:r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i="1" spc="-1800" dirty="0"/>
              <a:t>A¯</a:t>
            </a:r>
            <a:r>
              <a:rPr lang="en-US" dirty="0"/>
              <a:t>   + </a:t>
            </a:r>
            <a:r>
              <a:rPr lang="en-US" i="1" spc="-1800" dirty="0"/>
              <a:t>B¯</a:t>
            </a:r>
            <a:r>
              <a:rPr lang="en-US" dirty="0"/>
              <a:t>   = </a:t>
            </a:r>
            <a:r>
              <a:rPr lang="en-US" i="1" dirty="0"/>
              <a:t>AB</a:t>
            </a:r>
            <a:endParaRPr lang="en-US" dirty="0"/>
          </a:p>
          <a:p>
            <a:r>
              <a:rPr lang="en-US" dirty="0"/>
              <a:t>and the dual:</a:t>
            </a:r>
          </a:p>
          <a:p>
            <a:r>
              <a:rPr lang="en-US" i="1" dirty="0"/>
              <a:t>				</a:t>
            </a:r>
            <a:r>
              <a:rPr lang="en-US" i="1" spc="-1800" dirty="0"/>
              <a:t>A ¯</a:t>
            </a:r>
            <a:r>
              <a:rPr lang="en-US" dirty="0"/>
              <a:t>   </a:t>
            </a:r>
            <a:r>
              <a:rPr lang="en-US" i="1" spc="-1800" dirty="0"/>
              <a:t>B¯</a:t>
            </a:r>
            <a:r>
              <a:rPr lang="en-US" dirty="0"/>
              <a:t>  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Known as </a:t>
            </a:r>
            <a:r>
              <a:rPr lang="en-US" dirty="0" err="1"/>
              <a:t>DeMorgan’s</a:t>
            </a:r>
            <a:r>
              <a:rPr lang="en-US" dirty="0"/>
              <a:t> Theorem.</a:t>
            </a:r>
          </a:p>
          <a:p>
            <a:endParaRPr lang="en-US" i="1" dirty="0"/>
          </a:p>
          <a:p>
            <a:r>
              <a:rPr lang="en-US" dirty="0"/>
              <a:t>Can be extended to more variables, i.e. 	</a:t>
            </a:r>
            <a:r>
              <a:rPr lang="en-US" i="1" spc="-1800" dirty="0"/>
              <a:t>A¯</a:t>
            </a:r>
            <a:r>
              <a:rPr lang="en-US" dirty="0"/>
              <a:t>   + </a:t>
            </a:r>
            <a:r>
              <a:rPr lang="en-US" i="1" spc="-1800" dirty="0"/>
              <a:t>B¯</a:t>
            </a:r>
            <a:r>
              <a:rPr lang="en-US" dirty="0"/>
              <a:t>    + </a:t>
            </a:r>
            <a:r>
              <a:rPr lang="en-US" i="1" spc="-1800" dirty="0"/>
              <a:t>C¯</a:t>
            </a:r>
            <a:r>
              <a:rPr lang="en-US" i="1" dirty="0"/>
              <a:t>    </a:t>
            </a:r>
            <a:r>
              <a:rPr lang="en-US" dirty="0"/>
              <a:t>=  </a:t>
            </a:r>
            <a:r>
              <a:rPr lang="en-US" i="1" dirty="0"/>
              <a:t>ABC</a:t>
            </a:r>
            <a:endParaRPr lang="en-US" dirty="0"/>
          </a:p>
          <a:p>
            <a:r>
              <a:rPr lang="en-US" dirty="0"/>
              <a:t>    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953000" y="409303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738158" y="4822374"/>
            <a:ext cx="6434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543800" y="6289040"/>
            <a:ext cx="64346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78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DeMorgan’s</a:t>
            </a:r>
            <a:r>
              <a:rPr lang="en-US" dirty="0"/>
              <a:t> theorem (for 2 variables) can be proved by listing each function in a truth table and confirming that both are the same for each combination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632906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(More variables done by induction.)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28322" cy="38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8574" y="152400"/>
            <a:ext cx="903922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NAND gate</a:t>
            </a:r>
            <a:endParaRPr lang="en-US" sz="3200" dirty="0"/>
          </a:p>
          <a:p>
            <a:endParaRPr lang="en-US" b="1" dirty="0"/>
          </a:p>
          <a:p>
            <a:r>
              <a:rPr lang="en-US" dirty="0" err="1"/>
              <a:t>DeMorgan’s</a:t>
            </a:r>
            <a:r>
              <a:rPr lang="en-US" dirty="0"/>
              <a:t> theorem provides a relationship between AND </a:t>
            </a:r>
            <a:r>
              <a:rPr lang="en-US" dirty="0" err="1"/>
              <a:t>and</a:t>
            </a:r>
            <a:r>
              <a:rPr lang="en-US" dirty="0"/>
              <a:t> OR.</a:t>
            </a:r>
          </a:p>
          <a:p>
            <a:endParaRPr lang="en-US" dirty="0"/>
          </a:p>
          <a:p>
            <a:r>
              <a:rPr lang="en-US" dirty="0"/>
              <a:t>Hence, of the three “basic” operations, AND, OR and NOT, only two are strictly necessary (AND </a:t>
            </a:r>
            <a:r>
              <a:rPr lang="en-US" dirty="0" err="1"/>
              <a:t>and</a:t>
            </a:r>
            <a:r>
              <a:rPr lang="en-US" dirty="0"/>
              <a:t> NOT or </a:t>
            </a:r>
            <a:r>
              <a:rPr lang="en-US" dirty="0" err="1"/>
              <a:t>OR</a:t>
            </a:r>
            <a:r>
              <a:rPr lang="en-US" dirty="0"/>
              <a:t> and NOT) because the third can be replaced by a function of the other two.</a:t>
            </a:r>
          </a:p>
          <a:p>
            <a:endParaRPr lang="en-US" dirty="0"/>
          </a:p>
          <a:p>
            <a:r>
              <a:rPr lang="en-US" dirty="0"/>
              <a:t>Can combine AND </a:t>
            </a:r>
            <a:r>
              <a:rPr lang="en-US" dirty="0" err="1"/>
              <a:t>and</a:t>
            </a:r>
            <a:r>
              <a:rPr lang="en-US" dirty="0"/>
              <a:t> NOT to form a “universal” operation, NOT– AND or NAND, which can be used to implement any Boolean expression. The NAND operation with two variables,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is:</a:t>
            </a:r>
          </a:p>
          <a:p>
            <a:endParaRPr lang="en-US" dirty="0"/>
          </a:p>
          <a:p>
            <a:pPr algn="ctr"/>
            <a:r>
              <a:rPr lang="en-US" i="1" dirty="0"/>
              <a:t>A</a:t>
            </a:r>
            <a:r>
              <a:rPr lang="en-US" dirty="0"/>
              <a:t> “NAND”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340350" y="546735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79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NAND gate symbol and truth table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22" y="957943"/>
            <a:ext cx="6470156" cy="56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6934200" y="16002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239000" y="3657600"/>
            <a:ext cx="47836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886200" y="2286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038600" y="4800600"/>
            <a:ext cx="5299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721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NOR gate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Instead of combining AND </a:t>
            </a:r>
            <a:r>
              <a:rPr lang="en-US" dirty="0" err="1"/>
              <a:t>and</a:t>
            </a:r>
            <a:r>
              <a:rPr lang="en-US" dirty="0"/>
              <a:t> NOT, can combine OR and NOT to form a “universal” operation, NOT–OR </a:t>
            </a:r>
            <a:r>
              <a:rPr lang="en-US" dirty="0" err="1"/>
              <a:t>or</a:t>
            </a:r>
            <a:r>
              <a:rPr lang="en-US" dirty="0"/>
              <a:t> NOR, which can be used to implement any Boolean expression. </a:t>
            </a:r>
          </a:p>
          <a:p>
            <a:endParaRPr lang="en-US" dirty="0"/>
          </a:p>
          <a:p>
            <a:r>
              <a:rPr lang="en-US" dirty="0"/>
              <a:t>The NOR operation with two variables, A and B, is:</a:t>
            </a:r>
            <a:endParaRPr lang="en-US" b="1" dirty="0"/>
          </a:p>
          <a:p>
            <a:endParaRPr lang="en-US" b="1" dirty="0"/>
          </a:p>
          <a:p>
            <a:pPr algn="ctr"/>
            <a:r>
              <a:rPr lang="en-US" i="1" dirty="0"/>
              <a:t>A</a:t>
            </a:r>
            <a:r>
              <a:rPr lang="en-US" dirty="0"/>
              <a:t> “NOR”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162550" y="3346450"/>
            <a:ext cx="6286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752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" y="58132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NOR gate symbol and truth table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935295"/>
            <a:ext cx="7062230" cy="582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2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3048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voltage level will represent each of the two logic values.</a:t>
            </a:r>
          </a:p>
          <a:p>
            <a:endParaRPr lang="en-US" dirty="0"/>
          </a:p>
          <a:p>
            <a:r>
              <a:rPr lang="en-US" dirty="0"/>
              <a:t>For example +5V might represent a logic 1 and 0V might represent a logic 0.</a:t>
            </a:r>
          </a:p>
          <a:p>
            <a:endParaRPr lang="en-US" dirty="0"/>
          </a:p>
          <a:p>
            <a:r>
              <a:rPr lang="en-US" dirty="0"/>
              <a:t>The logic signals change over time during operation: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8605"/>
            <a:ext cx="8065024" cy="30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78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274646"/>
            <a:ext cx="891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Question</a:t>
            </a:r>
            <a:endParaRPr lang="en-US" sz="3200" dirty="0"/>
          </a:p>
          <a:p>
            <a:r>
              <a:rPr lang="en-US" dirty="0"/>
              <a:t>Draw a logic circuit to implement the function:</a:t>
            </a:r>
          </a:p>
          <a:p>
            <a:endParaRPr lang="en-US" b="1" dirty="0"/>
          </a:p>
          <a:p>
            <a:pPr algn="ctr"/>
            <a:r>
              <a:rPr lang="en-US" i="1" dirty="0"/>
              <a:t>f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AB</a:t>
            </a:r>
          </a:p>
          <a:p>
            <a:pPr algn="ctr"/>
            <a:endParaRPr lang="en-US" b="1" dirty="0"/>
          </a:p>
          <a:p>
            <a:r>
              <a:rPr lang="en-US" dirty="0"/>
              <a:t>first using AND </a:t>
            </a:r>
            <a:r>
              <a:rPr lang="en-US" dirty="0" err="1"/>
              <a:t>and</a:t>
            </a:r>
            <a:r>
              <a:rPr lang="en-US" dirty="0"/>
              <a:t> OR gates, and then using NAND gates.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41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0"/>
            <a:ext cx="883920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Other gates - </a:t>
            </a:r>
            <a:r>
              <a:rPr lang="en-US" sz="3200" b="1" i="1" dirty="0"/>
              <a:t>Exclusive-OR gate</a:t>
            </a:r>
          </a:p>
          <a:p>
            <a:pPr algn="ctr"/>
            <a:endParaRPr lang="en-US" sz="1050" b="1" dirty="0"/>
          </a:p>
          <a:p>
            <a:r>
              <a:rPr lang="en-US" dirty="0"/>
              <a:t>OR operation,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when producing a 1 </a:t>
            </a:r>
            <a:r>
              <a:rPr lang="en-US" i="1" dirty="0"/>
              <a:t>includes</a:t>
            </a:r>
            <a:r>
              <a:rPr lang="en-US" dirty="0"/>
              <a:t> when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a 1. More accurately should be called the </a:t>
            </a:r>
            <a:r>
              <a:rPr lang="en-US" i="1" dirty="0"/>
              <a:t>inclusive</a:t>
            </a:r>
            <a:r>
              <a:rPr lang="en-US" dirty="0"/>
              <a:t>-OR operator. </a:t>
            </a:r>
          </a:p>
          <a:p>
            <a:endParaRPr lang="en-US" dirty="0"/>
          </a:p>
          <a:p>
            <a:r>
              <a:rPr lang="en-US" dirty="0"/>
              <a:t>“OR” operation which does not produce a 1 when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both a 1, i.e. produces a 1 if </a:t>
            </a:r>
            <a:r>
              <a:rPr lang="en-US" i="1" dirty="0"/>
              <a:t>A</a:t>
            </a:r>
            <a:r>
              <a:rPr lang="en-US" dirty="0"/>
              <a:t> = 1 or </a:t>
            </a:r>
            <a:r>
              <a:rPr lang="en-US" i="1" dirty="0"/>
              <a:t>B</a:t>
            </a:r>
            <a:r>
              <a:rPr lang="en-US" dirty="0"/>
              <a:t> = 1 but not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 1, is called the </a:t>
            </a:r>
            <a:r>
              <a:rPr lang="en-US" i="1" dirty="0">
                <a:solidFill>
                  <a:srgbClr val="FF0000"/>
                </a:solidFill>
              </a:rPr>
              <a:t>exclusive</a:t>
            </a:r>
            <a:r>
              <a:rPr lang="en-US" dirty="0">
                <a:solidFill>
                  <a:srgbClr val="FF0000"/>
                </a:solidFill>
              </a:rPr>
              <a:t>-OR operator</a:t>
            </a:r>
            <a:r>
              <a:rPr lang="en-US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3"/>
            <a:ext cx="7296927" cy="283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62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76200"/>
            <a:ext cx="8991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Exclusive-NOR gate</a:t>
            </a:r>
            <a:endParaRPr lang="en-US" sz="3200" dirty="0"/>
          </a:p>
          <a:p>
            <a:endParaRPr lang="en-US" sz="1200" dirty="0"/>
          </a:p>
          <a:p>
            <a:r>
              <a:rPr lang="en-US" dirty="0"/>
              <a:t>The inverse operation of the exclusive-OR is called the exclusive-NOR operation.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87680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Operation useful because it compares two binary digits and returns a 1 only when both digits are the same (i.e. either both a 1 or both a 0). Implements a comparator or equivalence function. </a:t>
            </a:r>
          </a:p>
          <a:p>
            <a:r>
              <a:rPr lang="en-US" sz="1800" dirty="0"/>
              <a:t>Exclusive-OR operation results in a 1 when the digits are different (a not-equivalence function). </a:t>
            </a:r>
          </a:p>
          <a:p>
            <a:r>
              <a:rPr lang="en-US" sz="1800" dirty="0"/>
              <a:t>Exclusive-OR/NOR operation also obeys the commutative and associative laws. It is left as an exercise to determine whether they obeys the distributive law.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15083"/>
            <a:ext cx="7424943" cy="288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74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"/>
            <a:ext cx="8915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Functions of two variables</a:t>
            </a:r>
          </a:p>
          <a:p>
            <a:pPr algn="ctr"/>
            <a:endParaRPr lang="en-US" sz="1200" b="1" dirty="0"/>
          </a:p>
          <a:p>
            <a:r>
              <a:rPr lang="en-US" dirty="0"/>
              <a:t>Sixteen different functions of two Boolean variables, including permanent 1 and permanent 0: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1" y="2209800"/>
            <a:ext cx="8503938" cy="239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9530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Identify six functions : AND, OR, NAND, NOR, exclusive-OR and exclusive-NOR.</a:t>
            </a:r>
          </a:p>
        </p:txBody>
      </p:sp>
    </p:spTree>
    <p:extLst>
      <p:ext uri="{BB962C8B-B14F-4D97-AF65-F5344CB8AC3E}">
        <p14:creationId xmlns:p14="http://schemas.microsoft.com/office/powerpoint/2010/main" val="354899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58882"/>
            <a:ext cx="5004826" cy="569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76200"/>
            <a:ext cx="906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Question</a:t>
            </a:r>
          </a:p>
          <a:p>
            <a:r>
              <a:rPr lang="en-US" dirty="0"/>
              <a:t>Determine the value of </a:t>
            </a:r>
            <a:r>
              <a:rPr lang="en-US" i="1" dirty="0"/>
              <a:t>X</a:t>
            </a:r>
            <a:r>
              <a:rPr lang="en-US" dirty="0"/>
              <a:t> in each of the logic circuits show</a:t>
            </a:r>
          </a:p>
        </p:txBody>
      </p:sp>
    </p:spTree>
    <p:extLst>
      <p:ext uri="{BB962C8B-B14F-4D97-AF65-F5344CB8AC3E}">
        <p14:creationId xmlns:p14="http://schemas.microsoft.com/office/powerpoint/2010/main" val="339493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572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Question</a:t>
            </a:r>
          </a:p>
          <a:p>
            <a:r>
              <a:rPr lang="en-US" dirty="0"/>
              <a:t>Reduce the following expressions using </a:t>
            </a:r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80639"/>
            <a:ext cx="8204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2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78B0-B338-41D1-B511-939A779A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7772400" cy="11430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96B2-0894-4616-8C07-3FC1C25E7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outline.</a:t>
            </a:r>
            <a:fld id="{4C0C8D25-9E24-4C56-8BDC-BFF3DE454D4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76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8763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Basic algebraic rules</a:t>
            </a:r>
          </a:p>
          <a:p>
            <a:pPr algn="ctr"/>
            <a:endParaRPr lang="en-US" sz="3200" dirty="0"/>
          </a:p>
          <a:p>
            <a:r>
              <a:rPr lang="en-US" sz="2800" b="1" dirty="0">
                <a:solidFill>
                  <a:srgbClr val="FF0000"/>
                </a:solidFill>
              </a:rPr>
              <a:t>Commutative law </a:t>
            </a:r>
          </a:p>
          <a:p>
            <a:endParaRPr lang="en-US" dirty="0"/>
          </a:p>
          <a:p>
            <a:r>
              <a:rPr lang="en-US" dirty="0"/>
              <a:t>In ordinary algebra, certain “rules” of algebra are assumed without thought. For example,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="1" dirty="0"/>
              <a:t>.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="1" dirty="0"/>
              <a:t>.</a:t>
            </a:r>
            <a:r>
              <a:rPr lang="en-US" i="1" dirty="0"/>
              <a:t>A</a:t>
            </a:r>
            <a:r>
              <a:rPr lang="en-US" dirty="0"/>
              <a:t> where + is arithmetic addition and </a:t>
            </a:r>
            <a:r>
              <a:rPr lang="en-US" b="1" dirty="0"/>
              <a:t>.</a:t>
            </a:r>
            <a:r>
              <a:rPr lang="en-US" dirty="0"/>
              <a:t> is arithmetic multiplication. </a:t>
            </a:r>
          </a:p>
          <a:p>
            <a:endParaRPr lang="en-US" dirty="0"/>
          </a:p>
          <a:p>
            <a:r>
              <a:rPr lang="en-US" dirty="0"/>
              <a:t>It so happens that this rule also applies to both OR and </a:t>
            </a:r>
            <a:r>
              <a:rPr lang="en-US" dirty="0" err="1"/>
              <a:t>AND</a:t>
            </a:r>
            <a:r>
              <a:rPr lang="en-US" dirty="0"/>
              <a:t> operators in Boolean algebra, but only because the truth table of the Boolean operators are symmetrical, i.e. we can swap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table and still get a correct table for the function. </a:t>
            </a:r>
          </a:p>
          <a:p>
            <a:endParaRPr lang="en-US" dirty="0"/>
          </a:p>
          <a:p>
            <a:r>
              <a:rPr lang="en-US" dirty="0"/>
              <a:t>So in Boolean algebra:</a:t>
            </a:r>
          </a:p>
          <a:p>
            <a:r>
              <a:rPr lang="en-US" dirty="0"/>
              <a:t>				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endParaRPr lang="en-US" dirty="0"/>
          </a:p>
          <a:p>
            <a:r>
              <a:rPr lang="en-US" i="1" dirty="0"/>
              <a:t>				AB</a:t>
            </a:r>
            <a:r>
              <a:rPr lang="en-US" dirty="0"/>
              <a:t> = </a:t>
            </a:r>
            <a:r>
              <a:rPr lang="en-US" i="1" dirty="0"/>
              <a:t>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8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686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Associative law </a:t>
            </a:r>
          </a:p>
          <a:p>
            <a:endParaRPr lang="en-US" i="1" dirty="0"/>
          </a:p>
          <a:p>
            <a:r>
              <a:rPr lang="en-US" dirty="0"/>
              <a:t>The order that we compute an expression composed of variables connected by the same operator is not important in ordinary algebra. </a:t>
            </a:r>
          </a:p>
          <a:p>
            <a:endParaRPr lang="en-US" dirty="0"/>
          </a:p>
          <a:p>
            <a:r>
              <a:rPr lang="en-US" dirty="0"/>
              <a:t>For example, in ordinary arithmetic, </a:t>
            </a:r>
            <a:r>
              <a:rPr lang="en-US" i="1" dirty="0"/>
              <a:t>ABC</a:t>
            </a:r>
            <a:r>
              <a:rPr lang="en-US" dirty="0"/>
              <a:t> = (</a:t>
            </a:r>
            <a:r>
              <a:rPr lang="en-US" i="1" dirty="0"/>
              <a:t>AB</a:t>
            </a:r>
            <a:r>
              <a:rPr lang="en-US" dirty="0"/>
              <a:t>)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BC</a:t>
            </a:r>
            <a:r>
              <a:rPr lang="en-US" dirty="0"/>
              <a:t>) where the parentheses indicate which pair of variables are processed first. </a:t>
            </a:r>
          </a:p>
          <a:p>
            <a:endParaRPr lang="en-US" dirty="0"/>
          </a:p>
          <a:p>
            <a:r>
              <a:rPr lang="en-US" dirty="0"/>
              <a:t>Similarly the order is not important in Boolean algebra: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ABC</a:t>
            </a:r>
            <a:r>
              <a:rPr lang="en-US" dirty="0"/>
              <a:t> = (</a:t>
            </a:r>
            <a:r>
              <a:rPr lang="en-US" i="1" dirty="0"/>
              <a:t>AB</a:t>
            </a:r>
            <a:r>
              <a:rPr lang="en-US" dirty="0"/>
              <a:t>)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BC</a:t>
            </a:r>
            <a:r>
              <a:rPr lang="en-US" dirty="0"/>
              <a:t>)</a:t>
            </a:r>
          </a:p>
          <a:p>
            <a:r>
              <a:rPr lang="pt-BR" dirty="0"/>
              <a:t>	</a:t>
            </a:r>
            <a:r>
              <a:rPr lang="pt-BR" i="1" dirty="0"/>
              <a:t>A </a:t>
            </a:r>
            <a:r>
              <a:rPr lang="pt-BR" dirty="0"/>
              <a:t>+ </a:t>
            </a:r>
            <a:r>
              <a:rPr lang="pt-BR" i="1" dirty="0"/>
              <a:t>B </a:t>
            </a:r>
            <a:r>
              <a:rPr lang="pt-BR" dirty="0"/>
              <a:t>+ </a:t>
            </a:r>
            <a:r>
              <a:rPr lang="pt-BR" i="1" dirty="0"/>
              <a:t>C</a:t>
            </a:r>
            <a:r>
              <a:rPr lang="pt-BR" dirty="0"/>
              <a:t> = (</a:t>
            </a:r>
            <a:r>
              <a:rPr lang="pt-BR" i="1" dirty="0"/>
              <a:t>A </a:t>
            </a:r>
            <a:r>
              <a:rPr lang="pt-BR" dirty="0"/>
              <a:t>+ </a:t>
            </a:r>
            <a:r>
              <a:rPr lang="pt-BR" i="1" dirty="0"/>
              <a:t>B</a:t>
            </a:r>
            <a:r>
              <a:rPr lang="pt-BR" dirty="0"/>
              <a:t>) + </a:t>
            </a:r>
            <a:r>
              <a:rPr lang="pt-BR" i="1" dirty="0"/>
              <a:t>C</a:t>
            </a:r>
            <a:r>
              <a:rPr lang="pt-BR" dirty="0"/>
              <a:t> = </a:t>
            </a:r>
            <a:r>
              <a:rPr lang="pt-BR" i="1" dirty="0"/>
              <a:t>A </a:t>
            </a:r>
            <a:r>
              <a:rPr lang="pt-BR" dirty="0"/>
              <a:t>+ (</a:t>
            </a:r>
            <a:r>
              <a:rPr lang="pt-BR" i="1" dirty="0"/>
              <a:t>B </a:t>
            </a:r>
            <a:r>
              <a:rPr lang="pt-BR" dirty="0"/>
              <a:t>+ </a:t>
            </a:r>
            <a:r>
              <a:rPr lang="pt-BR" i="1" dirty="0"/>
              <a:t>C</a:t>
            </a:r>
            <a:r>
              <a:rPr lang="pt-BR" dirty="0"/>
              <a:t>)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753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86868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Distributive law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In ordinary algebra, we can use parentheses to enforce a particular order of computation, which may be necessary when the operators are different.</a:t>
            </a:r>
          </a:p>
          <a:p>
            <a:endParaRPr lang="en-US" sz="2000" dirty="0"/>
          </a:p>
          <a:p>
            <a:r>
              <a:rPr lang="en-US" sz="2000" dirty="0"/>
              <a:t>Order can be enforced with parentheses in Boolean algebra.</a:t>
            </a:r>
          </a:p>
          <a:p>
            <a:endParaRPr lang="en-US" sz="2000" dirty="0"/>
          </a:p>
          <a:p>
            <a:r>
              <a:rPr lang="en-US" sz="2000" dirty="0"/>
              <a:t>Parentheses also used in ordinary algebra to show that multiplication applies to a group. For example </a:t>
            </a:r>
            <a:r>
              <a:rPr lang="en-US" sz="2000" i="1" dirty="0"/>
              <a:t>A</a:t>
            </a:r>
            <a:r>
              <a:rPr lang="en-US" sz="2000" dirty="0"/>
              <a:t>(</a:t>
            </a:r>
            <a:r>
              <a:rPr lang="en-US" sz="2000" i="1" dirty="0"/>
              <a:t>B </a:t>
            </a:r>
            <a:r>
              <a:rPr lang="en-US" sz="2000" dirty="0"/>
              <a:t>+ </a:t>
            </a:r>
            <a:r>
              <a:rPr lang="en-US" sz="2000" i="1" dirty="0"/>
              <a:t>C</a:t>
            </a:r>
            <a:r>
              <a:rPr lang="en-US" sz="2000" dirty="0"/>
              <a:t>) means </a:t>
            </a:r>
            <a:r>
              <a:rPr lang="en-US" sz="2000" i="1" dirty="0"/>
              <a:t>A</a:t>
            </a:r>
            <a:r>
              <a:rPr lang="en-US" sz="2000" dirty="0"/>
              <a:t> is multiplied by the summation of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C</a:t>
            </a:r>
            <a:r>
              <a:rPr lang="en-US" sz="2000" dirty="0"/>
              <a:t>. Can expand out the expression to </a:t>
            </a:r>
            <a:r>
              <a:rPr lang="en-US" sz="2000" i="1" dirty="0"/>
              <a:t>AB</a:t>
            </a:r>
            <a:r>
              <a:rPr lang="en-US" sz="2000" dirty="0"/>
              <a:t> + </a:t>
            </a:r>
            <a:r>
              <a:rPr lang="en-US" sz="2000" i="1" dirty="0"/>
              <a:t>AC</a:t>
            </a:r>
            <a:r>
              <a:rPr lang="en-US" sz="2000" dirty="0"/>
              <a:t>, i.e. multiplication distributed across both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Also true in Boolean to both AND </a:t>
            </a:r>
            <a:r>
              <a:rPr lang="en-US" sz="2000" dirty="0" err="1"/>
              <a:t>and</a:t>
            </a:r>
            <a:r>
              <a:rPr lang="en-US" sz="2000" dirty="0"/>
              <a:t> OR operators: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i="1" dirty="0"/>
              <a:t>A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 + </a:t>
            </a:r>
            <a:r>
              <a:rPr lang="en-US" sz="2000" i="1" dirty="0"/>
              <a:t>C</a:t>
            </a:r>
            <a:r>
              <a:rPr lang="en-US" sz="2000" dirty="0"/>
              <a:t>) = </a:t>
            </a:r>
            <a:r>
              <a:rPr lang="en-US" sz="2000" i="1" dirty="0"/>
              <a:t>AB</a:t>
            </a:r>
            <a:r>
              <a:rPr lang="en-US" sz="2000" dirty="0"/>
              <a:t> + </a:t>
            </a:r>
            <a:r>
              <a:rPr lang="en-US" sz="2000" i="1" dirty="0"/>
              <a:t>AC</a:t>
            </a:r>
            <a:endParaRPr lang="en-US" sz="2000" dirty="0"/>
          </a:p>
          <a:p>
            <a:r>
              <a:rPr lang="pt-BR" sz="2000" i="1" dirty="0"/>
              <a:t>	A </a:t>
            </a:r>
            <a:r>
              <a:rPr lang="pt-BR" sz="2000" dirty="0"/>
              <a:t>+ (</a:t>
            </a:r>
            <a:r>
              <a:rPr lang="pt-BR" sz="2000" i="1" dirty="0"/>
              <a:t>BC</a:t>
            </a:r>
            <a:r>
              <a:rPr lang="pt-BR" sz="2000" dirty="0"/>
              <a:t>) = (</a:t>
            </a:r>
            <a:r>
              <a:rPr lang="pt-BR" sz="2000" i="1" dirty="0"/>
              <a:t>A</a:t>
            </a:r>
            <a:r>
              <a:rPr lang="pt-BR" sz="2000" dirty="0"/>
              <a:t> + </a:t>
            </a:r>
            <a:r>
              <a:rPr lang="pt-BR" sz="2000" i="1" dirty="0"/>
              <a:t>B</a:t>
            </a:r>
            <a:r>
              <a:rPr lang="pt-BR" sz="2000" dirty="0"/>
              <a:t>)(</a:t>
            </a:r>
            <a:r>
              <a:rPr lang="pt-BR" sz="2000" i="1" dirty="0"/>
              <a:t>A</a:t>
            </a:r>
            <a:r>
              <a:rPr lang="pt-BR" sz="2000" dirty="0"/>
              <a:t> + </a:t>
            </a:r>
            <a:r>
              <a:rPr lang="pt-BR" sz="2000" i="1" dirty="0"/>
              <a:t>C</a:t>
            </a:r>
            <a:r>
              <a:rPr lang="pt-BR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Notice OR operation “distributes” through both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C</a:t>
            </a:r>
            <a:r>
              <a:rPr lang="en-US" sz="2000" dirty="0"/>
              <a:t> terms.</a:t>
            </a:r>
          </a:p>
          <a:p>
            <a:endParaRPr lang="en-US" sz="2000" dirty="0"/>
          </a:p>
          <a:p>
            <a:r>
              <a:rPr lang="en-US" sz="2000" dirty="0"/>
              <a:t>Distributive law does not apply to arithmetic addition, i.e. </a:t>
            </a:r>
            <a:r>
              <a:rPr lang="en-US" sz="2000" i="1" dirty="0"/>
              <a:t>A </a:t>
            </a:r>
            <a:r>
              <a:rPr lang="en-US" sz="2000" dirty="0"/>
              <a:t>+ (</a:t>
            </a:r>
            <a:r>
              <a:rPr lang="en-US" sz="2000" i="1" dirty="0"/>
              <a:t>BC</a:t>
            </a:r>
            <a:r>
              <a:rPr lang="en-US" sz="2000" dirty="0"/>
              <a:t>) </a:t>
            </a:r>
            <a:r>
              <a:rPr lang="en-US" sz="2000" dirty="0">
                <a:sym typeface="Symbol"/>
              </a:rPr>
              <a:t> (</a:t>
            </a:r>
            <a:r>
              <a:rPr lang="en-US" sz="2000" i="1" dirty="0">
                <a:sym typeface="Symbol"/>
              </a:rPr>
              <a:t>A </a:t>
            </a:r>
            <a:r>
              <a:rPr lang="en-US" sz="2000" dirty="0">
                <a:sym typeface="Symbol"/>
              </a:rPr>
              <a:t>+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)(</a:t>
            </a:r>
            <a:r>
              <a:rPr lang="en-US" sz="2000" i="1" dirty="0">
                <a:sym typeface="Symbol"/>
              </a:rPr>
              <a:t>A </a:t>
            </a:r>
            <a:r>
              <a:rPr lang="en-US" sz="2000" dirty="0">
                <a:sym typeface="Symbol"/>
              </a:rPr>
              <a:t>+ </a:t>
            </a: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) in ordinary algebra.</a:t>
            </a:r>
          </a:p>
        </p:txBody>
      </p:sp>
    </p:spTree>
    <p:extLst>
      <p:ext uri="{BB962C8B-B14F-4D97-AF65-F5344CB8AC3E}">
        <p14:creationId xmlns:p14="http://schemas.microsoft.com/office/powerpoint/2010/main" val="4780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37861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Algebraic manipulation of two-valued variables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Expressions with two-valued variables were developed by Boole in the 19th century.</a:t>
            </a:r>
          </a:p>
          <a:p>
            <a:endParaRPr lang="en-US" dirty="0"/>
          </a:p>
          <a:p>
            <a:r>
              <a:rPr lang="en-US" dirty="0"/>
              <a:t>Then, the motives were not to produce a digital system; it was to reason about the truth or otherwise of statements.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However, there is a direct relationship between the algebra of Boole (</a:t>
            </a:r>
            <a:r>
              <a:rPr lang="en-US" i="1" dirty="0"/>
              <a:t>Boolean algebra</a:t>
            </a:r>
            <a:r>
              <a:rPr lang="en-US" dirty="0"/>
              <a:t>) and “switching” circuits.</a:t>
            </a:r>
          </a:p>
        </p:txBody>
      </p:sp>
    </p:spTree>
    <p:extLst>
      <p:ext uri="{BB962C8B-B14F-4D97-AF65-F5344CB8AC3E}">
        <p14:creationId xmlns:p14="http://schemas.microsoft.com/office/powerpoint/2010/main" val="78679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88" y="1981200"/>
            <a:ext cx="5443740" cy="403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2286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Using the associative law for implementing the function </a:t>
            </a:r>
            <a:r>
              <a:rPr lang="en-US" sz="3200" b="1" i="1" dirty="0"/>
              <a:t>f</a:t>
            </a:r>
            <a:r>
              <a:rPr lang="en-US" sz="3200" b="1" dirty="0"/>
              <a:t> = </a:t>
            </a:r>
            <a:r>
              <a:rPr lang="en-US" sz="3200" b="1" i="1" dirty="0"/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315820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304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Using the distributive law for implementing the function f = AB + AC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8" y="1752600"/>
            <a:ext cx="8558802" cy="459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6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686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Basic logic functions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There are three fundamental operations in Boolean algebra from which all logic functions can be developed, namely: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				NOT </a:t>
            </a:r>
            <a:endParaRPr lang="en-US" b="1" dirty="0"/>
          </a:p>
          <a:p>
            <a:r>
              <a:rPr lang="en-US" dirty="0"/>
              <a:t>				AND</a:t>
            </a:r>
            <a:endParaRPr lang="en-US" b="1" dirty="0"/>
          </a:p>
          <a:p>
            <a:r>
              <a:rPr lang="en-US" dirty="0"/>
              <a:t>				OR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These and some other simple functions are implemented by circuits called </a:t>
            </a:r>
            <a:r>
              <a:rPr lang="en-US" i="1" dirty="0">
                <a:solidFill>
                  <a:srgbClr val="FF0000"/>
                </a:solidFill>
              </a:rPr>
              <a:t>gates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gate accepts one or more logic signals and produces a logic output according to a basic logic function of the inputs.</a:t>
            </a:r>
          </a:p>
        </p:txBody>
      </p:sp>
    </p:spTree>
    <p:extLst>
      <p:ext uri="{BB962C8B-B14F-4D97-AF65-F5344CB8AC3E}">
        <p14:creationId xmlns:p14="http://schemas.microsoft.com/office/powerpoint/2010/main" val="236928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12845"/>
            <a:ext cx="8686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NOT Operation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Often need to be able to change a variable from one value to the value, i.e. from a 1 to a 0 or from a 0 to a 1.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The NOT operation is applied to a single variable, A say, and produces the opposite logic value to A. 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1, NOT </a:t>
            </a:r>
            <a:r>
              <a:rPr lang="en-US" i="1" dirty="0"/>
              <a:t>A</a:t>
            </a:r>
            <a:r>
              <a:rPr lang="en-US" dirty="0"/>
              <a:t> is a 0 and if </a:t>
            </a:r>
            <a:r>
              <a:rPr lang="en-US" i="1" dirty="0"/>
              <a:t>A</a:t>
            </a:r>
            <a:r>
              <a:rPr lang="en-US" dirty="0"/>
              <a:t> is a 0 NOT </a:t>
            </a:r>
            <a:r>
              <a:rPr lang="en-US" i="1" dirty="0"/>
              <a:t>A</a:t>
            </a:r>
            <a:r>
              <a:rPr lang="en-US" dirty="0"/>
              <a:t> is a 1.</a:t>
            </a:r>
          </a:p>
          <a:p>
            <a:endParaRPr lang="en-US" i="1" dirty="0"/>
          </a:p>
          <a:p>
            <a:r>
              <a:rPr lang="en-US" dirty="0"/>
              <a:t>NOT operation on a variable </a:t>
            </a:r>
            <a:r>
              <a:rPr lang="en-US" i="1" dirty="0"/>
              <a:t>A</a:t>
            </a:r>
            <a:r>
              <a:rPr lang="en-US" dirty="0"/>
              <a:t> is written as</a:t>
            </a:r>
            <a:r>
              <a:rPr lang="en-US" i="1" dirty="0"/>
              <a:t> </a:t>
            </a:r>
            <a:r>
              <a:rPr lang="en-US" i="1" spc="-1800" dirty="0"/>
              <a:t>A¯</a:t>
            </a:r>
          </a:p>
        </p:txBody>
      </p:sp>
    </p:spTree>
    <p:extLst>
      <p:ext uri="{BB962C8B-B14F-4D97-AF65-F5344CB8AC3E}">
        <p14:creationId xmlns:p14="http://schemas.microsoft.com/office/powerpoint/2010/main" val="28010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NOT gate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NOT gate sometimes called an </a:t>
            </a:r>
            <a:r>
              <a:rPr lang="en-US" i="1" dirty="0"/>
              <a:t>inverter</a:t>
            </a:r>
            <a:r>
              <a:rPr lang="en-US" dirty="0"/>
              <a:t>. The bubble on the output of the symbol shows inversion. Bubbles are used freely in logic symbols to show inversion and can be applied to both inputs and outputs. </a:t>
            </a:r>
          </a:p>
          <a:p>
            <a:r>
              <a:rPr lang="en-US" dirty="0"/>
              <a:t>A truth table lists the output for each possible input value.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0" y="3505283"/>
            <a:ext cx="5260858" cy="23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8686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AND Operation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A fundamental operation is detecting when two logic signals are both a 1. The AND operation captures these situations with the following definition:</a:t>
            </a:r>
            <a:endParaRPr lang="en-US" b="1" dirty="0"/>
          </a:p>
          <a:p>
            <a:endParaRPr lang="en-US" b="1" dirty="0"/>
          </a:p>
          <a:p>
            <a:r>
              <a:rPr lang="en-US" i="1" dirty="0">
                <a:solidFill>
                  <a:srgbClr val="FF0000"/>
                </a:solidFill>
              </a:rPr>
              <a:t>The AND operation, operating on two variables A and B, produces a 1 if A is a 1 “and” B is a 1, otherwise the result is a 0.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r>
              <a:rPr lang="en-US" dirty="0"/>
              <a:t>AND operation indicated by the symbol </a:t>
            </a:r>
            <a:r>
              <a:rPr lang="en-US" dirty="0">
                <a:sym typeface="Symbol"/>
              </a:rPr>
              <a:t>, i.e. A “and” B written as AB. </a:t>
            </a:r>
          </a:p>
          <a:p>
            <a:endParaRPr lang="en-US" dirty="0">
              <a:sym typeface="Symbol"/>
            </a:endParaRPr>
          </a:p>
          <a:p>
            <a:r>
              <a:rPr lang="en-US" dirty="0"/>
              <a:t>Usually the </a:t>
            </a:r>
            <a:r>
              <a:rPr lang="en-US" dirty="0">
                <a:sym typeface="Symbol"/>
              </a:rPr>
              <a:t> symbol is omitted, i.e. AB is written as </a:t>
            </a:r>
            <a:r>
              <a:rPr lang="en-US" i="1" dirty="0">
                <a:sym typeface="Symbol"/>
              </a:rPr>
              <a:t>AB</a:t>
            </a:r>
            <a:r>
              <a:rPr lang="en-US" dirty="0"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83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AND gate symbol and truth table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930623"/>
            <a:ext cx="6923546" cy="576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59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97E96-5D44-4808-B1D7-E165A13A6E9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8763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OR gate</a:t>
            </a:r>
            <a:endParaRPr lang="en-US" sz="3200" dirty="0"/>
          </a:p>
          <a:p>
            <a:endParaRPr lang="en-US" b="1" dirty="0"/>
          </a:p>
          <a:p>
            <a:r>
              <a:rPr lang="en-US" dirty="0"/>
              <a:t>Common requirement to show if at least one event is present as indicated by a variable being a 1. Can be captured in the OR operation, the final basic operation in Boolean algebra: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The OR operation applied to two variables, A and B, results in a 1 if A = 1 “or” B = 1, or both A and B are 1, otherwise the result is a 0 (i.e. when A and B are both a 0).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r>
              <a:rPr lang="en-US" dirty="0"/>
              <a:t>Symbol for OR operation is +. </a:t>
            </a:r>
          </a:p>
          <a:p>
            <a:endParaRPr lang="en-US" dirty="0"/>
          </a:p>
          <a:p>
            <a:pPr algn="ctr"/>
            <a:r>
              <a:rPr lang="en-US" i="1" dirty="0"/>
              <a:t>A</a:t>
            </a:r>
            <a:r>
              <a:rPr lang="en-US" dirty="0"/>
              <a:t> “or” </a:t>
            </a:r>
            <a:r>
              <a:rPr lang="en-US" i="1" dirty="0"/>
              <a:t>B</a:t>
            </a:r>
            <a:r>
              <a:rPr lang="en-US" dirty="0"/>
              <a:t> written as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Same symbol as arithmetic addition, but no ambiguity because arithmetic addition would not normally appear in a Boolean expression.</a:t>
            </a:r>
          </a:p>
        </p:txBody>
      </p:sp>
    </p:spTree>
    <p:extLst>
      <p:ext uri="{BB962C8B-B14F-4D97-AF65-F5344CB8AC3E}">
        <p14:creationId xmlns:p14="http://schemas.microsoft.com/office/powerpoint/2010/main" val="27861227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Drive:Word processing:Microsoft Office 98:Templates:Blank Presentation</Template>
  <TotalTime>2885</TotalTime>
  <Words>1571</Words>
  <Application>Microsoft Office PowerPoint</Application>
  <PresentationFormat>On-screen Show (4:3)</PresentationFormat>
  <Paragraphs>210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Symbol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Barry Wilkinson</dc:creator>
  <cp:lastModifiedBy>soroush</cp:lastModifiedBy>
  <cp:revision>404</cp:revision>
  <cp:lastPrinted>2015-01-01T20:38:50Z</cp:lastPrinted>
  <dcterms:created xsi:type="dcterms:W3CDTF">2004-05-23T16:23:36Z</dcterms:created>
  <dcterms:modified xsi:type="dcterms:W3CDTF">2019-01-14T19:08:11Z</dcterms:modified>
</cp:coreProperties>
</file>