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409" r:id="rId2"/>
    <p:sldId id="403" r:id="rId3"/>
    <p:sldId id="437" r:id="rId4"/>
    <p:sldId id="457" r:id="rId5"/>
    <p:sldId id="456" r:id="rId6"/>
    <p:sldId id="436" r:id="rId7"/>
    <p:sldId id="438" r:id="rId8"/>
    <p:sldId id="439" r:id="rId9"/>
    <p:sldId id="418" r:id="rId10"/>
    <p:sldId id="450" r:id="rId11"/>
    <p:sldId id="451" r:id="rId12"/>
    <p:sldId id="452" r:id="rId13"/>
    <p:sldId id="429" r:id="rId14"/>
    <p:sldId id="428" r:id="rId15"/>
    <p:sldId id="442" r:id="rId16"/>
    <p:sldId id="443" r:id="rId17"/>
    <p:sldId id="444" r:id="rId18"/>
    <p:sldId id="445" r:id="rId19"/>
    <p:sldId id="459" r:id="rId20"/>
    <p:sldId id="460" r:id="rId21"/>
    <p:sldId id="461" r:id="rId22"/>
    <p:sldId id="462" r:id="rId23"/>
    <p:sldId id="433" r:id="rId24"/>
    <p:sldId id="434" r:id="rId25"/>
    <p:sldId id="299" r:id="rId26"/>
    <p:sldId id="424" r:id="rId27"/>
    <p:sldId id="425" r:id="rId28"/>
    <p:sldId id="426" r:id="rId29"/>
    <p:sldId id="448" r:id="rId30"/>
    <p:sldId id="449" r:id="rId31"/>
    <p:sldId id="419" r:id="rId32"/>
    <p:sldId id="453" r:id="rId33"/>
    <p:sldId id="454" r:id="rId34"/>
    <p:sldId id="41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6519" autoAdjust="0"/>
  </p:normalViewPr>
  <p:slideViewPr>
    <p:cSldViewPr snapToGrid="0">
      <p:cViewPr varScale="1">
        <p:scale>
          <a:sx n="76" d="100"/>
          <a:sy n="76" d="100"/>
        </p:scale>
        <p:origin x="14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3F395-54DE-44BF-92DA-3A26198C1F7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AD75-3727-4ED8-8BCA-EEAFD8956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1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LKM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的全称为</a:t>
            </a:r>
            <a:r>
              <a:rPr lang="e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Loadable Kernel Modules</a:t>
            </a:r>
            <a:r>
              <a:rPr lang="zh-CN" alt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中文名为可加载内核模块，主要作用是用来扩展</a:t>
            </a:r>
            <a:r>
              <a:rPr lang="en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的内核功能。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的优点在于可以动态地加载到内存中，无须重新编译内核。由于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具有这样的特点，所以它经常被用于一些设备的驱动程序，例如声卡，网卡等等。当然因为其优点，也经常被骇客用于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rootkit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技术当中。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0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进行两条链表的摘链使得对于隐藏的进程的检测难度更高，目前了解到一些检测方案如对</a:t>
            </a:r>
            <a:r>
              <a:rPr lang="en-US" altLang="zh-CN" dirty="0"/>
              <a:t>CPU</a:t>
            </a:r>
            <a:r>
              <a:rPr lang="zh-CN" altLang="en-US" dirty="0"/>
              <a:t>进程调度队列进行检测等等，也是攻防博弈升级的过程。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1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此图为完整的过程描述，包含更加复杂的信息，如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命名空间等，过多复杂原理不再赘述</a:t>
            </a:r>
            <a:endParaRPr lang="en-US" altLang="zh-CN" b="0" i="0" dirty="0">
              <a:solidFill>
                <a:srgbClr val="DD4B39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这张图某些地方也已经过时，对于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Ubuntu20</a:t>
            </a:r>
            <a:r>
              <a:rPr lang="zh-CN" alt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使用的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linux5</a:t>
            </a:r>
            <a:r>
              <a:rPr lang="zh-CN" alt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内核中，不再使用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lang="zh-CN" alt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表进行</a:t>
            </a:r>
            <a:r>
              <a:rPr lang="en-US" altLang="zh-CN" b="0" i="0" dirty="0" err="1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的查找，而使用效率更高的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Radix tree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dir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机构进行</a:t>
            </a:r>
            <a:r>
              <a:rPr lang="en-US" altLang="zh-C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节点的查找。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/proc/net/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proc/net/tcp6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接口。这些接口展示了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的连接信息。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的世界里，文件是最普通的概念，所以用文件来作为内核和用户空间传递数据的接口。伪文件系统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文件系统在处理大数据结构（大于一页的数据）方面有比较大的局限性，使得在那种情况下进行编程特别别扭，很容易导致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所以序列文件接口被发明出来，它提供了更加友好的接口，以方便程序员。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Seq_file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的实现基于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文件。使用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Seq_file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用户必须抽象出一个链接对象，然后可以依次遍历这个链接对象。这个链接对象可以是链表，数组，哈希表等等。有两个重要的结构体：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" altLang="zh-CN" dirty="0" err="1"/>
              <a:t>seq_operations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四个操作函数；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" altLang="zh-CN" dirty="0" err="1"/>
              <a:t>seq_file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该结构会在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seq_open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函数调用中分配，然后作为参数传递给每个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seq_file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的操作函数。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变量可以用来在各个操作函数之间传递参数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9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勾 </a:t>
            </a:r>
            <a:r>
              <a:rPr lang="en-US" altLang="zh-CN" dirty="0">
                <a:effectLst/>
              </a:rPr>
              <a:t>/</a:t>
            </a:r>
            <a:r>
              <a:rPr lang="en" altLang="zh-CN" dirty="0">
                <a:effectLst/>
              </a:rPr>
              <a:t>proc/net/</a:t>
            </a:r>
            <a:r>
              <a:rPr lang="en" altLang="zh-CN" dirty="0" err="1">
                <a:effectLst/>
              </a:rPr>
              <a:t>tcp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等文件的 </a:t>
            </a:r>
            <a:r>
              <a:rPr lang="en" altLang="zh-CN" dirty="0">
                <a:effectLst/>
              </a:rPr>
              <a:t>show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函数的方法与之前讲隐藏文件钩 </a:t>
            </a:r>
            <a:r>
              <a:rPr lang="en" altLang="zh-CN" dirty="0">
                <a:effectLst/>
              </a:rPr>
              <a:t>iterate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的方法类似， 用下面的宏可以通用的钩这几个文件 </a:t>
            </a:r>
            <a:r>
              <a:rPr lang="en" altLang="zh-CN" dirty="0" err="1">
                <a:effectLst/>
              </a:rPr>
              <a:t>seq_file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接口里面的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94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3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83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1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13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51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2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74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sys/module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存有加载内核对象的一般信息（比如参数）。所以通过查看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sys/module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目录来发现现有模块是可行的。</a:t>
            </a:r>
          </a:p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是一个基于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的文件系统，这个文件系统不仅可以把设备（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和驱动程序（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的信息从内核输出到用户空间，也可以用来对设备和驱动程序做设置。通常，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是挂在在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sys/module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的一个目录层次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包含当前加载模块的信息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层次紧密相连，它将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层次关系表现出来，使得用户空间可以看见这些层次关系。其中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结构体，而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是组成设备模型的基本结构。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sourcelink.top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/2020/03/09/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-kernel-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kobject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5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11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用两个工具都能找到隐藏端口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44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改为进程断链后，</a:t>
            </a:r>
            <a:r>
              <a:rPr lang="en-US" altLang="zh-CN" dirty="0" err="1"/>
              <a:t>chkrootkit</a:t>
            </a:r>
            <a:r>
              <a:rPr lang="zh-CN" altLang="en-US" dirty="0"/>
              <a:t>会有模糊提示，</a:t>
            </a:r>
            <a:r>
              <a:rPr lang="en-US" altLang="zh-CN" dirty="0"/>
              <a:t>unhide-</a:t>
            </a:r>
            <a:r>
              <a:rPr lang="en-US" altLang="zh-CN" dirty="0" err="1"/>
              <a:t>posix</a:t>
            </a:r>
            <a:r>
              <a:rPr lang="zh-CN" altLang="en-US" dirty="0"/>
              <a:t>没有找到隐藏端口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要对文件进行隐藏，首先我们需要了解文件遍历，常用的遍历命令为</a:t>
            </a:r>
            <a:r>
              <a: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rPr>
              <a:t>ls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，使用 </a:t>
            </a:r>
            <a:r>
              <a:rPr lang="en-US" altLang="zh-CN" sz="1200" dirty="0" err="1">
                <a:latin typeface="SimSun" panose="02010600030101010101" pitchFamily="2" charset="-122"/>
                <a:ea typeface="SimSun" panose="02010600030101010101" pitchFamily="2" charset="-122"/>
              </a:rPr>
              <a:t>strace</a:t>
            </a:r>
            <a:r>
              <a: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rPr>
              <a:t> ls,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得到</a:t>
            </a:r>
            <a:r>
              <a: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rPr>
              <a:t>ls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的调用流程</a:t>
            </a:r>
            <a:endParaRPr lang="en-US" altLang="zh-CN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6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我们发现这中间</a:t>
            </a:r>
            <a:r>
              <a:rPr lang="en-US" altLang="zh-CN" dirty="0" err="1"/>
              <a:t>getdents</a:t>
            </a:r>
            <a:r>
              <a:rPr lang="zh-CN" altLang="en-US" dirty="0"/>
              <a:t>为核心，找到</a:t>
            </a:r>
            <a:r>
              <a:rPr lang="en-US" altLang="zh-CN" dirty="0" err="1"/>
              <a:t>getdents</a:t>
            </a:r>
            <a:r>
              <a:rPr lang="zh-CN" altLang="en-US" dirty="0"/>
              <a:t>在fs/readdir.c，查找调用链，可以发现有如下调用关系：</a:t>
            </a:r>
          </a:p>
          <a:p>
            <a:pPr algn="l"/>
            <a:r>
              <a:rPr lang="zh-CN" altLang="en-US" dirty="0"/>
              <a:t>sys_getdents -&gt; iterate_dir -&gt;  iterate</a:t>
            </a:r>
            <a:r>
              <a:rPr lang="en-US" altLang="zh-CN" dirty="0"/>
              <a:t>_shared</a:t>
            </a:r>
            <a:r>
              <a:rPr lang="zh-CN" altLang="en-US" dirty="0"/>
              <a:t>（在</a:t>
            </a:r>
            <a:r>
              <a:rPr lang="zh-CN" altLang="en-US" dirty="0">
                <a:sym typeface="+mn-ea"/>
              </a:rPr>
              <a:t>struct file_operations 里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查看该系统（</a:t>
            </a:r>
            <a:r>
              <a:rPr lang="en-US" altLang="zh-CN" dirty="0"/>
              <a:t>ubuntu20.04</a:t>
            </a:r>
            <a:r>
              <a:rPr lang="zh-CN" altLang="en-US" dirty="0"/>
              <a:t>）使</a:t>
            </a:r>
          </a:p>
          <a:p>
            <a:pPr algn="l"/>
            <a:r>
              <a:rPr lang="zh-CN" altLang="en-US" dirty="0"/>
              <a:t>用的文件系统为</a:t>
            </a:r>
            <a:r>
              <a:rPr lang="en-US" altLang="zh-CN" dirty="0"/>
              <a:t>ext4</a:t>
            </a:r>
            <a:r>
              <a:rPr lang="zh-CN" altLang="en-US" dirty="0"/>
              <a:t>，找到</a:t>
            </a:r>
            <a:r>
              <a:rPr lang="en-US" altLang="zh-CN" dirty="0"/>
              <a:t>ext4</a:t>
            </a:r>
            <a:r>
              <a:rPr lang="zh-CN" altLang="en-US" dirty="0"/>
              <a:t>对应的</a:t>
            </a:r>
            <a:r>
              <a:rPr lang="en-US" altLang="zh-CN" dirty="0" err="1"/>
              <a:t>iterate_shared</a:t>
            </a:r>
            <a:r>
              <a:rPr lang="zh-CN" altLang="en-US" dirty="0"/>
              <a:t>为</a:t>
            </a:r>
            <a:r>
              <a:rPr lang="en-US" altLang="zh-CN" dirty="0"/>
              <a:t>ext4_readdir</a:t>
            </a:r>
            <a:r>
              <a:rPr lang="zh-CN" altLang="en-US" dirty="0">
                <a:sym typeface="+mn-ea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Unix/Linux</a:t>
            </a:r>
            <a:r>
              <a:rPr lang="zh-CN" altLang="en-US" dirty="0"/>
              <a:t>系统内部不使用文件名，而使用</a:t>
            </a:r>
            <a:r>
              <a:rPr lang="en-US" altLang="zh-CN" dirty="0" err="1"/>
              <a:t>inode</a:t>
            </a:r>
            <a:r>
              <a:rPr lang="zh-CN" altLang="en-US" dirty="0"/>
              <a:t>号码来识别文件。对于系统来说，文件名只是</a:t>
            </a:r>
            <a:r>
              <a:rPr lang="en-US" altLang="zh-CN" dirty="0" err="1"/>
              <a:t>inode</a:t>
            </a:r>
            <a:r>
              <a:rPr lang="zh-CN" altLang="en-US" dirty="0"/>
              <a:t>号码便于识别的别称或者绰号。</a:t>
            </a:r>
            <a:endParaRPr lang="en-US" altLang="zh-CN" dirty="0"/>
          </a:p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kern_path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获取挂载点相关信息，用于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寻找路径：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blog.csdn.net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/u013686805/article/details/37568381</a:t>
            </a:r>
          </a:p>
          <a:p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path_lookup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的入口函数是</a:t>
            </a:r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kern_path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7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task_struct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结构体，可以说她是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内核源码中最复杂的一个结构体之一，保存了进程的很多重要信息，操作系统通过此结构体感知进程的存在，此结构体与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pid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结构体可以相互索引。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AD75-3727-4ED8-8BCA-EEAFD89569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just">
              <a:defRPr sz="3600" b="1" spc="1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595257" y="6395265"/>
            <a:ext cx="1001486" cy="319087"/>
          </a:xfrm>
        </p:spPr>
        <p:txBody>
          <a:bodyPr/>
          <a:lstStyle/>
          <a:p>
            <a:fld id="{ECDC6E62-1E80-4E4E-9696-071878A0E126}" type="datetime1">
              <a:rPr lang="zh-CN" altLang="en-US" smtClean="0">
                <a:solidFill>
                  <a:srgbClr val="000000"/>
                </a:solidFill>
              </a:rPr>
              <a:t>2020/10/27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98613"/>
            <a:ext cx="10972800" cy="4484687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charset="2"/>
              <a:buChar char="p"/>
              <a:defRPr/>
            </a:lvl1pPr>
            <a:lvl2pPr marL="819450" indent="-457200">
              <a:buClr>
                <a:srgbClr val="0070C0"/>
              </a:buClr>
              <a:buFont typeface="Wingdings" charset="2"/>
              <a:buChar char="Ø"/>
              <a:defRPr/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72244D-BF45-4AD1-845A-75B0E63AFD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0" y="6264275"/>
            <a:ext cx="2482972" cy="4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BCC34-FB90-4401-B540-D3C36E5ABF0C}" type="datetime1">
              <a:rPr lang="zh-CN" altLang="en-US" smtClean="0">
                <a:solidFill>
                  <a:srgbClr val="000000"/>
                </a:solidFill>
              </a:rPr>
              <a:t>2020/10/27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8" t="1" b="-1"/>
          <a:stretch/>
        </p:blipFill>
        <p:spPr bwMode="auto">
          <a:xfrm rot="5400000">
            <a:off x="-820456" y="2686811"/>
            <a:ext cx="5190157" cy="193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竖排文字占位符 13"/>
          <p:cNvSpPr>
            <a:spLocks noGrp="1"/>
          </p:cNvSpPr>
          <p:nvPr>
            <p:ph type="body" orient="vert" sz="quarter" idx="13"/>
          </p:nvPr>
        </p:nvSpPr>
        <p:spPr>
          <a:xfrm>
            <a:off x="239184" y="188913"/>
            <a:ext cx="1344083" cy="5903912"/>
          </a:xfrm>
        </p:spPr>
        <p:txBody>
          <a:bodyPr vert="eaVert">
            <a:normAutofit/>
          </a:bodyPr>
          <a:lstStyle>
            <a:lvl1pPr marL="0" indent="0">
              <a:buNone/>
              <a:defRPr sz="3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1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7000"/>
              <a:buFont typeface="Wingdings" panose="05000000000000000000" pitchFamily="2" charset="2"/>
              <a:buChar char="p"/>
            </a:pPr>
            <a:r>
              <a:rPr lang="zh-CN" altLang="en-US" dirty="0"/>
              <a:t>单击此处编辑母版文本样式</a:t>
            </a:r>
          </a:p>
          <a:p>
            <a:pPr marL="64800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E04CC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ABDE5A4-C208-4410-A996-FAE7EC14054B}" type="datetime1">
              <a:rPr lang="zh-CN" altLang="en-US" smtClean="0">
                <a:solidFill>
                  <a:srgbClr val="000000"/>
                </a:solidFill>
              </a:rPr>
              <a:t>2020/10/27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5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lang="zh-CN" altLang="en-US" sz="2800" baseline="0" dirty="0" smtClean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819450" indent="-457200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lang="zh-CN" altLang="en-US" sz="2800" baseline="0" dirty="0" smtClean="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51550-0D05-4A5E-9C5A-9EB638FC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79AB2-73D2-4E9D-AF43-32495F895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811E1-11AF-48C4-828F-243D798D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13159-7549-49FF-ADF4-AB88787D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14"/>
            <a:ext cx="12192000" cy="68580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F8B11BC1-1CC2-476C-800A-F527603CEB56}"/>
              </a:ext>
            </a:extLst>
          </p:cNvPr>
          <p:cNvSpPr txBox="1">
            <a:spLocks/>
          </p:cNvSpPr>
          <p:nvPr/>
        </p:nvSpPr>
        <p:spPr bwMode="auto">
          <a:xfrm>
            <a:off x="914399" y="1598613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just" rtl="0" eaLnBrk="1" fontAlgn="base" hangingPunct="1">
              <a:spcBef>
                <a:spcPct val="0"/>
              </a:spcBef>
              <a:spcAft>
                <a:spcPct val="0"/>
              </a:spcAft>
              <a:defRPr sz="3600" b="1" spc="100" baseline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6000" kern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lkm</a:t>
            </a: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Rootkit</a:t>
            </a: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97974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进程隐藏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8E11F5B3-6516-449F-BB95-0063BCFFB6EF}"/>
              </a:ext>
            </a:extLst>
          </p:cNvPr>
          <p:cNvSpPr/>
          <p:nvPr/>
        </p:nvSpPr>
        <p:spPr>
          <a:xfrm>
            <a:off x="1771411" y="1859807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563A8"/>
                </a:solidFill>
              </a:rPr>
              <a:t>Hook</a:t>
            </a:r>
            <a:r>
              <a:rPr lang="zh-CN" altLang="en-US" sz="1600" dirty="0">
                <a:solidFill>
                  <a:srgbClr val="3563A8"/>
                </a:solidFill>
              </a:rPr>
              <a:t>系统调用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60AEE3A4-5E6E-48C2-BF37-176ADD17B418}"/>
              </a:ext>
            </a:extLst>
          </p:cNvPr>
          <p:cNvSpPr/>
          <p:nvPr/>
        </p:nvSpPr>
        <p:spPr>
          <a:xfrm>
            <a:off x="1686558" y="1764987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F0B99-4DDD-4179-80FF-38CAB438E507}"/>
              </a:ext>
            </a:extLst>
          </p:cNvPr>
          <p:cNvSpPr txBox="1"/>
          <p:nvPr/>
        </p:nvSpPr>
        <p:spPr>
          <a:xfrm>
            <a:off x="406689" y="2886651"/>
            <a:ext cx="4466647" cy="3351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Linux: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万物皆文件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...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ps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显示进程原理：通过对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/proc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下的进行枚举，发现存在的目录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实现过程：对隐藏文件模块中加入条件判断，若需要隐藏的进程号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吻合则直接返回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，不经过写缓冲区函数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3A17AD-EAA7-4993-9909-B29E92884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2" y="1291446"/>
            <a:ext cx="7921336" cy="52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进程隐藏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8E11F5B3-6516-449F-BB95-0063BCFFB6EF}"/>
              </a:ext>
            </a:extLst>
          </p:cNvPr>
          <p:cNvSpPr/>
          <p:nvPr/>
        </p:nvSpPr>
        <p:spPr>
          <a:xfrm>
            <a:off x="7860483" y="1975868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563A8"/>
                </a:solidFill>
              </a:rPr>
              <a:t>DKOM-</a:t>
            </a:r>
            <a:r>
              <a:rPr lang="zh-CN" altLang="en-US" sz="1600" dirty="0">
                <a:solidFill>
                  <a:srgbClr val="3563A8"/>
                </a:solidFill>
              </a:rPr>
              <a:t>内核摘链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60AEE3A4-5E6E-48C2-BF37-176ADD17B418}"/>
              </a:ext>
            </a:extLst>
          </p:cNvPr>
          <p:cNvSpPr/>
          <p:nvPr/>
        </p:nvSpPr>
        <p:spPr>
          <a:xfrm>
            <a:off x="7775630" y="1881048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F0B99-4DDD-4179-80FF-38CAB438E507}"/>
              </a:ext>
            </a:extLst>
          </p:cNvPr>
          <p:cNvSpPr txBox="1"/>
          <p:nvPr/>
        </p:nvSpPr>
        <p:spPr>
          <a:xfrm>
            <a:off x="7033049" y="2995987"/>
            <a:ext cx="4466647" cy="293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底层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任何函数都会操纵数据结构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...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Hook: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仅仅是对函数调用过程进行更改，并不会更改内核中对应数据结构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实现过程：对函数调用操纵的内核相关链表进行摘链，对进程深层次隐藏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112FC-BCE2-40AA-9541-DBAE25D339A8}"/>
              </a:ext>
            </a:extLst>
          </p:cNvPr>
          <p:cNvSpPr txBox="1"/>
          <p:nvPr/>
        </p:nvSpPr>
        <p:spPr>
          <a:xfrm>
            <a:off x="692304" y="1881048"/>
            <a:ext cx="4721360" cy="21048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针对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hook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方法的简单检测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(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 ;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PID_MAX ;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kill -20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pid_max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进程发送任意信号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信号发送成功，表示进程存在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1567C77-EB6A-40EF-AC38-CCC4A53F0D59}"/>
              </a:ext>
            </a:extLst>
          </p:cNvPr>
          <p:cNvSpPr/>
          <p:nvPr/>
        </p:nvSpPr>
        <p:spPr>
          <a:xfrm>
            <a:off x="5675168" y="3741733"/>
            <a:ext cx="841664" cy="48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0BC49-0F03-4461-A76C-B246AA8DA433}"/>
              </a:ext>
            </a:extLst>
          </p:cNvPr>
          <p:cNvSpPr txBox="1"/>
          <p:nvPr/>
        </p:nvSpPr>
        <p:spPr>
          <a:xfrm>
            <a:off x="1691563" y="4606787"/>
            <a:ext cx="3275291" cy="869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系统如何感知进程的存在？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底层数据结构如何获取？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进程隐藏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EDE51E-BF4F-4215-829A-367F4037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8" y="2020006"/>
            <a:ext cx="5016227" cy="1886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14B62B-AC26-469C-92FE-74626D354D43}"/>
              </a:ext>
            </a:extLst>
          </p:cNvPr>
          <p:cNvSpPr txBox="1"/>
          <p:nvPr/>
        </p:nvSpPr>
        <p:spPr>
          <a:xfrm>
            <a:off x="1657930" y="4714615"/>
            <a:ext cx="3387796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Linux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进程描述符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—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task_stuct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757AC6-0B69-4958-9DEB-C246DB28E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49" y="1525714"/>
            <a:ext cx="4303095" cy="31889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89B7BF-8E09-4EF8-B1C8-E203C2F53F28}"/>
              </a:ext>
            </a:extLst>
          </p:cNvPr>
          <p:cNvSpPr txBox="1"/>
          <p:nvPr/>
        </p:nvSpPr>
        <p:spPr>
          <a:xfrm>
            <a:off x="7146274" y="4714615"/>
            <a:ext cx="3387796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与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task_stuct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相互索引</a:t>
            </a:r>
          </a:p>
        </p:txBody>
      </p:sp>
    </p:spTree>
    <p:extLst>
      <p:ext uri="{BB962C8B-B14F-4D97-AF65-F5344CB8AC3E}">
        <p14:creationId xmlns:p14="http://schemas.microsoft.com/office/powerpoint/2010/main" val="359534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进程隐藏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F79214-8CB3-4BF4-80CD-F1ADA2A3F4D4}"/>
              </a:ext>
            </a:extLst>
          </p:cNvPr>
          <p:cNvSpPr txBox="1"/>
          <p:nvPr/>
        </p:nvSpPr>
        <p:spPr>
          <a:xfrm>
            <a:off x="1750743" y="1662298"/>
            <a:ext cx="8976730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proc_pid_readdir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-&gt;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next_tgid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-&gt;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find_ge_pid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-&gt;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pid_task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-&gt;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hlist_entry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8A146D-478C-4F51-8834-5179BC6B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37" y="3035841"/>
            <a:ext cx="4653444" cy="2994499"/>
          </a:xfrm>
          <a:prstGeom prst="rect">
            <a:avLst/>
          </a:prstGeom>
        </p:spPr>
      </p:pic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0FB82911-A7C9-47A5-800E-6377CEC6D57E}"/>
              </a:ext>
            </a:extLst>
          </p:cNvPr>
          <p:cNvSpPr/>
          <p:nvPr/>
        </p:nvSpPr>
        <p:spPr>
          <a:xfrm>
            <a:off x="6539231" y="3868707"/>
            <a:ext cx="669073" cy="13269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C5D4D2-E65A-40F3-85F5-3A6385E67497}"/>
              </a:ext>
            </a:extLst>
          </p:cNvPr>
          <p:cNvSpPr txBox="1"/>
          <p:nvPr/>
        </p:nvSpPr>
        <p:spPr>
          <a:xfrm>
            <a:off x="-166818" y="3272018"/>
            <a:ext cx="6467707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系统通过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结构体拿到进程信息（感知存在）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索引查找关系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与相关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通过双向链表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内核同时维护一条全局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tastlist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双向循环链表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调用链访问这些上述结构体并返回信息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5A28-97F8-4E1C-A9F0-0FAA7EFA4CC8}"/>
              </a:ext>
            </a:extLst>
          </p:cNvPr>
          <p:cNvSpPr txBox="1"/>
          <p:nvPr/>
        </p:nvSpPr>
        <p:spPr>
          <a:xfrm>
            <a:off x="1797684" y="2503931"/>
            <a:ext cx="25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3563A8"/>
                </a:solidFill>
              </a:rPr>
              <a:t>原理分析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330925-CBBC-402A-8BDA-D3B8D204C3A6}"/>
              </a:ext>
            </a:extLst>
          </p:cNvPr>
          <p:cNvSpPr txBox="1"/>
          <p:nvPr/>
        </p:nvSpPr>
        <p:spPr>
          <a:xfrm>
            <a:off x="8224024" y="2432943"/>
            <a:ext cx="25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3563A8"/>
                </a:solidFill>
              </a:rPr>
              <a:t>绕过方案</a:t>
            </a:r>
          </a:p>
        </p:txBody>
      </p:sp>
    </p:spTree>
    <p:extLst>
      <p:ext uri="{BB962C8B-B14F-4D97-AF65-F5344CB8AC3E}">
        <p14:creationId xmlns:p14="http://schemas.microsoft.com/office/powerpoint/2010/main" val="5018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进程隐藏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7B7C5F-AB9C-460F-BDB8-6ECFB959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65" y="1319645"/>
            <a:ext cx="8204385" cy="55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8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---</a:t>
            </a:r>
            <a:r>
              <a:rPr lang="zh-CN" altLang="en-US" dirty="0"/>
              <a:t>简单介绍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A5541BD7-0880-BA40-844C-AD63FFF9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840" y="1561062"/>
            <a:ext cx="11737595" cy="400753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目的：主要用于隐藏网络连接，而不被发现。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实现功能：支持隐藏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/tcp6/udp6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四种协议的端口。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低内核版本隐藏端口原理：由于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伪文件系统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序列文件接口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来维护，而用户进程会从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/proc/net/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等相关文件中读取端口信息，那么我们只需要在序列文件通过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函数获取端口信息时，把需要隐藏的的端口的内容过滤掉，使得用户进程读到的内容里面没有我们想隐藏的端口（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seq_show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0853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---NETSTAT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0942BA71-DC74-DE4D-9BC8-75224F425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746" y="1653529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由下图 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seq_operations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结构体中存放了四个操作函数的指针，那么我们只需要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对应虚拟文件的 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seq_operations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函数为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fake_seq_show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seq_file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结构体中的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缓冲区，我们只需要把缓冲区内容过滤即可。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8C166E-B82C-944E-925E-554C0D0A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9850"/>
            <a:ext cx="6489700" cy="163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E68AC8-14AA-AE46-9A2F-3A5680B8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26" y="2949953"/>
            <a:ext cx="4470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9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--ss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9AF899-6AFD-5245-A68D-6CECE92C005A}"/>
              </a:ext>
            </a:extLst>
          </p:cNvPr>
          <p:cNvSpPr txBox="1"/>
          <p:nvPr/>
        </p:nvSpPr>
        <p:spPr>
          <a:xfrm>
            <a:off x="780693" y="1777351"/>
            <a:ext cx="8537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netstat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在新的发行版中已被废弃，主要使用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获取端口信息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获取端口信息已经不只是解析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/proc/net/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F74531-284E-8F47-A2D4-9C70E0B16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4"/>
          <a:stretch/>
        </p:blipFill>
        <p:spPr>
          <a:xfrm>
            <a:off x="780693" y="2654425"/>
            <a:ext cx="10989517" cy="28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0111FF33-E397-47EC-800D-DEFE5D6D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5" y="1629776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recvmsg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nlmsghdr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结构体以过滤端口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9743A-FF82-49D4-9BCD-CFC1725D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29" y="1425472"/>
            <a:ext cx="624237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6BF88-6C7F-4CE1-8A01-0D6B4CC8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46" y="399894"/>
            <a:ext cx="5924854" cy="6058211"/>
          </a:xfrm>
          <a:prstGeom prst="rect">
            <a:avLst/>
          </a:prstGeom>
        </p:spPr>
      </p:pic>
      <p:sp>
        <p:nvSpPr>
          <p:cNvPr id="5" name="文本占位符 6">
            <a:extLst>
              <a:ext uri="{FF2B5EF4-FFF2-40B4-BE49-F238E27FC236}">
                <a16:creationId xmlns:a16="http://schemas.microsoft.com/office/drawing/2014/main" id="{0111FF33-E397-47EC-800D-DEFE5D6D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5" y="1629776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调用真正的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recvmsg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从用户态拷贝数据进入内核</a:t>
            </a:r>
          </a:p>
        </p:txBody>
      </p:sp>
    </p:spTree>
    <p:extLst>
      <p:ext uri="{BB962C8B-B14F-4D97-AF65-F5344CB8AC3E}">
        <p14:creationId xmlns:p14="http://schemas.microsoft.com/office/powerpoint/2010/main" val="405928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8076-D3FB-417B-AC1D-7ED3592A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22C0-FB57-4315-BFE7-AE8C0ED5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37869-2303-E543-B88B-21D3D478C462}"/>
              </a:ext>
            </a:extLst>
          </p:cNvPr>
          <p:cNvSpPr txBox="1"/>
          <p:nvPr/>
        </p:nvSpPr>
        <p:spPr>
          <a:xfrm>
            <a:off x="2784101" y="1417638"/>
            <a:ext cx="6412781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文件隐藏</a:t>
            </a:r>
            <a:endParaRPr kumimoji="1"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进程隐藏</a:t>
            </a:r>
            <a:endParaRPr kumimoji="1"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端口隐藏</a:t>
            </a:r>
            <a:endParaRPr kumimoji="1"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模块隐藏</a:t>
            </a:r>
            <a:endParaRPr kumimoji="1"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提权</a:t>
            </a:r>
            <a:endParaRPr kumimoji="1"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工具框架介绍与演示</a:t>
            </a:r>
          </a:p>
        </p:txBody>
      </p:sp>
    </p:spTree>
    <p:extLst>
      <p:ext uri="{BB962C8B-B14F-4D97-AF65-F5344CB8AC3E}">
        <p14:creationId xmlns:p14="http://schemas.microsoft.com/office/powerpoint/2010/main" val="139580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0111FF33-E397-47EC-800D-DEFE5D6D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5" y="1629776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遍历返回的信息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发现有隐藏的端口就删除数据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8BBB21-A464-4F33-9383-8C6CE302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53" y="0"/>
            <a:ext cx="6451932" cy="6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7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</a:t>
            </a:r>
            <a:r>
              <a:rPr lang="zh-CN" altLang="en-US" dirty="0"/>
              <a:t>检测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0111FF33-E397-47EC-800D-DEFE5D6D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5" y="1629776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检测程序手动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 1-65535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EADDRINUSE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表示该端口已被占用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用当前端口信息比对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netstat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返回的信息来确认是否被隐藏</a:t>
            </a:r>
          </a:p>
        </p:txBody>
      </p:sp>
    </p:spTree>
    <p:extLst>
      <p:ext uri="{BB962C8B-B14F-4D97-AF65-F5344CB8AC3E}">
        <p14:creationId xmlns:p14="http://schemas.microsoft.com/office/powerpoint/2010/main" val="214950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端口隐藏</a:t>
            </a:r>
            <a:r>
              <a:rPr lang="en-US" altLang="zh-CN" dirty="0"/>
              <a:t>-bypass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4697" y="6395265"/>
            <a:ext cx="2847703" cy="319087"/>
          </a:xfrm>
        </p:spPr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22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0111FF33-E397-47EC-800D-DEFE5D6D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5" y="1629776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sys_bind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EADDRINUSE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并且该端口被隐藏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返回成功以欺骗程序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B7490-C496-45FA-8681-3DE357E3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40" y="53801"/>
            <a:ext cx="6744047" cy="67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3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C5B11-2BC2-9E45-96A1-0C72771B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1317073"/>
            <a:ext cx="12211159" cy="43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226F1B-6F5B-144E-9977-8D1ECE13C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598613"/>
            <a:ext cx="10972800" cy="2819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内核模块在加载到系统后的相关信息可以被用户获取。为了实现其隐蔽性，需要对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模块进行隐藏。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原理：主要通过摘链的方法把模块隐藏。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67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1529165"/>
            <a:ext cx="10972800" cy="448468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用户态下查看模块的方式（两种方法）：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900" lvl="1" indent="-514350">
              <a:buClr>
                <a:schemeClr val="tx1"/>
              </a:buClr>
              <a:buAutoNum type="arabicParenBoth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proc/modules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90900" lvl="1" indent="-514350">
              <a:buClr>
                <a:schemeClr val="tx1"/>
              </a:buClr>
              <a:buFont typeface="Wingdings" charset="2"/>
              <a:buAutoNum type="arabicParenBoth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proc/modules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900" lvl="1" indent="-514350">
              <a:buClr>
                <a:schemeClr val="tx1"/>
              </a:buClr>
              <a:buFont typeface="Wingdings" charset="2"/>
              <a:buAutoNum type="arabicParenBoth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sys/module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/proc/modules文件中的模块信息是利用struct modules结构体中的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list_head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链表来遍历获得。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BF687-379D-2143-B1EC-CDDD30E1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23" y="3988710"/>
            <a:ext cx="6864800" cy="26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3C2EEB-E426-6743-9D46-B90B7B5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04" y="2123982"/>
            <a:ext cx="6956107" cy="4837195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06975"/>
            <a:ext cx="10972800" cy="44846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从全局链表中删除模块信息：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_del_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this_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module.list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373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1529165"/>
            <a:ext cx="10972800" cy="448468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/sys/module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目录下存放着当前加载的所有模块的信息，这些信息存放在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kobject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结构体中，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sysfs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kobject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紧密相连，可以看作是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设备模型的基础，一般内嵌在其他结构体来发挥作用。即：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kobject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对象对应其中一个目录或者文件。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0622D2-1FE1-6B47-964D-8A569DB4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08" y="2572565"/>
            <a:ext cx="7226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76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06" y="1344230"/>
            <a:ext cx="10972800" cy="44846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实现从</a:t>
            </a:r>
            <a:r>
              <a:rPr lang="en-US" altLang="zh-CN" sz="2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kobject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链表中摘除自己：</a:t>
            </a:r>
            <a:endParaRPr lang="e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kobject_del</a:t>
            </a:r>
            <a:r>
              <a:rPr lang="e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(&amp;__</a:t>
            </a:r>
            <a:r>
              <a:rPr lang="en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this_module.mkobj.kobj</a:t>
            </a:r>
            <a:r>
              <a:rPr lang="e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kobject_del</a:t>
            </a:r>
            <a:r>
              <a:rPr lang="zh-CN" altLang="e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删除对应的模块目录以及所有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。（缺点：计数变为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，难以恢复）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E1268B-6895-614B-8089-561029B9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05" y="1301105"/>
            <a:ext cx="5458659" cy="52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7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工具框架介绍与演示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1529165"/>
            <a:ext cx="10972800" cy="4484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本工具通过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系统调用来整合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本工具对隐藏的文件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进程分别维护了一个链表，从而可同时进行多个目标的隐藏。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1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8076-D3FB-417B-AC1D-7ED3592A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工具简单介绍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22C0-FB57-4315-BFE7-AE8C0ED5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F9DB390E-64D6-A242-BD63-D3F65A45CC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1417638"/>
            <a:ext cx="10972800" cy="49776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是一种特殊的恶意软件，它的功能是在安装目标上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隐藏自身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指定的文件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网络连接（端口）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等信息，比较多见到的是 </a:t>
            </a: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一般都和木马、后门等其他恶意程序结合使用。</a:t>
            </a:r>
            <a:endParaRPr lang="e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分为用户态</a:t>
            </a: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和内核级 </a:t>
            </a: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内核级 </a:t>
            </a:r>
            <a:r>
              <a:rPr lang="en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可分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LKM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又细分为系统调用表修改类以及</a:t>
            </a: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等）和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LKM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kernel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实现环境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Ubuntu20.04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：本工具主要为基于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LKM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实现的，包括使用  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层隐藏文件和端口、进程摘链、模块摘链等原理，单独维持隐藏链表达到一次可隐藏多个文件、进程等效果，通过实现在系统调用表中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openat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系统调用来整合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功能到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F60F6-D5A6-9349-B082-6E07E4BC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762" y="5030499"/>
            <a:ext cx="3786883" cy="18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工具框架介绍与演示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3067789"/>
            <a:ext cx="10972800" cy="7224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4400" dirty="0">
                <a:latin typeface="+mj-ea"/>
                <a:ea typeface="+mj-ea"/>
              </a:rPr>
              <a:t>Rootkit</a:t>
            </a:r>
            <a:r>
              <a:rPr lang="zh-CN" altLang="en-US" sz="4400" dirty="0">
                <a:latin typeface="+mj-ea"/>
                <a:ea typeface="+mj-ea"/>
              </a:rPr>
              <a:t>工具演示</a:t>
            </a:r>
          </a:p>
        </p:txBody>
      </p:sp>
    </p:spTree>
    <p:extLst>
      <p:ext uri="{BB962C8B-B14F-4D97-AF65-F5344CB8AC3E}">
        <p14:creationId xmlns:p14="http://schemas.microsoft.com/office/powerpoint/2010/main" val="373653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98E4-D14B-44B6-9499-17AC5089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检测情况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4740F5-DCBA-42B9-93DD-53993F27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F21700-19D7-41DD-9BEF-E4FADBF23ABC}"/>
              </a:ext>
            </a:extLst>
          </p:cNvPr>
          <p:cNvSpPr/>
          <p:nvPr/>
        </p:nvSpPr>
        <p:spPr>
          <a:xfrm>
            <a:off x="894945" y="1417638"/>
            <a:ext cx="90759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文件隐藏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solidFill>
                  <a:srgbClr val="00B050"/>
                </a:solidFill>
              </a:rPr>
              <a:t>chkrookit-chkdirs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Ko</a:t>
            </a:r>
            <a:r>
              <a:rPr lang="zh-CN" altLang="en-US" sz="3200" dirty="0"/>
              <a:t>隐藏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solidFill>
                  <a:srgbClr val="00B050"/>
                </a:solidFill>
              </a:rPr>
              <a:t>chkrootkit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solidFill>
                  <a:srgbClr val="00B050"/>
                </a:solidFill>
              </a:rPr>
              <a:t>rkhunter</a:t>
            </a:r>
            <a:endParaRPr lang="en-US" sz="32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端口隐藏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B050"/>
                </a:solidFill>
              </a:rPr>
              <a:t>unhide-</a:t>
            </a:r>
            <a:r>
              <a:rPr lang="en-US" altLang="zh-CN" sz="3200" dirty="0" err="1">
                <a:solidFill>
                  <a:srgbClr val="00B050"/>
                </a:solidFill>
              </a:rPr>
              <a:t>tcp</a:t>
            </a:r>
            <a:r>
              <a:rPr lang="en-US" altLang="zh-CN" sz="3200" dirty="0">
                <a:solidFill>
                  <a:srgbClr val="00B050"/>
                </a:solidFill>
              </a:rPr>
              <a:t>	(ss)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B050"/>
                </a:solidFill>
              </a:rPr>
              <a:t>unhide-</a:t>
            </a:r>
            <a:r>
              <a:rPr lang="en-US" altLang="zh-CN" sz="3200" dirty="0" err="1">
                <a:solidFill>
                  <a:srgbClr val="00B050"/>
                </a:solidFill>
              </a:rPr>
              <a:t>tcp</a:t>
            </a:r>
            <a:r>
              <a:rPr lang="en-US" altLang="zh-CN" sz="3200" dirty="0">
                <a:solidFill>
                  <a:srgbClr val="00B050"/>
                </a:solidFill>
              </a:rPr>
              <a:t> –n  	(netstat)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0697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98E4-D14B-44B6-9499-17AC5089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检测情况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4740F5-DCBA-42B9-93DD-53993F27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F21700-19D7-41DD-9BEF-E4FADBF23ABC}"/>
              </a:ext>
            </a:extLst>
          </p:cNvPr>
          <p:cNvSpPr/>
          <p:nvPr/>
        </p:nvSpPr>
        <p:spPr>
          <a:xfrm>
            <a:off x="894945" y="1417638"/>
            <a:ext cx="90759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进程隐藏</a:t>
            </a:r>
            <a:r>
              <a:rPr lang="en-US" altLang="zh-CN" sz="3200" dirty="0"/>
              <a:t>——hook</a:t>
            </a:r>
            <a:r>
              <a:rPr lang="zh-CN" altLang="en-US" sz="3200" dirty="0"/>
              <a:t>调用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FF0000"/>
                </a:solidFill>
              </a:rPr>
              <a:t>chkrookit-chkproc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unhide-</a:t>
            </a:r>
            <a:r>
              <a:rPr lang="en-US" altLang="zh-CN" sz="3200" dirty="0" err="1">
                <a:solidFill>
                  <a:srgbClr val="FF0000"/>
                </a:solidFill>
              </a:rPr>
              <a:t>posix</a:t>
            </a:r>
            <a:r>
              <a:rPr lang="en-US" sz="3200" dirty="0"/>
              <a:t>	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257ADE-EAB7-42ED-A04D-8D2E2F6F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9" y="2400728"/>
            <a:ext cx="10422353" cy="970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6CF4EB-407F-4FE1-8B15-154DC742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9" y="3837201"/>
            <a:ext cx="7967516" cy="15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7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98E4-D14B-44B6-9499-17AC5089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检测情况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4740F5-DCBA-42B9-93DD-53993F27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F21700-19D7-41DD-9BEF-E4FADBF23ABC}"/>
              </a:ext>
            </a:extLst>
          </p:cNvPr>
          <p:cNvSpPr/>
          <p:nvPr/>
        </p:nvSpPr>
        <p:spPr>
          <a:xfrm>
            <a:off x="894945" y="1417638"/>
            <a:ext cx="90759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进程隐藏</a:t>
            </a:r>
            <a:r>
              <a:rPr lang="en-US" altLang="zh-CN" sz="3200" dirty="0"/>
              <a:t>——</a:t>
            </a:r>
            <a:r>
              <a:rPr lang="zh-CN" altLang="en-US" sz="3200" dirty="0"/>
              <a:t>进程断链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srgbClr val="FF0000"/>
                </a:solidFill>
              </a:rPr>
              <a:t>chkrookit-chkproc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FF0000"/>
                </a:solidFill>
              </a:rPr>
              <a:t>同时使用</a:t>
            </a:r>
            <a:r>
              <a:rPr lang="en-US" altLang="zh-CN" sz="3200" dirty="0" err="1">
                <a:solidFill>
                  <a:srgbClr val="FF0000"/>
                </a:solidFill>
              </a:rPr>
              <a:t>chkrootkit-chkdirs</a:t>
            </a:r>
            <a:r>
              <a:rPr lang="zh-CN" altLang="en-US" sz="3200" dirty="0">
                <a:solidFill>
                  <a:srgbClr val="FF0000"/>
                </a:solidFill>
              </a:rPr>
              <a:t>扫描</a:t>
            </a:r>
            <a:r>
              <a:rPr lang="en-US" altLang="zh-CN" sz="3200" dirty="0">
                <a:solidFill>
                  <a:srgbClr val="FF0000"/>
                </a:solidFill>
              </a:rPr>
              <a:t>/proc</a:t>
            </a:r>
            <a:r>
              <a:rPr lang="zh-CN" altLang="en-US" sz="3200" dirty="0">
                <a:solidFill>
                  <a:srgbClr val="FF0000"/>
                </a:solidFill>
              </a:rPr>
              <a:t>能扫描到有隐藏文件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3200" dirty="0">
              <a:solidFill>
                <a:srgbClr val="00B0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3200" dirty="0">
              <a:solidFill>
                <a:srgbClr val="00B050"/>
              </a:solidFill>
            </a:endParaRPr>
          </a:p>
          <a:p>
            <a:pPr lvl="1"/>
            <a:endParaRPr lang="en-US" altLang="zh-CN" sz="3200" dirty="0">
              <a:solidFill>
                <a:srgbClr val="00B0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B050"/>
                </a:solidFill>
              </a:rPr>
              <a:t>unhide-</a:t>
            </a:r>
            <a:r>
              <a:rPr lang="en-US" altLang="zh-CN" sz="3200" dirty="0" err="1">
                <a:solidFill>
                  <a:srgbClr val="00B050"/>
                </a:solidFill>
              </a:rPr>
              <a:t>posix</a:t>
            </a:r>
            <a:r>
              <a:rPr lang="en-US" sz="3200" dirty="0"/>
              <a:t>			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B4D37-9DC3-4198-85F4-D0BCA7F5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60" y="4028452"/>
            <a:ext cx="9210705" cy="1280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C3E4D8-0562-4E21-ACEF-6CBEA1D0E139}"/>
              </a:ext>
            </a:extLst>
          </p:cNvPr>
          <p:cNvSpPr/>
          <p:nvPr/>
        </p:nvSpPr>
        <p:spPr>
          <a:xfrm>
            <a:off x="1163032" y="4332889"/>
            <a:ext cx="9060160" cy="671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41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15B6F8-1A29-4ED8-97D0-176D0CAC87C0}"/>
              </a:ext>
            </a:extLst>
          </p:cNvPr>
          <p:cNvSpPr txBox="1"/>
          <p:nvPr/>
        </p:nvSpPr>
        <p:spPr>
          <a:xfrm>
            <a:off x="4878065" y="2321004"/>
            <a:ext cx="2435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Q &amp; A</a:t>
            </a:r>
            <a:endParaRPr lang="en-US" sz="660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96D04D3-E400-4E9D-B360-9F00FE07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lkm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Rootkit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4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8076-D3FB-417B-AC1D-7ED3592A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a</a:t>
            </a:r>
            <a:r>
              <a:rPr lang="en-US" altLang="zh-CN" sz="3600" dirty="0" err="1"/>
              <a:t>smlinkage</a:t>
            </a:r>
            <a:r>
              <a:rPr lang="en-US" altLang="zh-CN" sz="3600" dirty="0"/>
              <a:t> </a:t>
            </a:r>
            <a:r>
              <a:rPr lang="zh-CN" altLang="en-US" sz="3600" dirty="0"/>
              <a:t>宏</a:t>
            </a:r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22C0-FB57-4315-BFE7-AE8C0ED5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F9DB390E-64D6-A242-BD63-D3F65A45CC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1417638"/>
            <a:ext cx="10972800" cy="49776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asmlinkage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CPP_ASMLINKAGE __attribute__((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regparm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参数强制使用栈传递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X86_64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asmlinkage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使用默认传参顺序，即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8B0929-E7CD-4ADE-BFF0-8527EB0A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5" y="1417638"/>
            <a:ext cx="750608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8076-D3FB-417B-AC1D-7ED3592A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新旧内核区别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22C0-FB57-4315-BFE7-AE8C0ED5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F9DB390E-64D6-A242-BD63-D3F65A45CC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355" y="1417638"/>
            <a:ext cx="10972800" cy="49776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系统调用传参使用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pt_regs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91E78E-3DC3-4580-9C5A-E64DDBD9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0" y="4057623"/>
            <a:ext cx="6032810" cy="1028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36B89B-DD85-4AEA-B04B-A32C4D1F9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02" y="491032"/>
            <a:ext cx="3753043" cy="62233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C4FB30-B910-4E10-9DBB-5621A6285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9" y="2633992"/>
            <a:ext cx="750608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6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文件隐藏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5" y="1889835"/>
            <a:ext cx="11737595" cy="4007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目的：为了辅助其他恶意程序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例如木马等，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可以对这些特定文件进行隐藏。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实现功能：支持隐藏系统内所有文件，并支持隐藏多个文件。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file systems (VFS) 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的函数到我们定义的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函数来过滤特定文件信息，这里是</a:t>
            </a:r>
            <a:r>
              <a:rPr lang="e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filldir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545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文件隐藏</a:t>
            </a:r>
            <a:r>
              <a:rPr lang="en-US" altLang="zh-CN" dirty="0"/>
              <a:t>---</a:t>
            </a:r>
            <a:r>
              <a:rPr lang="zh-CN" altLang="en-US" dirty="0"/>
              <a:t>基本简介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404" y="1417638"/>
            <a:ext cx="11258135" cy="44846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来查看文件遍历的实现，也就是系统调用，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getdents64() 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getdents64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函数主要用于获取内容返回，如果找到其返回值在哪，就可以对该返回值进行过滤操作来隐藏特定文件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B16BB-D063-5B44-8D71-1160868A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6" y="3429000"/>
            <a:ext cx="723138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CFE4-102C-4B13-B0A3-BF1318F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文件隐藏</a:t>
            </a:r>
            <a:r>
              <a:rPr lang="en-US" altLang="zh-CN" dirty="0"/>
              <a:t>---</a:t>
            </a:r>
            <a:r>
              <a:rPr lang="zh-CN" altLang="en-US" dirty="0"/>
              <a:t>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68FE4-0F9D-451D-A0CD-E3FEE81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E64BC8-4ADE-6944-BDB5-2F6A273F3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932" y="1296616"/>
            <a:ext cx="11258135" cy="525819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getdents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的源码，我们可以发现其调用链为：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sys_getdents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iterate_dir</a:t>
            </a:r>
            <a:r>
              <a:rPr lang="e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_shared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 file_operations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（注：</a:t>
            </a:r>
            <a:r>
              <a:rPr lang="zh-CN" altLang="en" sz="17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高版本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内核从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iterate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改进为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iterate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_share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，可以在同一个目录同时进行多个调用）</a:t>
            </a:r>
            <a:endParaRPr lang="en" altLang="zh-CN" sz="17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dir_context.actor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filldir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：负责把一项记录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比如说目录下的一个文件或者一个子目录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填到返回的缓冲区里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我们只需要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hook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filldir</a:t>
            </a:r>
            <a:r>
              <a:rPr lang="zh-CN" altLang="e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，过滤特定文件或者目录阻止其返回缓冲区。</a:t>
            </a:r>
            <a:endParaRPr lang="e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8AFFBB-D33C-B043-AABF-0BE53BCF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9" y="2971008"/>
            <a:ext cx="12048161" cy="14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1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文件隐藏</a:t>
            </a:r>
            <a:r>
              <a:rPr lang="en-US" altLang="zh-CN" dirty="0"/>
              <a:t>---</a:t>
            </a:r>
            <a:r>
              <a:rPr lang="zh-CN" altLang="en-US" dirty="0"/>
              <a:t>主要实现代码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B083-C535-4597-AF35-BB8D8B53BD22}" type="slidenum">
              <a:rPr lang="zh-CN" altLang="en-US" smtClean="0">
                <a:solidFill>
                  <a:srgbClr val="000000"/>
                </a:solidFill>
              </a:rPr>
              <a:t>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8D57B-32F7-BF4A-A2B7-CF1DBFC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38" y="1268858"/>
            <a:ext cx="9004300" cy="4114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364FDD-E69E-5340-ACCD-3D5B4044C410}"/>
              </a:ext>
            </a:extLst>
          </p:cNvPr>
          <p:cNvSpPr txBox="1"/>
          <p:nvPr/>
        </p:nvSpPr>
        <p:spPr>
          <a:xfrm>
            <a:off x="801384" y="5383658"/>
            <a:ext cx="1111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node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号码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ino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来进行对比，过滤特定文件或目录，阻止对应信息返回缓冲区。</a:t>
            </a:r>
          </a:p>
        </p:txBody>
      </p:sp>
    </p:spTree>
    <p:extLst>
      <p:ext uri="{BB962C8B-B14F-4D97-AF65-F5344CB8AC3E}">
        <p14:creationId xmlns:p14="http://schemas.microsoft.com/office/powerpoint/2010/main" val="932757491"/>
      </p:ext>
    </p:extLst>
  </p:cSld>
  <p:clrMapOvr>
    <a:masterClrMapping/>
  </p:clrMapOvr>
</p:sld>
</file>

<file path=ppt/theme/theme1.xml><?xml version="1.0" encoding="utf-8"?>
<a:theme xmlns:a="http://schemas.openxmlformats.org/drawingml/2006/main" name="信息工程研究所-益园-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信息工程研究所-益园-1" id="{D06E5851-3074-BE40-BD6E-000292D2F5B7}" vid="{6C81EDB5-5869-3141-A1BE-802AC441B3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15552</TotalTime>
  <Words>2420</Words>
  <PresentationFormat>宽屏</PresentationFormat>
  <Paragraphs>238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-apple-system</vt:lpstr>
      <vt:lpstr>等线</vt:lpstr>
      <vt:lpstr>黑体</vt:lpstr>
      <vt:lpstr>SimSun</vt:lpstr>
      <vt:lpstr>微软雅黑</vt:lpstr>
      <vt:lpstr>Arial</vt:lpstr>
      <vt:lpstr>Arial</vt:lpstr>
      <vt:lpstr>Times New Roman</vt:lpstr>
      <vt:lpstr>Wingdings</vt:lpstr>
      <vt:lpstr>信息工程研究所-益园-1</vt:lpstr>
      <vt:lpstr>PowerPoint 演示文稿</vt:lpstr>
      <vt:lpstr>主要功能</vt:lpstr>
      <vt:lpstr>工具简单介绍</vt:lpstr>
      <vt:lpstr>asmlinkage 宏</vt:lpstr>
      <vt:lpstr>新旧内核区别</vt:lpstr>
      <vt:lpstr>文件隐藏</vt:lpstr>
      <vt:lpstr>文件隐藏---基本简介</vt:lpstr>
      <vt:lpstr>文件隐藏---原理</vt:lpstr>
      <vt:lpstr>文件隐藏---主要实现代码</vt:lpstr>
      <vt:lpstr>进程隐藏</vt:lpstr>
      <vt:lpstr>进程隐藏</vt:lpstr>
      <vt:lpstr>进程隐藏</vt:lpstr>
      <vt:lpstr>进程隐藏</vt:lpstr>
      <vt:lpstr>进程隐藏</vt:lpstr>
      <vt:lpstr>端口隐藏---简单介绍</vt:lpstr>
      <vt:lpstr>端口隐藏---NETSTAT</vt:lpstr>
      <vt:lpstr>端口隐藏--ss</vt:lpstr>
      <vt:lpstr>端口隐藏-ss</vt:lpstr>
      <vt:lpstr>端口隐藏-ss</vt:lpstr>
      <vt:lpstr>端口隐藏-ss</vt:lpstr>
      <vt:lpstr>端口隐藏-检测</vt:lpstr>
      <vt:lpstr>端口隐藏-bypass</vt:lpstr>
      <vt:lpstr>提权</vt:lpstr>
      <vt:lpstr>隐藏模块</vt:lpstr>
      <vt:lpstr>隐藏模块</vt:lpstr>
      <vt:lpstr>隐藏模块</vt:lpstr>
      <vt:lpstr>隐藏模块</vt:lpstr>
      <vt:lpstr>隐藏模块</vt:lpstr>
      <vt:lpstr>工具框架介绍与演示</vt:lpstr>
      <vt:lpstr>工具框架介绍与演示</vt:lpstr>
      <vt:lpstr>检测情况</vt:lpstr>
      <vt:lpstr>检测情况</vt:lpstr>
      <vt:lpstr>检测情况</vt:lpstr>
      <vt:lpstr>基于lkm的Rootkit工具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2019-11-19T12:54:07Z</dcterms:created>
  <dcterms:modified xsi:type="dcterms:W3CDTF">2020-10-27T12:00:10Z</dcterms:modified>
</cp:coreProperties>
</file>