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55" r:id="rId2"/>
    <p:sldId id="309" r:id="rId3"/>
    <p:sldId id="310" r:id="rId4"/>
    <p:sldId id="329" r:id="rId5"/>
    <p:sldId id="328" r:id="rId6"/>
    <p:sldId id="314" r:id="rId7"/>
    <p:sldId id="330" r:id="rId8"/>
    <p:sldId id="356" r:id="rId9"/>
    <p:sldId id="357" r:id="rId10"/>
    <p:sldId id="342" r:id="rId11"/>
    <p:sldId id="343" r:id="rId12"/>
    <p:sldId id="338" r:id="rId13"/>
    <p:sldId id="339" r:id="rId14"/>
    <p:sldId id="340" r:id="rId15"/>
    <p:sldId id="34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08"/>
    <a:srgbClr val="0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86" d="100"/>
          <a:sy n="86" d="100"/>
        </p:scale>
        <p:origin x="12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0807AC-B9CB-44C9-941F-C01A88F12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FEBFEC-0CDE-466F-B4B9-98F0AD1A0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6C6ABF-2890-4E0E-A378-6E8289B0F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05A8-7782-4781-81DB-966705AE50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4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B8C521-9821-4118-AA51-D4217E0E4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0A4CC-4833-403B-8D43-74DC4BACB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9809DE-4FEB-4028-9D70-4C73132EC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963D8-2DBF-4AFF-9380-F4E6E9A3C0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AB833F-DFCF-4A97-A761-B0BE34D47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B0BE60-2AE4-4C32-90D7-409F65DA8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AF14F6-AD1D-4B61-83C6-7126EE25B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53C33-DD3D-4D07-AC4C-4F8A8E676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50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548680"/>
            <a:ext cx="8540750" cy="80317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78905"/>
            <a:ext cx="8540750" cy="4686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9F10DC-8CFD-4BF0-9E3F-5F5D1A22C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423A1E-1C5F-4FF1-8C71-B8EBD8802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5CABC4-B377-4477-BA37-C2C47F56B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9EC00-DF2B-4E15-9B80-0AF7B269A3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9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4896F6-5A7A-4662-A1A7-AAF6E3CB0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485600-D73F-4D6F-BA6C-8BBDBD40A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270A0D-65CC-450B-A384-6C6279C1E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1C03-3C72-4969-95DD-C019C2EAA8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8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556792"/>
            <a:ext cx="4194175" cy="4542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194175" cy="4542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8CF9E-F340-4B02-9EF9-324AB0F8A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E251D-B7A9-42CE-BDC9-593A02614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189D8-2CD2-44A3-BB5F-70E8E215F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593A1-3FCE-4BF5-9A00-E6A673C638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51E2233-0C86-4AF1-B8BE-E561C432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548680"/>
            <a:ext cx="8540750" cy="80317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25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E619D3-E028-4972-B175-49B8AA5103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D90A4B-F93B-4DA7-88CE-FBA536B5C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9D6308-10F9-41C2-9314-5E5E31C80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6F788-F755-46DA-B069-A8BFD69D6D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19CFAB1-840F-4090-9289-E110CFB7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548680"/>
            <a:ext cx="8540750" cy="80317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394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B3AE4031-0E62-4C31-BEAE-0C9AADAB4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2B2D57-7BB9-4A4E-9D2F-25BA1117C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8FDF3F-D7E9-4D65-A12E-4383F7001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05149-3604-4CCA-97A6-37DECE751A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5E42F41-8DD3-4DD2-90EA-BF1D23DF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548680"/>
            <a:ext cx="8540750" cy="80317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75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F2AE79-7BAF-4485-82E5-5E1981772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BDB6C9-B36E-46DF-92A4-B60911FA98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61B6DA-B161-430A-8272-4F561C549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8BDC9-0BC1-430E-9628-DA18AA97C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7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68495-6B71-449B-BFC9-E67BACC8D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95D32-B015-46C0-A428-2A916EA0A5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984D0-ABED-488D-B3A0-8D24A0A18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F2328-769F-4A9D-8AF9-9E5D43C35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87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D61FE-8375-443A-A252-5B5C60DF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82358-6992-449A-B4F7-CD2C80E75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5F53F-5436-4C76-9E92-E8A028268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2EDC0-1E22-4549-BCCB-700235A3B9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7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C59DE5-F9BE-4843-B6F3-A92800F48D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392FD3-7F05-4F13-94B6-3A67DCBAB03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3454F20-0FF6-4671-9603-08617E790D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5F2CBC33-08A1-42C1-BBE6-C8EDAE57FF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4083FE16-C6E6-4EB4-AF47-AEC259CEC0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55D922-8E78-424D-A391-9F3FA4247C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C4C596AB-14AF-436D-8C30-E6C160066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 多元正态分布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3">
                <a:extLst>
                  <a:ext uri="{FF2B5EF4-FFF2-40B4-BE49-F238E27FC236}">
                    <a16:creationId xmlns:a16="http://schemas.microsoft.com/office/drawing/2014/main" id="{ADDFEB50-FF0E-47BC-BC44-B568FD4B70B5}"/>
                  </a:ext>
                </a:extLst>
              </p:cNvPr>
              <p:cNvSpPr>
                <a:spLocks noGrp="1" noRo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§3.1  </a:t>
                </a:r>
                <a:r>
                  <a:rPr lang="zh-CN" altLang="en-US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多元正态分布的定义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§3.2  </a:t>
                </a:r>
                <a:r>
                  <a:rPr lang="zh-CN" altLang="en-US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多元正态分布的性质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§3.3  </a:t>
                </a:r>
                <a:r>
                  <a:rPr lang="zh-CN" altLang="en-US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复相关系数和偏相关系数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§3.4   </a:t>
                </a:r>
                <a:r>
                  <a:rPr lang="zh-CN" altLang="en-US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极大似然估计及估计量的性质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§3.5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0404"/>
                    </a:solidFill>
                  </a:rPr>
                  <a:t>−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1)</a:t>
                </a:r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b="1" i="1" dirty="0">
                    <a:solidFill>
                      <a:schemeClr val="accent1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的抽样分布</a:t>
                </a:r>
              </a:p>
              <a:p>
                <a:pPr eaLnBrk="1" hangingPunct="1">
                  <a:defRPr/>
                </a:pPr>
                <a:r>
                  <a:rPr lang="zh-CN" altLang="en-US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US" altLang="zh-CN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§3.6  </a:t>
                </a:r>
                <a:r>
                  <a:rPr lang="zh-CN" altLang="en-US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二次型分布</a:t>
                </a:r>
              </a:p>
            </p:txBody>
          </p:sp>
        </mc:Choice>
        <mc:Fallback xmlns="">
          <p:sp>
            <p:nvSpPr>
              <p:cNvPr id="1029" name="Rectangle 3">
                <a:extLst>
                  <a:ext uri="{FF2B5EF4-FFF2-40B4-BE49-F238E27FC236}">
                    <a16:creationId xmlns:a16="http://schemas.microsoft.com/office/drawing/2014/main" id="{ADDFEB50-FF0E-47BC-BC44-B568FD4B7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3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D00A-BA90-4E12-977B-7E8D1E50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无偏性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C3DA46-9254-4713-B96B-C894AC5C7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</m:acc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，故   不是</a:t>
                </a:r>
                <a:r>
                  <a:rPr lang="en-US" altLang="zh-CN" sz="2400" b="1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的无偏估计。</a:t>
                </a:r>
                <a:endParaRPr lang="en-US" altLang="zh-CN" sz="24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  <a:defRPr/>
                </a:pPr>
                <a:r>
                  <a:rPr lang="en-US" altLang="zh-CN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若将该估计量稍加修正为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CN" altLang="en-US" sz="24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CN" altLang="en-US" sz="24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  <a:defRPr/>
                </a:pPr>
                <a:r>
                  <a:rPr lang="en-US" altLang="zh-CN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:r>
                  <a:rPr lang="en-US" altLang="zh-CN" sz="2400" b="1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将是</a:t>
                </a:r>
                <a:r>
                  <a:rPr lang="en-US" altLang="zh-CN" sz="2400" b="1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的一个无偏估计，即有</a:t>
                </a:r>
                <a:r>
                  <a:rPr lang="en-US" altLang="zh-CN" sz="2400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)=</a:t>
                </a:r>
                <a:r>
                  <a:rPr lang="en-US" altLang="zh-CN" sz="2400" b="1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zh-CN" altLang="en-US" sz="24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C3DA46-9254-4713-B96B-C894AC5C7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7">
            <a:extLst>
              <a:ext uri="{FF2B5EF4-FFF2-40B4-BE49-F238E27FC236}">
                <a16:creationId xmlns:a16="http://schemas.microsoft.com/office/drawing/2014/main" id="{ECB77DB8-B066-4272-866F-4BF25F866C1C}"/>
              </a:ext>
            </a:extLst>
          </p:cNvPr>
          <p:cNvSpPr txBox="1"/>
          <p:nvPr/>
        </p:nvSpPr>
        <p:spPr bwMode="auto">
          <a:xfrm>
            <a:off x="1476375" y="1866900"/>
            <a:ext cx="22352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AEC9D56-EC50-49C6-B3C8-DAB0ADA87C7C}"/>
              </a:ext>
            </a:extLst>
          </p:cNvPr>
          <p:cNvSpPr txBox="1"/>
          <p:nvPr/>
        </p:nvSpPr>
        <p:spPr bwMode="auto">
          <a:xfrm>
            <a:off x="4427538" y="2009775"/>
            <a:ext cx="317500" cy="406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2224267-8C27-4D3C-966A-8A91F42DA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681265"/>
              </p:ext>
            </p:extLst>
          </p:nvPr>
        </p:nvGraphicFramePr>
        <p:xfrm>
          <a:off x="2338388" y="2796778"/>
          <a:ext cx="417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8160" imgH="914400" progId="Equation.DSMT4">
                  <p:embed/>
                </p:oleObj>
              </mc:Choice>
              <mc:Fallback>
                <p:oleObj name="Equation" r:id="rId4" imgW="4178160" imgH="914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2224267-8C27-4D3C-966A-8A91F42DA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796778"/>
                        <a:ext cx="4178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6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1839-2E8C-4167-B458-590B3C05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E375C-52EB-464E-899E-332C0887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5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>
            <a:extLst>
              <a:ext uri="{FF2B5EF4-FFF2-40B4-BE49-F238E27FC236}">
                <a16:creationId xmlns:a16="http://schemas.microsoft.com/office/drawing/2014/main" id="{79B2FDB2-CE61-4EBD-9790-783F4A966B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有效性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是未知参数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（只表示一个参数）的一个无偏估计，其方差为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800" i="1">
                                    <a:solidFill>
                                      <a:srgbClr val="000404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404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。存在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的两个无偏估计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800" i="1">
                                    <a:solidFill>
                                      <a:srgbClr val="000404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404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80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800" i="1">
                                    <a:solidFill>
                                      <a:srgbClr val="000404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404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，对于一切的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zh-CN" altLang="en-US" sz="280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l-GR" altLang="zh-CN" sz="280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𝛩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成立，且在</a:t>
                </a:r>
                <a14:m>
                  <m:oMath xmlns:m="http://schemas.openxmlformats.org/officeDocument/2006/math">
                    <m:r>
                      <a:rPr lang="el-GR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𝛩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中至少有一个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，使得严格的不等号成立，则称估计量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有较高的效率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，简称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有效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的某个无偏估计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是所有无偏估计中最有效的一个，即对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的任意无偏估计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l-GR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𝛩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，则称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一致最小方差无偏估计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  <a:blipFill>
                <a:blip r:embed="rId3"/>
                <a:stretch>
                  <a:fillRect l="-713" t="-1524" r="-1427" b="-2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3B8A9CB3-ED81-4E36-8111-73079B7C1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330120" progId="Equation.DSMT4">
                  <p:embed/>
                </p:oleObj>
              </mc:Choice>
              <mc:Fallback>
                <p:oleObj name="Equation" r:id="rId4" imgW="190440" imgH="33012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3B8A9CB3-ED81-4E36-8111-73079B7C1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15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>
            <a:extLst>
              <a:ext uri="{FF2B5EF4-FFF2-40B4-BE49-F238E27FC236}">
                <a16:creationId xmlns:a16="http://schemas.microsoft.com/office/drawing/2014/main" id="{79B2FDB2-CE61-4EBD-9790-783F4A966B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有效性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是一个未知参数</a:t>
                </a:r>
                <a:r>
                  <a:rPr lang="zh-CN" altLang="en-US" sz="2800" b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向量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的一个无偏估计，若对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的任意无偏估计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有，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  <m:r>
                      <a:rPr lang="zh-CN" altLang="en-US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l-GR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𝛩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zh-CN" altLang="en-US" sz="2800" b="1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为非负定矩阵，则称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一致最优无偏估计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结论：对于多元正态总体，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𝑺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分别是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𝝁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𝜮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的一致最优无偏估计。</a:t>
                </a:r>
              </a:p>
            </p:txBody>
          </p:sp>
        </mc:Choice>
        <mc:Fallback xmlns="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  <a:blipFill>
                <a:blip r:embed="rId3"/>
                <a:stretch>
                  <a:fillRect l="-713" t="-1524" r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3B8A9CB3-ED81-4E36-8111-73079B7C1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330120" progId="Equation.DSMT4">
                  <p:embed/>
                </p:oleObj>
              </mc:Choice>
              <mc:Fallback>
                <p:oleObj name="Equation" r:id="rId4" imgW="190440" imgH="33012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3B8A9CB3-ED81-4E36-8111-73079B7C1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98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>
            <a:extLst>
              <a:ext uri="{FF2B5EF4-FFF2-40B4-BE49-F238E27FC236}">
                <a16:creationId xmlns:a16="http://schemas.microsoft.com/office/drawing/2014/main" id="{79B2FDB2-CE61-4EBD-9790-783F4A966B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一致性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如果未知参数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（可以是一个向量或矩阵）的估计量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随着样本容量</a:t>
                </a:r>
                <a:r>
                  <a:rPr lang="en-US" altLang="zh-CN" sz="2800" i="1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的不断增大，而无限地逼近于真值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一致估计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，或</a:t>
                </a:r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相合估计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理论上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中的每一个元素都是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中的相应元素的一致估计，则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必是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的一致估计。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zh-CN" altLang="en-US" sz="2800" b="1" dirty="0">
                    <a:solidFill>
                      <a:srgbClr val="000404"/>
                    </a:solidFill>
                    <a:cs typeface="Times New Roman" pitchFamily="18" charset="0"/>
                  </a:rPr>
                  <a:t>结论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：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𝑺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（或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800" b="1" i="1" dirty="0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l-GR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𝜮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）分别是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𝝁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800" b="1" i="1" dirty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𝜮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的一致估计。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endParaRPr lang="zh-CN" altLang="en-US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  <a:blipFill>
                <a:blip r:embed="rId3"/>
                <a:stretch>
                  <a:fillRect l="-713" t="-1801" r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3B8A9CB3-ED81-4E36-8111-73079B7C1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330120" progId="Equation.DSMT4">
                  <p:embed/>
                </p:oleObj>
              </mc:Choice>
              <mc:Fallback>
                <p:oleObj name="Equation" r:id="rId4" imgW="190440" imgH="33012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3B8A9CB3-ED81-4E36-8111-73079B7C1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66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>
            <a:extLst>
              <a:ext uri="{FF2B5EF4-FFF2-40B4-BE49-F238E27FC236}">
                <a16:creationId xmlns:a16="http://schemas.microsoft.com/office/drawing/2014/main" id="{79B2FDB2-CE61-4EBD-9790-783F4A966B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充分性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如果一个统计量能把含在样本中的有关总体（或未知参数）的信息一点都不损失地充分提取出来，则这种统计量就称为</a:t>
                </a:r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充分统计量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用来作为估计量的充分统计量称为</a:t>
                </a:r>
                <a:r>
                  <a:rPr lang="zh-CN" altLang="en-US" sz="2800" dirty="0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充分估计量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对于多元正态总体，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𝝁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800" b="1" i="1" dirty="0">
                        <a:solidFill>
                          <a:srgbClr val="0004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𝜮</m:t>
                    </m:r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未知时，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1" i="1" dirty="0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𝝁</m:t>
                        </m:r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l-GR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的充分统计量，可以采用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1" i="1" dirty="0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000404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2800" b="1" i="1" dirty="0" smtClean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作为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𝝁</m:t>
                        </m:r>
                        <m:r>
                          <a:rPr lang="en-US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l-GR" altLang="zh-CN" sz="2800" b="1" i="1" dirty="0">
                            <a:solidFill>
                              <a:srgbClr val="00040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404"/>
                    </a:solidFill>
                    <a:latin typeface="Times New Roman" pitchFamily="18" charset="0"/>
                    <a:cs typeface="Times New Roman" pitchFamily="18" charset="0"/>
                  </a:rPr>
                  <a:t>的充分估计量。</a:t>
                </a:r>
              </a:p>
              <a:p>
                <a:pPr algn="just">
                  <a:defRPr/>
                </a:pP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endParaRPr lang="en-US" altLang="zh-CN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defRPr/>
                </a:pPr>
                <a:endParaRPr lang="zh-CN" altLang="en-US" sz="2800" dirty="0">
                  <a:solidFill>
                    <a:srgbClr val="000404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59" name="Rectangle 3">
                <a:extLst>
                  <a:ext uri="{FF2B5EF4-FFF2-40B4-BE49-F238E27FC236}">
                    <a16:creationId xmlns:a16="http://schemas.microsoft.com/office/drawing/2014/main" id="{EF64A06A-84AF-4A18-BF50-FC2B2099E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1625" y="1700213"/>
                <a:ext cx="8540750" cy="4398962"/>
              </a:xfrm>
              <a:blipFill>
                <a:blip r:embed="rId3"/>
                <a:stretch>
                  <a:fillRect l="-713" t="-1524" r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3B8A9CB3-ED81-4E36-8111-73079B7C1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330120" progId="Equation.DSMT4">
                  <p:embed/>
                </p:oleObj>
              </mc:Choice>
              <mc:Fallback>
                <p:oleObj name="Equation" r:id="rId4" imgW="190440" imgH="33012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3B8A9CB3-ED81-4E36-8111-73079B7C1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E8D21F1-79BE-4152-A618-F1106B350C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§3.3   </a:t>
            </a:r>
            <a:r>
              <a:rPr lang="zh-CN" altLang="en-US" sz="4000" dirty="0"/>
              <a:t>极大似然估计及估计量的性质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BECED18-0770-44F4-B7D9-DB2F5B2E65A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一、样本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⋯,</a:t>
            </a:r>
            <a:r>
              <a:rPr lang="en-US" altLang="zh-CN" sz="2800" b="1" i="1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的联合概率密度</a:t>
            </a:r>
          </a:p>
          <a:p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 </a:t>
            </a:r>
          </a:p>
          <a:p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三、相关系数的极大似然估计 </a:t>
            </a:r>
          </a:p>
          <a:p>
            <a:r>
              <a:rPr lang="zh-CN" altLang="en-US" sz="28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四、估计量的性质</a:t>
            </a:r>
          </a:p>
          <a:p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40C219C2-DF8D-440F-AADD-6DEA92D1DFF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571500"/>
            <a:ext cx="8540750" cy="57150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 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 ⋯,</a:t>
            </a:r>
            <a:r>
              <a:rPr lang="en-US" altLang="zh-CN" sz="28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是从总体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中抽取的一个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简单随机样本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（今后简称为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），即满足：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 ⋯,</a:t>
            </a:r>
            <a:r>
              <a:rPr lang="en-US" altLang="zh-CN" sz="2800" b="1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独立，且与总体分布相同。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称之为（样本）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数据矩阵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观测值矩阵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8CF030A-FDC7-41D4-B9E4-636D382B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5054E884-3644-4E17-BB72-2B7EC907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9458" name="Object 11">
            <a:extLst>
              <a:ext uri="{FF2B5EF4-FFF2-40B4-BE49-F238E27FC236}">
                <a16:creationId xmlns:a16="http://schemas.microsoft.com/office/drawing/2014/main" id="{FFDF4669-54A1-4A48-B450-2D429AA73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420938"/>
          <a:ext cx="472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24280" imgH="2133360" progId="Equation.DSMT4">
                  <p:embed/>
                </p:oleObj>
              </mc:Choice>
              <mc:Fallback>
                <p:oleObj name="Equation" r:id="rId2" imgW="4724280" imgH="2133360" progId="Equation.DSMT4">
                  <p:embed/>
                  <p:pic>
                    <p:nvPicPr>
                      <p:cNvPr id="19458" name="Object 11">
                        <a:extLst>
                          <a:ext uri="{FF2B5EF4-FFF2-40B4-BE49-F238E27FC236}">
                            <a16:creationId xmlns:a16="http://schemas.microsoft.com/office/drawing/2014/main" id="{FFDF4669-54A1-4A48-B450-2D429AA73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4724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">
            <a:extLst>
              <a:ext uri="{FF2B5EF4-FFF2-40B4-BE49-F238E27FC236}">
                <a16:creationId xmlns:a16="http://schemas.microsoft.com/office/drawing/2014/main" id="{1BB8FDE5-86C6-4CFB-BCFF-EE5C7094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03275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一、样本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⋯,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的联合概率密度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93D1C-A3F0-4B8E-BD3C-4F210BCA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7338"/>
            <a:ext cx="8540750" cy="45418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极大似然估计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是通过似然函数来求得的，</a:t>
            </a:r>
            <a:r>
              <a:rPr lang="zh-CN" altLang="zh-CN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似然函数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可以是样本联合概率密度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的任意正常数倍，我们不妨取成相等，记为</a:t>
            </a:r>
            <a:r>
              <a:rPr lang="en-US" altLang="zh-CN" sz="28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。可具体表达为：</a:t>
            </a:r>
            <a:endParaRPr lang="zh-CN" altLang="en-US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/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19621B39-4B49-40EE-97FC-CDFA205E8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213100"/>
          <a:ext cx="84328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32640" imgH="3073320" progId="Equation.DSMT4">
                  <p:embed/>
                </p:oleObj>
              </mc:Choice>
              <mc:Fallback>
                <p:oleObj name="Equation" r:id="rId2" imgW="8432640" imgH="3073320" progId="Equation.DSMT4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19621B39-4B49-40EE-97FC-CDFA205E8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13100"/>
                        <a:ext cx="84328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7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>
            <a:extLst>
              <a:ext uri="{FF2B5EF4-FFF2-40B4-BE49-F238E27FC236}">
                <a16:creationId xmlns:a16="http://schemas.microsoft.com/office/drawing/2014/main" id="{3C1C3348-6972-485C-BEB9-3BA1429E09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4000"/>
              <a:t>极大似然估计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321CAC7-C647-48B9-ADEC-CEA3346670A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28775"/>
            <a:ext cx="8540750" cy="447040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一元正态情形：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多元正态情形：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称为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样本均值向量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（简称为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样本均值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样本离差矩阵</a:t>
            </a: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。证明见笔记。</a:t>
            </a:r>
          </a:p>
        </p:txBody>
      </p:sp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id="{A822C0CB-98D3-41A9-9A1B-F7F484873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060575"/>
          <a:ext cx="3378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7880" imgH="1473120" progId="Equation.DSMT4">
                  <p:embed/>
                </p:oleObj>
              </mc:Choice>
              <mc:Fallback>
                <p:oleObj name="Equation" r:id="rId2" imgW="3377880" imgH="1473120" progId="Equation.DSMT4">
                  <p:embed/>
                  <p:pic>
                    <p:nvPicPr>
                      <p:cNvPr id="21506" name="Object 6">
                        <a:extLst>
                          <a:ext uri="{FF2B5EF4-FFF2-40B4-BE49-F238E27FC236}">
                            <a16:creationId xmlns:a16="http://schemas.microsoft.com/office/drawing/2014/main" id="{A822C0CB-98D3-41A9-9A1B-F7F484873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060575"/>
                        <a:ext cx="3378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>
            <a:extLst>
              <a:ext uri="{FF2B5EF4-FFF2-40B4-BE49-F238E27FC236}">
                <a16:creationId xmlns:a16="http://schemas.microsoft.com/office/drawing/2014/main" id="{28E228F7-FD25-4885-B52E-A28D0D78A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789363"/>
          <a:ext cx="2933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1422360" progId="Equation.DSMT4">
                  <p:embed/>
                </p:oleObj>
              </mc:Choice>
              <mc:Fallback>
                <p:oleObj name="Equation" r:id="rId4" imgW="2933640" imgH="1422360" progId="Equation.DSMT4">
                  <p:embed/>
                  <p:pic>
                    <p:nvPicPr>
                      <p:cNvPr id="21507" name="Object 7">
                        <a:extLst>
                          <a:ext uri="{FF2B5EF4-FFF2-40B4-BE49-F238E27FC236}">
                            <a16:creationId xmlns:a16="http://schemas.microsoft.com/office/drawing/2014/main" id="{28E228F7-FD25-4885-B52E-A28D0D78A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2933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562CCEC2-F79E-43FE-A80D-52AC60D8F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229225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66400" progId="Equation.DSMT4">
                  <p:embed/>
                </p:oleObj>
              </mc:Choice>
              <mc:Fallback>
                <p:oleObj name="Equation" r:id="rId6" imgW="241200" imgH="266400" progId="Equation.DSMT4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562CCEC2-F79E-43FE-A80D-52AC60D8F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009C4B9A-9F2D-4F18-9D08-A6EA9A194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589588"/>
          <a:ext cx="298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787320" progId="Equation.DSMT4">
                  <p:embed/>
                </p:oleObj>
              </mc:Choice>
              <mc:Fallback>
                <p:oleObj name="Equation" r:id="rId8" imgW="2984400" imgH="78732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009C4B9A-9F2D-4F18-9D08-A6EA9A194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89588"/>
                        <a:ext cx="298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22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D6985DD-CC80-427C-B651-39643B2ADF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三、相关系数的极大似然估计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85BAB6EB-8C4D-4E04-AB38-999F60574096}"/>
                  </a:ext>
                </a:extLst>
              </p:cNvPr>
              <p:cNvSpPr>
                <a:spLocks noGrp="1" noRo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rgbClr val="00040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800" dirty="0">
                    <a:solidFill>
                      <a:srgbClr val="00040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简单相关系数</a:t>
                </a:r>
                <a:endParaRPr lang="en-US" altLang="zh-CN" sz="2800" dirty="0">
                  <a:solidFill>
                    <a:srgbClr val="0004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sz="2800" dirty="0">
                    <a:solidFill>
                      <a:srgbClr val="00040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</a:t>
                </a:r>
              </a:p>
              <a:p>
                <a:endParaRPr lang="zh-CN" altLang="en-US" sz="2800" dirty="0">
                  <a:solidFill>
                    <a:srgbClr val="0004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85BAB6EB-8C4D-4E04-AB38-999F60574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3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6">
            <a:extLst>
              <a:ext uri="{FF2B5EF4-FFF2-40B4-BE49-F238E27FC236}">
                <a16:creationId xmlns:a16="http://schemas.microsoft.com/office/drawing/2014/main" id="{EC1CA64E-2493-426C-B467-7BF53DBC9EC2}"/>
              </a:ext>
            </a:extLst>
          </p:cNvPr>
          <p:cNvSpPr txBox="1"/>
          <p:nvPr/>
        </p:nvSpPr>
        <p:spPr bwMode="auto">
          <a:xfrm>
            <a:off x="539750" y="2276475"/>
            <a:ext cx="8194675" cy="19621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58531562-3C4D-430B-9FAF-0AB29C93C13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163638"/>
          </a:xfrm>
        </p:spPr>
        <p:txBody>
          <a:bodyPr/>
          <a:lstStyle/>
          <a:p>
            <a:r>
              <a:rPr lang="en-US" altLang="zh-CN" sz="4000"/>
              <a:t>1.</a:t>
            </a:r>
            <a:r>
              <a:rPr lang="zh-CN" altLang="en-US" sz="4000"/>
              <a:t>简单相关系数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882A3C2B-7F7E-4A6F-82D6-CB6EA5DDBCD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相关系数</a:t>
            </a:r>
            <a:r>
              <a:rPr lang="en-US" altLang="zh-CN" sz="28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的极大似然估计为</a:t>
            </a: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其中                                              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	     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样本协方差矩阵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样本相关系数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样本相关矩阵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2EE30906-B78C-418C-8A57-A47D3132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8E27D32D-69F7-4ACC-B50D-27577517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2530" name="Object 6">
            <a:extLst>
              <a:ext uri="{FF2B5EF4-FFF2-40B4-BE49-F238E27FC236}">
                <a16:creationId xmlns:a16="http://schemas.microsoft.com/office/drawing/2014/main" id="{715BA541-5896-410B-A69A-E2E36074F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81946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04040" imgH="1968480" progId="Equation.DSMT4">
                  <p:embed/>
                </p:oleObj>
              </mc:Choice>
              <mc:Fallback>
                <p:oleObj name="Equation" r:id="rId2" imgW="8204040" imgH="1968480" progId="Equation.DSMT4">
                  <p:embed/>
                  <p:pic>
                    <p:nvPicPr>
                      <p:cNvPr id="22530" name="Object 6">
                        <a:extLst>
                          <a:ext uri="{FF2B5EF4-FFF2-40B4-BE49-F238E27FC236}">
                            <a16:creationId xmlns:a16="http://schemas.microsoft.com/office/drawing/2014/main" id="{715BA541-5896-410B-A69A-E2E36074F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194675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>
            <a:extLst>
              <a:ext uri="{FF2B5EF4-FFF2-40B4-BE49-F238E27FC236}">
                <a16:creationId xmlns:a16="http://schemas.microsoft.com/office/drawing/2014/main" id="{AAEE71EB-0DCF-46CD-9E45-7C2281A5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2531" name="Object 8">
            <a:extLst>
              <a:ext uri="{FF2B5EF4-FFF2-40B4-BE49-F238E27FC236}">
                <a16:creationId xmlns:a16="http://schemas.microsoft.com/office/drawing/2014/main" id="{F9DAD979-5135-4916-9EA0-90974B05B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292600"/>
          <a:ext cx="6731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0920" imgH="850680" progId="Equation.DSMT4">
                  <p:embed/>
                </p:oleObj>
              </mc:Choice>
              <mc:Fallback>
                <p:oleObj name="Equation" r:id="rId4" imgW="6730920" imgH="850680" progId="Equation.DSMT4">
                  <p:embed/>
                  <p:pic>
                    <p:nvPicPr>
                      <p:cNvPr id="22531" name="Object 8">
                        <a:extLst>
                          <a:ext uri="{FF2B5EF4-FFF2-40B4-BE49-F238E27FC236}">
                            <a16:creationId xmlns:a16="http://schemas.microsoft.com/office/drawing/2014/main" id="{F9DAD979-5135-4916-9EA0-90974B05B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92600"/>
                        <a:ext cx="67310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1">
            <a:extLst>
              <a:ext uri="{FF2B5EF4-FFF2-40B4-BE49-F238E27FC236}">
                <a16:creationId xmlns:a16="http://schemas.microsoft.com/office/drawing/2014/main" id="{744C0D82-3F2B-4411-AEAB-684BBBE3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2532" name="Object 10">
            <a:extLst>
              <a:ext uri="{FF2B5EF4-FFF2-40B4-BE49-F238E27FC236}">
                <a16:creationId xmlns:a16="http://schemas.microsoft.com/office/drawing/2014/main" id="{4F52C880-2E37-4BEF-8C06-F3ADA472C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5084763"/>
          <a:ext cx="1185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583920" progId="Equation.DSMT4">
                  <p:embed/>
                </p:oleObj>
              </mc:Choice>
              <mc:Fallback>
                <p:oleObj name="Equation" r:id="rId6" imgW="1193760" imgH="583920" progId="Equation.DSMT4">
                  <p:embed/>
                  <p:pic>
                    <p:nvPicPr>
                      <p:cNvPr id="22532" name="Object 10">
                        <a:extLst>
                          <a:ext uri="{FF2B5EF4-FFF2-40B4-BE49-F238E27FC236}">
                            <a16:creationId xmlns:a16="http://schemas.microsoft.com/office/drawing/2014/main" id="{4F52C880-2E37-4BEF-8C06-F3ADA472C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084763"/>
                        <a:ext cx="11858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5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76F8BD0-15E4-4E4E-8AE6-D6D8E2816A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四、估计量的性质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8BC3A9D-0BF6-4A61-A154-42646B39642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404"/>
                </a:solidFill>
              </a:rPr>
              <a:t>1.</a:t>
            </a:r>
            <a:r>
              <a:rPr lang="zh-CN" altLang="en-US" sz="2800" dirty="0">
                <a:solidFill>
                  <a:srgbClr val="000404"/>
                </a:solidFill>
              </a:rPr>
              <a:t>无偏性</a:t>
            </a:r>
          </a:p>
          <a:p>
            <a:r>
              <a:rPr lang="en-US" altLang="zh-CN" sz="2800" dirty="0">
                <a:solidFill>
                  <a:srgbClr val="000404"/>
                </a:solidFill>
              </a:rPr>
              <a:t>2.</a:t>
            </a:r>
            <a:r>
              <a:rPr lang="zh-CN" altLang="en-US" sz="2800" dirty="0">
                <a:solidFill>
                  <a:srgbClr val="000404"/>
                </a:solidFill>
              </a:rPr>
              <a:t>有效性</a:t>
            </a:r>
          </a:p>
          <a:p>
            <a:r>
              <a:rPr lang="en-US" altLang="zh-CN" sz="2800" dirty="0">
                <a:solidFill>
                  <a:srgbClr val="000404"/>
                </a:solidFill>
              </a:rPr>
              <a:t>3.</a:t>
            </a:r>
            <a:r>
              <a:rPr lang="zh-CN" altLang="en-US" sz="2800" dirty="0">
                <a:solidFill>
                  <a:srgbClr val="000404"/>
                </a:solidFill>
              </a:rPr>
              <a:t>一致性</a:t>
            </a:r>
          </a:p>
          <a:p>
            <a:r>
              <a:rPr lang="en-US" altLang="zh-CN" sz="2800" dirty="0">
                <a:solidFill>
                  <a:srgbClr val="000404"/>
                </a:solidFill>
              </a:rPr>
              <a:t>4.</a:t>
            </a:r>
            <a:r>
              <a:rPr lang="zh-CN" altLang="en-US" sz="2800" dirty="0">
                <a:solidFill>
                  <a:srgbClr val="000404"/>
                </a:solidFill>
              </a:rPr>
              <a:t>充分性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>
            <a:extLst>
              <a:ext uri="{FF2B5EF4-FFF2-40B4-BE49-F238E27FC236}">
                <a16:creationId xmlns:a16="http://schemas.microsoft.com/office/drawing/2014/main" id="{79B2FDB2-CE61-4EBD-9790-783F4A966B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无偏性</a:t>
            </a:r>
          </a:p>
        </p:txBody>
      </p:sp>
      <p:sp>
        <p:nvSpPr>
          <p:cNvPr id="27659" name="Rectangle 3">
            <a:extLst>
              <a:ext uri="{FF2B5EF4-FFF2-40B4-BE49-F238E27FC236}">
                <a16:creationId xmlns:a16="http://schemas.microsoft.com/office/drawing/2014/main" id="{EF64A06A-84AF-4A18-BF50-FC2B2099E0A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   是未知参数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𝛉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（可以是一个向量或矩阵）的一个估计量，如果                ，则称估计量   是被估参数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𝛉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无偏估计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，否则就称为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有偏的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样本均值   是总体均值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的无偏估计，即有            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3B8A9CB3-ED81-4E36-8111-73079B7C1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32556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330120" progId="Equation.DSMT4">
                  <p:embed/>
                </p:oleObj>
              </mc:Choice>
              <mc:Fallback>
                <p:oleObj name="Equation" r:id="rId2" imgW="190440" imgH="33012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3B8A9CB3-ED81-4E36-8111-73079B7C1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32556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>
            <a:extLst>
              <a:ext uri="{FF2B5EF4-FFF2-40B4-BE49-F238E27FC236}">
                <a16:creationId xmlns:a16="http://schemas.microsoft.com/office/drawing/2014/main" id="{DD7A9793-74B7-4270-98F2-16ED728F6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060575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660240" progId="Equation.DSMT4">
                  <p:embed/>
                </p:oleObj>
              </mc:Choice>
              <mc:Fallback>
                <p:oleObj name="Equation" r:id="rId4" imgW="1346040" imgH="660240" progId="Equation.DSMT4">
                  <p:embed/>
                  <p:pic>
                    <p:nvPicPr>
                      <p:cNvPr id="26627" name="Object 6">
                        <a:extLst>
                          <a:ext uri="{FF2B5EF4-FFF2-40B4-BE49-F238E27FC236}">
                            <a16:creationId xmlns:a16="http://schemas.microsoft.com/office/drawing/2014/main" id="{DD7A9793-74B7-4270-98F2-16ED728F6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60575"/>
                        <a:ext cx="134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>
            <a:extLst>
              <a:ext uri="{FF2B5EF4-FFF2-40B4-BE49-F238E27FC236}">
                <a16:creationId xmlns:a16="http://schemas.microsoft.com/office/drawing/2014/main" id="{E7E7DC0F-842E-4D81-BF82-BE53DE652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419040" progId="Equation.DSMT4">
                  <p:embed/>
                </p:oleObj>
              </mc:Choice>
              <mc:Fallback>
                <p:oleObj name="Equation" r:id="rId6" imgW="228600" imgH="419040" progId="Equation.DSMT4">
                  <p:embed/>
                  <p:pic>
                    <p:nvPicPr>
                      <p:cNvPr id="26628" name="Object 8">
                        <a:extLst>
                          <a:ext uri="{FF2B5EF4-FFF2-40B4-BE49-F238E27FC236}">
                            <a16:creationId xmlns:a16="http://schemas.microsoft.com/office/drawing/2014/main" id="{E7E7DC0F-842E-4D81-BF82-BE53DE652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>
            <a:extLst>
              <a:ext uri="{FF2B5EF4-FFF2-40B4-BE49-F238E27FC236}">
                <a16:creationId xmlns:a16="http://schemas.microsoft.com/office/drawing/2014/main" id="{7F977A30-5ED8-43F8-B346-8B5737D5C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2131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304560" progId="Equation.DSMT4">
                  <p:embed/>
                </p:oleObj>
              </mc:Choice>
              <mc:Fallback>
                <p:oleObj name="Equation" r:id="rId8" imgW="266400" imgH="304560" progId="Equation.DSMT4">
                  <p:embed/>
                  <p:pic>
                    <p:nvPicPr>
                      <p:cNvPr id="26629" name="Object 9">
                        <a:extLst>
                          <a:ext uri="{FF2B5EF4-FFF2-40B4-BE49-F238E27FC236}">
                            <a16:creationId xmlns:a16="http://schemas.microsoft.com/office/drawing/2014/main" id="{7F977A30-5ED8-43F8-B346-8B5737D5C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13100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1">
            <a:extLst>
              <a:ext uri="{FF2B5EF4-FFF2-40B4-BE49-F238E27FC236}">
                <a16:creationId xmlns:a16="http://schemas.microsoft.com/office/drawing/2014/main" id="{334DD469-1567-48E0-B6C7-FDE0021EC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3141663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482400" progId="Equation.DSMT4">
                  <p:embed/>
                </p:oleObj>
              </mc:Choice>
              <mc:Fallback>
                <p:oleObj name="Equation" r:id="rId10" imgW="1422360" imgH="482400" progId="Equation.DSMT4">
                  <p:embed/>
                  <p:pic>
                    <p:nvPicPr>
                      <p:cNvPr id="26630" name="Object 11">
                        <a:extLst>
                          <a:ext uri="{FF2B5EF4-FFF2-40B4-BE49-F238E27FC236}">
                            <a16:creationId xmlns:a16="http://schemas.microsoft.com/office/drawing/2014/main" id="{334DD469-1567-48E0-B6C7-FDE0021EC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141663"/>
                        <a:ext cx="142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04C17756-E95D-4E0A-863A-755E02D58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700213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419040" progId="Equation.DSMT4">
                  <p:embed/>
                </p:oleObj>
              </mc:Choice>
              <mc:Fallback>
                <p:oleObj name="Equation" r:id="rId12" imgW="228600" imgH="419040" progId="Equation.DSMT4">
                  <p:embed/>
                  <p:pic>
                    <p:nvPicPr>
                      <p:cNvPr id="26634" name="Object 10">
                        <a:extLst>
                          <a:ext uri="{FF2B5EF4-FFF2-40B4-BE49-F238E27FC236}">
                            <a16:creationId xmlns:a16="http://schemas.microsoft.com/office/drawing/2014/main" id="{04C17756-E95D-4E0A-863A-755E02D58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2699</TotalTime>
  <Words>820</Words>
  <Application>Microsoft Office PowerPoint</Application>
  <PresentationFormat>全屏显示(4:3)</PresentationFormat>
  <Paragraphs>72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诗情画意</vt:lpstr>
      <vt:lpstr>Equation</vt:lpstr>
      <vt:lpstr>第三章  多元正态分布</vt:lpstr>
      <vt:lpstr>§3.3   极大似然估计及估计量的性质</vt:lpstr>
      <vt:lpstr>PowerPoint 演示文稿</vt:lpstr>
      <vt:lpstr>一、样本x1,x2, ⋯,xn的联合概率密度</vt:lpstr>
      <vt:lpstr>二、μ和Σ的极大似然估计</vt:lpstr>
      <vt:lpstr>三、相关系数的极大似然估计</vt:lpstr>
      <vt:lpstr>1.简单相关系数</vt:lpstr>
      <vt:lpstr>四、估计量的性质</vt:lpstr>
      <vt:lpstr>1.无偏性</vt:lpstr>
      <vt:lpstr>1.无偏性</vt:lpstr>
      <vt:lpstr>PowerPoint 演示文稿</vt:lpstr>
      <vt:lpstr>2.有效性</vt:lpstr>
      <vt:lpstr>2.有效性</vt:lpstr>
      <vt:lpstr>3.一致性</vt:lpstr>
      <vt:lpstr>4.充分性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多元正态分布</dc:title>
  <dc:creator>王学民</dc:creator>
  <cp:lastModifiedBy>lenovo</cp:lastModifiedBy>
  <cp:revision>198</cp:revision>
  <dcterms:created xsi:type="dcterms:W3CDTF">2009-07-04T12:01:02Z</dcterms:created>
  <dcterms:modified xsi:type="dcterms:W3CDTF">2021-03-16T22:46:23Z</dcterms:modified>
</cp:coreProperties>
</file>