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33" r:id="rId3"/>
    <p:sldId id="334" r:id="rId4"/>
    <p:sldId id="335" r:id="rId5"/>
    <p:sldId id="343" r:id="rId6"/>
    <p:sldId id="316" r:id="rId7"/>
    <p:sldId id="345" r:id="rId8"/>
    <p:sldId id="344" r:id="rId9"/>
    <p:sldId id="369" r:id="rId10"/>
    <p:sldId id="351" r:id="rId11"/>
    <p:sldId id="352" r:id="rId12"/>
    <p:sldId id="353" r:id="rId13"/>
    <p:sldId id="370" r:id="rId14"/>
    <p:sldId id="354" r:id="rId15"/>
    <p:sldId id="356" r:id="rId16"/>
    <p:sldId id="355" r:id="rId17"/>
    <p:sldId id="371" r:id="rId18"/>
    <p:sldId id="336" r:id="rId19"/>
    <p:sldId id="372" r:id="rId20"/>
    <p:sldId id="337" r:id="rId21"/>
    <p:sldId id="357" r:id="rId22"/>
    <p:sldId id="358" r:id="rId23"/>
    <p:sldId id="359" r:id="rId24"/>
    <p:sldId id="362" r:id="rId25"/>
  </p:sldIdLst>
  <p:sldSz cx="9144000" cy="6858000" type="screen4x3"/>
  <p:notesSz cx="9942513" cy="6761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808"/>
    <a:srgbClr val="000000"/>
    <a:srgbClr val="00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7" autoAdjust="0"/>
    <p:restoredTop sz="94660"/>
  </p:normalViewPr>
  <p:slideViewPr>
    <p:cSldViewPr>
      <p:cViewPr varScale="1">
        <p:scale>
          <a:sx n="81" d="100"/>
          <a:sy n="81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29F5885-8636-4143-AA5C-E08578A5A80F}" type="datetimeFigureOut">
              <a:rPr lang="zh-CN" altLang="en-US"/>
              <a:pPr>
                <a:defRPr/>
              </a:pPr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A9BCAD-2850-40EF-B411-50004BE14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53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D6A2892-C61C-4175-8F97-D81873DEB905}" type="datetimeFigureOut">
              <a:rPr lang="zh-CN" altLang="en-US"/>
              <a:pPr>
                <a:defRPr/>
              </a:pPr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1CC37B-B562-472F-8A38-B133A5A4A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657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373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08269-21EE-4A5A-83AE-04DB9CE82B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731CD-2D31-4F01-9C8F-852B830BEE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04852-6D4A-43A3-9842-280C7066C0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5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7ADA9-1CCE-43B4-9D8E-86FDA8057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2533-4754-48FD-B91D-C04874DCFF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0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931B2-E56C-400F-8B83-04F50DA10D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5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CE9E9-331E-4915-90CB-5F2CF8E4AA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20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D4FF5-7D12-4A65-890C-02283B34C2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6C88F-A399-4A6C-9D69-34E2B8D7D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99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780BE5-7F76-4961-9F44-D351B853E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86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2C65-B428-40ED-9B41-37ACE9AC8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0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114886-8198-485D-9F9F-4FCA57B4B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 多元正态分布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§3.1  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多元正态分布的定义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§3.2  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多元正态分布的性质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§3.3  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极大似然估计及估计量的性质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§3.4  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复相关系数和偏相关系数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§3.5      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404"/>
                </a:solidFill>
              </a:rPr>
              <a:t>−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accent1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的抽样分布</a:t>
            </a:r>
            <a:endParaRPr lang="en-US" altLang="zh-CN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908175" y="4437063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279" imgH="317362" progId="Equation.DSMT4">
                  <p:embed/>
                </p:oleObj>
              </mc:Choice>
              <mc:Fallback>
                <p:oleObj name="Equation" r:id="rId2" imgW="279279" imgH="31736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37063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C3066-71BE-4063-9A83-4E3F1CD8460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从总体出发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当我们用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的函数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来预测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时，可用均方误差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作为预测精度的度量。如果限制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为线性函数，则使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en-US" altLang="zh-CN" sz="2400" baseline="30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达到最小的线性预测函数是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即有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   为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最优线性预测</a:t>
            </a:r>
            <a:r>
              <a:rPr lang="zh-CN" altLang="en-US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55FEE2-81CE-4541-9E1A-159E5D884FF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1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52729"/>
              </p:ext>
            </p:extLst>
          </p:nvPr>
        </p:nvGraphicFramePr>
        <p:xfrm>
          <a:off x="3089275" y="3111500"/>
          <a:ext cx="29765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457200" progId="Equation.DSMT4">
                  <p:embed/>
                </p:oleObj>
              </mc:Choice>
              <mc:Fallback>
                <p:oleObj name="Equation" r:id="rId2" imgW="29844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3111500"/>
                        <a:ext cx="29765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0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674657"/>
              </p:ext>
            </p:extLst>
          </p:nvPr>
        </p:nvGraphicFramePr>
        <p:xfrm>
          <a:off x="2733675" y="3952875"/>
          <a:ext cx="3835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080" imgH="634680" progId="Equation.DSMT4">
                  <p:embed/>
                </p:oleObj>
              </mc:Choice>
              <mc:Fallback>
                <p:oleObj name="Equation" r:id="rId4" imgW="3835080" imgH="6346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952875"/>
                        <a:ext cx="3835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133315"/>
              </p:ext>
            </p:extLst>
          </p:nvPr>
        </p:nvGraphicFramePr>
        <p:xfrm>
          <a:off x="1042988" y="4659313"/>
          <a:ext cx="2222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342720" progId="Equation.DSMT4">
                  <p:embed/>
                </p:oleObj>
              </mc:Choice>
              <mc:Fallback>
                <p:oleObj name="Equation" r:id="rId6" imgW="215640" imgH="3427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59313"/>
                        <a:ext cx="2222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8924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73935"/>
              </p:ext>
            </p:extLst>
          </p:nvPr>
        </p:nvGraphicFramePr>
        <p:xfrm>
          <a:off x="2746375" y="5081240"/>
          <a:ext cx="382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22480" imgH="507960" progId="Equation.DSMT4">
                  <p:embed/>
                </p:oleObj>
              </mc:Choice>
              <mc:Fallback>
                <p:oleObj name="Equation" r:id="rId8" imgW="3822480" imgH="50796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081240"/>
                        <a:ext cx="382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最优线性预测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精度与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被预测变量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可作如下分解：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=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最优线性预测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	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预测误差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D019C0-CFDF-4D86-819F-DA36D71997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  <p:graphicFrame>
        <p:nvGraphicFramePr>
          <p:cNvPr id="3994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079979"/>
              </p:ext>
            </p:extLst>
          </p:nvPr>
        </p:nvGraphicFramePr>
        <p:xfrm>
          <a:off x="2557463" y="747713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342720" progId="Equation.DSMT4">
                  <p:embed/>
                </p:oleObj>
              </mc:Choice>
              <mc:Fallback>
                <p:oleObj name="Equation" r:id="rId2" imgW="215640" imgH="3427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747713"/>
                        <a:ext cx="21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99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60665"/>
              </p:ext>
            </p:extLst>
          </p:nvPr>
        </p:nvGraphicFramePr>
        <p:xfrm>
          <a:off x="763588" y="1052513"/>
          <a:ext cx="7613650" cy="23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07160" imgH="2336760" progId="Equation.DSMT4">
                  <p:embed/>
                </p:oleObj>
              </mc:Choice>
              <mc:Fallback>
                <p:oleObj name="Equation" r:id="rId4" imgW="7607160" imgH="23367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052513"/>
                        <a:ext cx="7613650" cy="232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60750"/>
              </p:ext>
            </p:extLst>
          </p:nvPr>
        </p:nvGraphicFramePr>
        <p:xfrm>
          <a:off x="760413" y="3365500"/>
          <a:ext cx="215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342720" progId="Equation.DSMT4">
                  <p:embed/>
                </p:oleObj>
              </mc:Choice>
              <mc:Fallback>
                <p:oleObj name="Equation" r:id="rId6" imgW="215640" imgH="34272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365500"/>
                        <a:ext cx="215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9946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95370"/>
              </p:ext>
            </p:extLst>
          </p:nvPr>
        </p:nvGraphicFramePr>
        <p:xfrm>
          <a:off x="1100138" y="4210050"/>
          <a:ext cx="69405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33960" imgH="1066680" progId="Equation.DSMT4">
                  <p:embed/>
                </p:oleObj>
              </mc:Choice>
              <mc:Fallback>
                <p:oleObj name="Equation" r:id="rId8" imgW="6933960" imgH="106668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4210050"/>
                        <a:ext cx="69405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矩形 10"/>
          <p:cNvSpPr>
            <a:spLocks noChangeArrowheads="1"/>
          </p:cNvSpPr>
          <p:nvPr/>
        </p:nvSpPr>
        <p:spPr bwMode="auto">
          <a:xfrm>
            <a:off x="846138" y="5792788"/>
            <a:ext cx="310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（受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线性影响部分）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39948" name="矩形 11"/>
          <p:cNvSpPr>
            <a:spLocks noChangeArrowheads="1"/>
          </p:cNvSpPr>
          <p:nvPr/>
        </p:nvSpPr>
        <p:spPr bwMode="auto">
          <a:xfrm>
            <a:off x="3924300" y="5788025"/>
            <a:ext cx="341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（不受</a:t>
            </a:r>
            <a:r>
              <a:rPr lang="en-US" altLang="zh-C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线性影响部分）</a:t>
            </a:r>
            <a:endParaRPr lang="zh-CN" altLang="en-US" sz="2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预测误差部分可看作是从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中扣除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的线性影响后剩余的部分，它不受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的线性影响，因为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63525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称之为</a:t>
            </a: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总体复判定系数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，它表示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的方差可由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404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联合解释的比例。</a:t>
            </a:r>
            <a:endParaRPr lang="zh-CN" altLang="en-US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446E90-11F6-40F1-90E3-C7E0D93664F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0966" name="对象 2"/>
          <p:cNvGraphicFramePr>
            <a:graphicFrameLocks noChangeAspect="1"/>
          </p:cNvGraphicFramePr>
          <p:nvPr/>
        </p:nvGraphicFramePr>
        <p:xfrm>
          <a:off x="1476375" y="1493838"/>
          <a:ext cx="6380163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8100" imgH="1638300" progId="Equation.DSMT4">
                  <p:embed/>
                </p:oleObj>
              </mc:Choice>
              <mc:Fallback>
                <p:oleObj name="Equation" r:id="rId2" imgW="6388100" imgH="1638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93838"/>
                        <a:ext cx="6380163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0968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92298"/>
              </p:ext>
            </p:extLst>
          </p:nvPr>
        </p:nvGraphicFramePr>
        <p:xfrm>
          <a:off x="1874837" y="3284984"/>
          <a:ext cx="53943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84520" imgH="1473120" progId="Equation.DSMT4">
                  <p:embed/>
                </p:oleObj>
              </mc:Choice>
              <mc:Fallback>
                <p:oleObj name="Equation" r:id="rId4" imgW="5384520" imgH="147312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7" y="3284984"/>
                        <a:ext cx="5394325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从样本出发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</a:rPr>
              <a:t>设</a:t>
            </a:r>
            <a:r>
              <a:rPr lang="en-US" altLang="zh-CN" sz="2400" dirty="0">
                <a:solidFill>
                  <a:srgbClr val="000000"/>
                </a:solidFill>
              </a:rPr>
              <a:t>			  </a:t>
            </a:r>
            <a:r>
              <a:rPr lang="zh-CN" altLang="zh-CN" sz="2400" dirty="0">
                <a:solidFill>
                  <a:srgbClr val="000000"/>
                </a:solidFill>
              </a:rPr>
              <a:t>是取自总体</a:t>
            </a:r>
            <a:r>
              <a:rPr lang="en-US" altLang="zh-CN" sz="2400" dirty="0">
                <a:solidFill>
                  <a:srgbClr val="000000"/>
                </a:solidFill>
              </a:rPr>
              <a:t>      </a:t>
            </a:r>
            <a:r>
              <a:rPr lang="zh-CN" altLang="zh-CN" sz="2400" dirty="0">
                <a:solidFill>
                  <a:srgbClr val="000000"/>
                </a:solidFill>
              </a:rPr>
              <a:t>的一个样本，则最优线性预测</a:t>
            </a:r>
            <a:r>
              <a:rPr lang="en-US" altLang="zh-CN" sz="2400" dirty="0">
                <a:solidFill>
                  <a:srgbClr val="000000"/>
                </a:solidFill>
              </a:rPr>
              <a:t>  </a:t>
            </a:r>
            <a:r>
              <a:rPr lang="zh-CN" altLang="zh-CN" sz="2400" dirty="0">
                <a:solidFill>
                  <a:srgbClr val="000000"/>
                </a:solidFill>
              </a:rPr>
              <a:t>中的未知参数用样本估计后，即为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并有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</a:rPr>
              <a:t>（见习题</a:t>
            </a:r>
            <a:r>
              <a:rPr lang="en-US" altLang="zh-CN" sz="2400" dirty="0">
                <a:solidFill>
                  <a:srgbClr val="000000"/>
                </a:solidFill>
              </a:rPr>
              <a:t>3.19</a:t>
            </a:r>
            <a:r>
              <a:rPr lang="zh-CN" altLang="en-US" sz="2400" dirty="0">
                <a:solidFill>
                  <a:srgbClr val="000000"/>
                </a:solidFill>
              </a:rPr>
              <a:t>），其中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的拟合值，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的任一线性函数。在偏差平方和达到最小的意义上，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是从样本出发的最优线性预测。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105126"/>
              </p:ext>
            </p:extLst>
          </p:nvPr>
        </p:nvGraphicFramePr>
        <p:xfrm>
          <a:off x="1115616" y="1772816"/>
          <a:ext cx="21796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888840" progId="Equation.DSMT4">
                  <p:embed/>
                </p:oleObj>
              </mc:Choice>
              <mc:Fallback>
                <p:oleObj name="Equation" r:id="rId2" imgW="21589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72816"/>
                        <a:ext cx="21796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039376"/>
              </p:ext>
            </p:extLst>
          </p:nvPr>
        </p:nvGraphicFramePr>
        <p:xfrm>
          <a:off x="4788024" y="1783654"/>
          <a:ext cx="5254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863280" progId="Equation.DSMT4">
                  <p:embed/>
                </p:oleObj>
              </mc:Choice>
              <mc:Fallback>
                <p:oleObj name="Equation" r:id="rId4" imgW="5205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783654"/>
                        <a:ext cx="525463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541417"/>
              </p:ext>
            </p:extLst>
          </p:nvPr>
        </p:nvGraphicFramePr>
        <p:xfrm>
          <a:off x="1331640" y="2626793"/>
          <a:ext cx="2174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342720" progId="Equation.DSMT4">
                  <p:embed/>
                </p:oleObj>
              </mc:Choice>
              <mc:Fallback>
                <p:oleObj name="Equation" r:id="rId6" imgW="215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26793"/>
                        <a:ext cx="217488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93000"/>
              </p:ext>
            </p:extLst>
          </p:nvPr>
        </p:nvGraphicFramePr>
        <p:xfrm>
          <a:off x="3222625" y="2996952"/>
          <a:ext cx="2698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480" imgH="457200" progId="Equation.DSMT4">
                  <p:embed/>
                </p:oleObj>
              </mc:Choice>
              <mc:Fallback>
                <p:oleObj name="Equation" r:id="rId8" imgW="2679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2996952"/>
                        <a:ext cx="26987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723246"/>
              </p:ext>
            </p:extLst>
          </p:nvPr>
        </p:nvGraphicFramePr>
        <p:xfrm>
          <a:off x="2472344" y="3789040"/>
          <a:ext cx="44497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19360" imgH="812520" progId="Equation.DSMT4">
                  <p:embed/>
                </p:oleObj>
              </mc:Choice>
              <mc:Fallback>
                <p:oleObj name="Equation" r:id="rId10" imgW="441936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44" y="3789040"/>
                        <a:ext cx="4449763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660482"/>
              </p:ext>
            </p:extLst>
          </p:nvPr>
        </p:nvGraphicFramePr>
        <p:xfrm>
          <a:off x="2242157" y="5050507"/>
          <a:ext cx="46799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47960" imgH="457200" progId="Equation.DSMT4">
                  <p:embed/>
                </p:oleObj>
              </mc:Choice>
              <mc:Fallback>
                <p:oleObj name="Equation" r:id="rId12" imgW="4647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157" y="5050507"/>
                        <a:ext cx="46799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20086"/>
              </p:ext>
            </p:extLst>
          </p:nvPr>
        </p:nvGraphicFramePr>
        <p:xfrm>
          <a:off x="2472344" y="5856983"/>
          <a:ext cx="2174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355320" progId="Equation.DSMT4">
                  <p:embed/>
                </p:oleObj>
              </mc:Choice>
              <mc:Fallback>
                <p:oleObj name="Equation" r:id="rId14" imgW="215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2344" y="5856983"/>
                        <a:ext cx="2174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50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的多元线性回归模型中，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与预测值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的样本相关系数等于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的样本复相关系数，即</a:t>
            </a:r>
            <a:r>
              <a:rPr lang="zh-CN" altLang="en-US" sz="2400" dirty="0">
                <a:solidFill>
                  <a:srgbClr val="000000"/>
                </a:solidFill>
              </a:rPr>
              <a:t>（见习题</a:t>
            </a:r>
            <a:r>
              <a:rPr lang="en-US" altLang="zh-CN" sz="2400" dirty="0">
                <a:solidFill>
                  <a:srgbClr val="000000"/>
                </a:solidFill>
              </a:rPr>
              <a:t>3.20</a:t>
            </a:r>
            <a:r>
              <a:rPr lang="zh-CN" altLang="en-US" sz="2400" dirty="0">
                <a:solidFill>
                  <a:srgbClr val="000000"/>
                </a:solidFill>
              </a:rPr>
              <a:t>），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（样本）复判定系数为</a:t>
            </a:r>
            <a:r>
              <a:rPr lang="zh-CN" altLang="en-US" sz="2400" dirty="0">
                <a:solidFill>
                  <a:srgbClr val="000000"/>
                </a:solidFill>
              </a:rPr>
              <a:t>（见习题</a:t>
            </a:r>
            <a:r>
              <a:rPr lang="en-US" altLang="zh-CN" sz="2400" dirty="0">
                <a:solidFill>
                  <a:srgbClr val="000000"/>
                </a:solidFill>
              </a:rPr>
              <a:t>3.21</a:t>
            </a:r>
            <a:r>
              <a:rPr lang="zh-CN" altLang="en-US" sz="2400" dirty="0">
                <a:solidFill>
                  <a:srgbClr val="000000"/>
                </a:solidFill>
              </a:rPr>
              <a:t>），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3.4.3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在例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中，建立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的六元线性回归模型，拟合函数为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可用来对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进行预测，复判定系数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30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=0.8480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，（样本）复相关系数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	</a:t>
            </a:r>
            <a:r>
              <a:rPr lang="zh-CN" altLang="en-US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与预测值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的样本相关系数。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F98E4E-0BAE-46B5-A66A-D38A4568C5F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0" name="对象 2"/>
          <p:cNvGraphicFramePr>
            <a:graphicFrameLocks noChangeAspect="1"/>
          </p:cNvGraphicFramePr>
          <p:nvPr/>
        </p:nvGraphicFramePr>
        <p:xfrm>
          <a:off x="3751263" y="1865313"/>
          <a:ext cx="16129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57200" progId="Equation.DSMT4">
                  <p:embed/>
                </p:oleObj>
              </mc:Choice>
              <mc:Fallback>
                <p:oleObj name="Equation" r:id="rId2" imgW="16129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865313"/>
                        <a:ext cx="16129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2" name="对象 4"/>
          <p:cNvGraphicFramePr>
            <a:graphicFrameLocks noChangeAspect="1"/>
          </p:cNvGraphicFramePr>
          <p:nvPr/>
        </p:nvGraphicFramePr>
        <p:xfrm>
          <a:off x="3927475" y="2820988"/>
          <a:ext cx="1073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457200" progId="Equation.DSMT4">
                  <p:embed/>
                </p:oleObj>
              </mc:Choice>
              <mc:Fallback>
                <p:oleObj name="Equation" r:id="rId4" imgW="10795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2820988"/>
                        <a:ext cx="10731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4" name="对象 6"/>
          <p:cNvGraphicFramePr>
            <a:graphicFrameLocks noChangeAspect="1"/>
          </p:cNvGraphicFramePr>
          <p:nvPr/>
        </p:nvGraphicFramePr>
        <p:xfrm>
          <a:off x="2046288" y="4016375"/>
          <a:ext cx="51181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17760" imgH="838080" progId="Equation.DSMT4">
                  <p:embed/>
                </p:oleObj>
              </mc:Choice>
              <mc:Fallback>
                <p:oleObj name="Equation" r:id="rId6" imgW="5117760" imgH="83808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016375"/>
                        <a:ext cx="51181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6" name="对象 8"/>
          <p:cNvGraphicFramePr>
            <a:graphicFrameLocks noChangeAspect="1"/>
          </p:cNvGraphicFramePr>
          <p:nvPr/>
        </p:nvGraphicFramePr>
        <p:xfrm>
          <a:off x="981075" y="5245100"/>
          <a:ext cx="311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500" imgH="508000" progId="Equation.DSMT4">
                  <p:embed/>
                </p:oleObj>
              </mc:Choice>
              <mc:Fallback>
                <p:oleObj name="Equation" r:id="rId8" imgW="3111500" imgH="508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245100"/>
                        <a:ext cx="311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1998" name="对象 16"/>
          <p:cNvGraphicFramePr>
            <a:graphicFrameLocks noChangeAspect="1"/>
          </p:cNvGraphicFramePr>
          <p:nvPr/>
        </p:nvGraphicFramePr>
        <p:xfrm>
          <a:off x="4387850" y="5332413"/>
          <a:ext cx="1047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0948" imgH="406224" progId="Equation.DSMT4">
                  <p:embed/>
                </p:oleObj>
              </mc:Choice>
              <mc:Fallback>
                <p:oleObj name="Equation" r:id="rId10" imgW="1040948" imgH="406224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332413"/>
                        <a:ext cx="10477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200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2001" name="对象 20"/>
          <p:cNvGraphicFramePr>
            <a:graphicFrameLocks noChangeAspect="1"/>
          </p:cNvGraphicFramePr>
          <p:nvPr/>
        </p:nvGraphicFramePr>
        <p:xfrm>
          <a:off x="7451725" y="5346700"/>
          <a:ext cx="2794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380835" progId="Equation.DSMT4">
                  <p:embed/>
                </p:oleObj>
              </mc:Choice>
              <mc:Fallback>
                <p:oleObj name="Equation" r:id="rId12" imgW="279279" imgH="380835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346700"/>
                        <a:ext cx="2794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69292"/>
              </p:ext>
            </p:extLst>
          </p:nvPr>
        </p:nvGraphicFramePr>
        <p:xfrm>
          <a:off x="2051720" y="1189038"/>
          <a:ext cx="2206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1056" imgH="359653" progId="Equation.DSMT4">
                  <p:embed/>
                </p:oleObj>
              </mc:Choice>
              <mc:Fallback>
                <p:oleObj name="Equation" r:id="rId14" imgW="221056" imgH="359653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89038"/>
                        <a:ext cx="2206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三、偏相关系数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rgbClr val="000404"/>
                </a:solidFill>
              </a:rPr>
              <a:t>两个变量之间的相关性，除了受这两个变量彼此间的影响外，常常还受其他一系列变量的影响。由于这个原因，相关系数有时也称为</a:t>
            </a:r>
            <a:r>
              <a:rPr lang="zh-CN" altLang="zh-CN" sz="2800" dirty="0">
                <a:solidFill>
                  <a:schemeClr val="accent6"/>
                </a:solidFill>
              </a:rPr>
              <a:t>总</a:t>
            </a:r>
            <a:r>
              <a:rPr lang="zh-CN" altLang="zh-CN" sz="2800" dirty="0">
                <a:solidFill>
                  <a:srgbClr val="000404"/>
                </a:solidFill>
              </a:rPr>
              <a:t>（或</a:t>
            </a:r>
            <a:r>
              <a:rPr lang="zh-CN" altLang="zh-CN" sz="2800" dirty="0">
                <a:solidFill>
                  <a:schemeClr val="accent6"/>
                </a:solidFill>
              </a:rPr>
              <a:t>毛</a:t>
            </a:r>
            <a:r>
              <a:rPr lang="zh-CN" altLang="zh-CN" sz="2800" dirty="0">
                <a:solidFill>
                  <a:srgbClr val="000404"/>
                </a:solidFill>
              </a:rPr>
              <a:t>，</a:t>
            </a:r>
            <a:r>
              <a:rPr lang="en-US" altLang="zh-CN" sz="2800" dirty="0">
                <a:solidFill>
                  <a:srgbClr val="000404"/>
                </a:solidFill>
              </a:rPr>
              <a:t>gross</a:t>
            </a:r>
            <a:r>
              <a:rPr lang="zh-CN" altLang="zh-CN" sz="2800" dirty="0">
                <a:solidFill>
                  <a:srgbClr val="000404"/>
                </a:solidFill>
              </a:rPr>
              <a:t>）</a:t>
            </a:r>
            <a:r>
              <a:rPr lang="zh-CN" altLang="zh-CN" sz="2800" dirty="0">
                <a:solidFill>
                  <a:schemeClr val="accent6"/>
                </a:solidFill>
              </a:rPr>
              <a:t>相关系数</a:t>
            </a:r>
            <a:r>
              <a:rPr lang="zh-CN" altLang="zh-CN" sz="2800" dirty="0">
                <a:solidFill>
                  <a:srgbClr val="000404"/>
                </a:solidFill>
              </a:rPr>
              <a:t>，其意思是包含了由一切影响带来的相关性。</a:t>
            </a:r>
            <a:endParaRPr lang="en-US" altLang="zh-CN" sz="2800" dirty="0">
              <a:solidFill>
                <a:srgbClr val="000404"/>
              </a:solidFill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404"/>
                </a:solidFill>
              </a:rPr>
              <a:t>顺便指出，相关系数有时亦称为简单相关系数或</a:t>
            </a:r>
            <a:r>
              <a:rPr lang="zh-CN" altLang="zh-CN" sz="2800" dirty="0">
                <a:solidFill>
                  <a:schemeClr val="accent6"/>
                </a:solidFill>
              </a:rPr>
              <a:t>皮尔逊相关系数</a:t>
            </a:r>
            <a:r>
              <a:rPr lang="zh-CN" altLang="zh-CN" sz="2800" dirty="0">
                <a:solidFill>
                  <a:srgbClr val="000404"/>
                </a:solidFill>
              </a:rPr>
              <a:t>或</a:t>
            </a:r>
            <a:r>
              <a:rPr lang="zh-CN" altLang="zh-CN" sz="2800" dirty="0">
                <a:solidFill>
                  <a:schemeClr val="accent6"/>
                </a:solidFill>
              </a:rPr>
              <a:t>零阶偏相关系数</a:t>
            </a:r>
            <a:r>
              <a:rPr lang="zh-CN" altLang="zh-CN" sz="2800" dirty="0">
                <a:solidFill>
                  <a:srgbClr val="000404"/>
                </a:solidFill>
              </a:rPr>
              <a:t>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8A68F2-C1B1-4B5B-902E-FB6B40130AD3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3.4.4   </a:t>
            </a:r>
          </a:p>
          <a:p>
            <a:pPr marL="0" indent="0"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家庭的饮食支出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家庭的衣着支出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家庭的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收入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之间存在着较强的正相关性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分别与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的强正相关性导致了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强正相关性。</a:t>
            </a:r>
            <a:endParaRPr lang="en-US" altLang="zh-CN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如果我们能用某种方式把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的影响消除掉，或者说控制了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某种意义上的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不变），则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之间（反映净关系）的相关性可能就很不一样了，很有可能会显示负相关性。</a:t>
            </a:r>
            <a:endParaRPr lang="zh-CN" altLang="en-US" sz="28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0343C7-E849-4B05-A40C-E3CCFD8A47A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571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320"/>
            <a:ext cx="8540750" cy="5443856"/>
          </a:xfrm>
        </p:spPr>
        <p:txBody>
          <a:bodyPr/>
          <a:lstStyle/>
          <a:p>
            <a:r>
              <a:rPr lang="zh-CN" altLang="zh-CN" sz="2800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为便于更好地理解本例，我们可设想某地区的这样两个样本：样本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由贫富悬殊的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户家庭组成，其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之间一般会有非常强的正相关性；样本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基本相同的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户家庭组成，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间的样本性一般会比较小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或者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为负。可以想象，在样本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中，消除了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影响后的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间的相关性一般会比较接近，且样本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间的相关性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往往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不受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的影响。</a:t>
            </a: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631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 sz="4000"/>
          </a:p>
        </p:txBody>
      </p:sp>
      <p:sp>
        <p:nvSpPr>
          <p:cNvPr id="184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55638"/>
            <a:ext cx="8540750" cy="57975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Σ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(&gt;0),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剖分如下：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*1.</a:t>
            </a:r>
            <a:r>
              <a:rPr lang="zh-CN" altLang="en-US" sz="2800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偏协方差矩阵的导出</a:t>
            </a:r>
            <a:endParaRPr lang="en-US" altLang="zh-CN" sz="2800" dirty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偏相关系数的定义</a:t>
            </a: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5062" name="Object 7"/>
          <p:cNvGraphicFramePr>
            <a:graphicFrameLocks noChangeAspect="1"/>
          </p:cNvGraphicFramePr>
          <p:nvPr/>
        </p:nvGraphicFramePr>
        <p:xfrm>
          <a:off x="271463" y="1268413"/>
          <a:ext cx="8712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12200" imgH="1549400" progId="Equation.DSMT4">
                  <p:embed/>
                </p:oleObj>
              </mc:Choice>
              <mc:Fallback>
                <p:oleObj name="Equation" r:id="rId2" imgW="8712200" imgH="1549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1268413"/>
                        <a:ext cx="87122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EA711-4097-4C95-AE1A-5C0684123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326853"/>
          </a:xfrm>
        </p:spPr>
        <p:txBody>
          <a:bodyPr/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偏相关系数的定义</a:t>
            </a:r>
          </a:p>
        </p:txBody>
      </p:sp>
      <p:sp>
        <p:nvSpPr>
          <p:cNvPr id="184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2060848"/>
            <a:ext cx="8540750" cy="439234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                                    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为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给定时</a:t>
            </a:r>
            <a:r>
              <a:rPr lang="en-US" altLang="zh-CN" sz="28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偏协方差矩阵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称               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偏协方差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，称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偏方差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50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44559"/>
              </p:ext>
            </p:extLst>
          </p:nvPr>
        </p:nvGraphicFramePr>
        <p:xfrm>
          <a:off x="1957288" y="2520950"/>
          <a:ext cx="5207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6680" imgH="558720" progId="Equation.DSMT4">
                  <p:embed/>
                </p:oleObj>
              </mc:Choice>
              <mc:Fallback>
                <p:oleObj name="Equation" r:id="rId2" imgW="5206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288" y="2520950"/>
                        <a:ext cx="5207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497185"/>
              </p:ext>
            </p:extLst>
          </p:nvPr>
        </p:nvGraphicFramePr>
        <p:xfrm>
          <a:off x="1115616" y="3615680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533160" progId="Equation.DSMT4">
                  <p:embed/>
                </p:oleObj>
              </mc:Choice>
              <mc:Fallback>
                <p:oleObj name="Equation" r:id="rId4" imgW="236196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615680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2EA711-4097-4C95-AE1A-5C068412395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921929"/>
              </p:ext>
            </p:extLst>
          </p:nvPr>
        </p:nvGraphicFramePr>
        <p:xfrm>
          <a:off x="6012160" y="3590520"/>
          <a:ext cx="1320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95000" progId="Equation.DSMT4">
                  <p:embed/>
                </p:oleObj>
              </mc:Choice>
              <mc:Fallback>
                <p:oleObj name="Equation" r:id="rId6" imgW="13204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590520"/>
                        <a:ext cx="1320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8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§3.4  </a:t>
            </a:r>
            <a:r>
              <a:rPr lang="zh-CN" altLang="en-US"/>
              <a:t>复相关系数和偏相关系数 </a:t>
            </a:r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404"/>
                </a:solidFill>
              </a:rPr>
              <a:t>一、复相关系数</a:t>
            </a:r>
          </a:p>
          <a:p>
            <a:pPr eaLnBrk="1" hangingPunct="1"/>
            <a:r>
              <a:rPr lang="en-US" altLang="zh-CN">
                <a:solidFill>
                  <a:srgbClr val="000404"/>
                </a:solidFill>
              </a:rPr>
              <a:t>*</a:t>
            </a:r>
            <a:r>
              <a:rPr lang="zh-CN" altLang="en-US">
                <a:solidFill>
                  <a:srgbClr val="000404"/>
                </a:solidFill>
              </a:rPr>
              <a:t>二、最优线性预测</a:t>
            </a:r>
            <a:endParaRPr lang="en-US" altLang="zh-CN">
              <a:solidFill>
                <a:srgbClr val="000404"/>
              </a:solidFill>
            </a:endParaRPr>
          </a:p>
          <a:p>
            <a:pPr eaLnBrk="1" hangingPunct="1"/>
            <a:r>
              <a:rPr lang="zh-CN" altLang="en-US">
                <a:solidFill>
                  <a:srgbClr val="000404"/>
                </a:solidFill>
              </a:rPr>
              <a:t>三、偏相关系数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0B49F2-3AC4-4DDE-9425-A71F6A0D9F7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46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92150"/>
            <a:ext cx="8540750" cy="540702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给定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偏相关系数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定义为</a:t>
            </a:r>
          </a:p>
          <a:p>
            <a:pPr>
              <a:defRPr/>
            </a:pPr>
            <a:endParaRPr lang="zh-CN" altLang="en-US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度量了剔除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的（线性）影响之后，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间相关关系的强弱。 </a:t>
            </a: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对于多元正态变量</a:t>
            </a:r>
            <a:r>
              <a:rPr lang="en-US" altLang="zh-CN" sz="2400" b="1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，由于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11∙2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也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是条件协方差矩阵，故此时偏相关系数与条件相关系数是同一个值，从而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同时也度量了在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k+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,⋯,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值给定的条件下</a:t>
            </a:r>
            <a:r>
              <a:rPr lang="en-US" altLang="zh-CN" sz="24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i="1" baseline="-25000" dirty="0" err="1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间（条件）相关关系的强弱。</a:t>
            </a: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不相关（即</a:t>
            </a:r>
            <a:r>
              <a:rPr lang="en-US" altLang="zh-CN" sz="24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b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）时，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zh-CN" altLang="en-US" sz="2400" dirty="0">
                <a:solidFill>
                  <a:srgbClr val="000808"/>
                </a:solidFill>
                <a:latin typeface="Times New Roman" pitchFamily="18" charset="0"/>
                <a:cs typeface="Times New Roman" pitchFamily="18" charset="0"/>
              </a:rPr>
              <a:t>，从而</a:t>
            </a:r>
          </a:p>
        </p:txBody>
      </p:sp>
      <p:sp>
        <p:nvSpPr>
          <p:cNvPr id="46084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460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688949"/>
              </p:ext>
            </p:extLst>
          </p:nvPr>
        </p:nvGraphicFramePr>
        <p:xfrm>
          <a:off x="1961604" y="1124744"/>
          <a:ext cx="5346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46360" imgH="927000" progId="Equation.DSMT4">
                  <p:embed/>
                </p:oleObj>
              </mc:Choice>
              <mc:Fallback>
                <p:oleObj name="Equation" r:id="rId2" imgW="5346360" imgH="927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604" y="1124744"/>
                        <a:ext cx="5346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46089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833325-8BC6-46E9-84D9-97EAD4B5E71B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5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090675"/>
              </p:ext>
            </p:extLst>
          </p:nvPr>
        </p:nvGraphicFramePr>
        <p:xfrm>
          <a:off x="5004048" y="4655988"/>
          <a:ext cx="12573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380880" progId="Equation.DSMT4">
                  <p:embed/>
                </p:oleObj>
              </mc:Choice>
              <mc:Fallback>
                <p:oleObj name="Equation" r:id="rId4" imgW="1257120" imgH="3808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655988"/>
                        <a:ext cx="1257300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868882"/>
              </p:ext>
            </p:extLst>
          </p:nvPr>
        </p:nvGraphicFramePr>
        <p:xfrm>
          <a:off x="759023" y="5013176"/>
          <a:ext cx="32369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63760" imgH="419040" progId="Equation.DSMT4">
                  <p:embed/>
                </p:oleObj>
              </mc:Choice>
              <mc:Fallback>
                <p:oleObj name="Equation" r:id="rId6" imgW="3263760" imgH="4190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3" y="5013176"/>
                        <a:ext cx="32369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一阶偏相关系数可直接由相关系数算得。设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是三个随机变量，则有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并不意味着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，反之亦然。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未必同号。</a:t>
            </a:r>
            <a:endParaRPr lang="en-US" altLang="zh-CN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400" baseline="-250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之间孰大孰小也没有必然的结论。</a:t>
            </a:r>
            <a:endParaRPr lang="zh-CN" altLang="en-US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FF7DDA-3F6E-4F34-AFA3-9B2CBB2D3BF4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7110" name="对象 2"/>
          <p:cNvGraphicFramePr>
            <a:graphicFrameLocks noChangeAspect="1"/>
          </p:cNvGraphicFramePr>
          <p:nvPr/>
        </p:nvGraphicFramePr>
        <p:xfrm>
          <a:off x="3092450" y="1484313"/>
          <a:ext cx="2959100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2870200" progId="Equation.DSMT4">
                  <p:embed/>
                </p:oleObj>
              </mc:Choice>
              <mc:Fallback>
                <p:oleObj name="Equation" r:id="rId2" imgW="2959100" imgH="2870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84313"/>
                        <a:ext cx="2959100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zh-CN" sz="2800" dirty="0">
                <a:solidFill>
                  <a:srgbClr val="000404"/>
                </a:solidFill>
              </a:rPr>
              <a:t>在多元正态性的假定下，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的极大似然估计为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其中</a:t>
            </a: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				    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。称</a:t>
            </a:r>
            <a:r>
              <a:rPr lang="en-US" altLang="zh-CN" sz="2800" i="1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∙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+1,⋯,</a:t>
            </a:r>
            <a:r>
              <a:rPr lang="en-US" altLang="zh-CN" sz="2800" i="1" baseline="-250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样本偏相关系数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分别建立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的多元线性回归模型，则两个残差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的样本相关系数即为样本偏相关系数，即有（见习题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3.22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i="1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2C204-634E-4296-866E-5F0A6FEF5720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81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723072"/>
              </p:ext>
            </p:extLst>
          </p:nvPr>
        </p:nvGraphicFramePr>
        <p:xfrm>
          <a:off x="1639888" y="1124744"/>
          <a:ext cx="5956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56300" imgH="1066800" progId="Equation.DSMT4">
                  <p:embed/>
                </p:oleObj>
              </mc:Choice>
              <mc:Fallback>
                <p:oleObj name="Equation" r:id="rId2" imgW="5956300" imgH="106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124744"/>
                        <a:ext cx="5956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709204"/>
              </p:ext>
            </p:extLst>
          </p:nvPr>
        </p:nvGraphicFramePr>
        <p:xfrm>
          <a:off x="1414463" y="2196728"/>
          <a:ext cx="486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4100" imgH="584200" progId="Equation.DSMT4">
                  <p:embed/>
                </p:oleObj>
              </mc:Choice>
              <mc:Fallback>
                <p:oleObj name="Equation" r:id="rId4" imgW="4864100" imgH="584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2196728"/>
                        <a:ext cx="48641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17070"/>
              </p:ext>
            </p:extLst>
          </p:nvPr>
        </p:nvGraphicFramePr>
        <p:xfrm>
          <a:off x="2243138" y="3645024"/>
          <a:ext cx="86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82400" progId="Equation.DSMT4">
                  <p:embed/>
                </p:oleObj>
              </mc:Choice>
              <mc:Fallback>
                <p:oleObj name="Equation" r:id="rId6" imgW="863280" imgH="4824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645024"/>
                        <a:ext cx="863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322131"/>
              </p:ext>
            </p:extLst>
          </p:nvPr>
        </p:nvGraphicFramePr>
        <p:xfrm>
          <a:off x="2211164" y="4470400"/>
          <a:ext cx="473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36880" imgH="558720" progId="Equation.DSMT4">
                  <p:embed/>
                </p:oleObj>
              </mc:Choice>
              <mc:Fallback>
                <p:oleObj name="Equation" r:id="rId8" imgW="47368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164" y="4470400"/>
                        <a:ext cx="4737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3.4.5   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假设对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个婴儿测量了出生体重（盎司）、出生天数（日）及舒张压（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mmHg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），数据见表</a:t>
            </a:r>
            <a:r>
              <a:rPr lang="en-US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zh-CN" sz="2400" dirty="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0004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FB2671-8D6A-4140-8484-7E7CBE5BE2E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684213" y="1484313"/>
            <a:ext cx="6792912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3.4.2	          16</a:t>
            </a:r>
            <a:r>
              <a:rPr lang="zh-CN" altLang="zh-CN" sz="2000" kern="100" dirty="0">
                <a:solidFill>
                  <a:srgbClr val="7030A0"/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个婴儿的出生体重、年龄及血压的数据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136577"/>
              </p:ext>
            </p:extLst>
          </p:nvPr>
        </p:nvGraphicFramePr>
        <p:xfrm>
          <a:off x="755650" y="1884363"/>
          <a:ext cx="7704140" cy="4424369"/>
        </p:xfrm>
        <a:graphic>
          <a:graphicData uri="http://schemas.openxmlformats.org/drawingml/2006/table">
            <a:tbl>
              <a:tblPr firstRow="1" firstCol="1" bandRow="1"/>
              <a:tblGrid>
                <a:gridCol w="192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出生体重（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出生天数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lang="en-US" sz="1400" i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舒张压（</a:t>
                      </a:r>
                      <a:r>
                        <a:rPr lang="en-US" sz="1400" i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sz="1400" kern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2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74" marR="685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460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</a:rPr>
              <a:t>    </a:t>
            </a:r>
            <a:r>
              <a:rPr lang="zh-CN" altLang="zh-CN" sz="2400" dirty="0">
                <a:solidFill>
                  <a:srgbClr val="000808"/>
                </a:solidFill>
              </a:rPr>
              <a:t>在控制出生天数后，舒张压与出生体重的样本偏相关系数为</a:t>
            </a: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>
              <a:defRPr/>
            </a:pPr>
            <a:endParaRPr lang="en-US" altLang="zh-CN" sz="2400" dirty="0">
              <a:solidFill>
                <a:srgbClr val="000808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</a:rPr>
              <a:t>    </a:t>
            </a:r>
            <a:r>
              <a:rPr lang="zh-CN" altLang="zh-CN" sz="2400" dirty="0">
                <a:solidFill>
                  <a:srgbClr val="000808"/>
                </a:solidFill>
              </a:rPr>
              <a:t>在控制出生体重后，舒张压与出生天数的样本偏相关系数为</a:t>
            </a:r>
            <a:endParaRPr lang="zh-CN" altLang="en-US" sz="2400" dirty="0">
              <a:solidFill>
                <a:srgbClr val="000808"/>
              </a:solidFill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F56E0-2692-4D12-99C5-967CE236E092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2" name="对象 2"/>
          <p:cNvGraphicFramePr>
            <a:graphicFrameLocks noChangeAspect="1"/>
          </p:cNvGraphicFramePr>
          <p:nvPr/>
        </p:nvGraphicFramePr>
        <p:xfrm>
          <a:off x="2609850" y="657225"/>
          <a:ext cx="3924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300" imgH="1346200" progId="Equation.DSMT4">
                  <p:embed/>
                </p:oleObj>
              </mc:Choice>
              <mc:Fallback>
                <p:oleObj name="Equation" r:id="rId2" imgW="3924300" imgH="1346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657225"/>
                        <a:ext cx="39243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4" name="对象 4"/>
          <p:cNvGraphicFramePr>
            <a:graphicFrameLocks noChangeAspect="1"/>
          </p:cNvGraphicFramePr>
          <p:nvPr/>
        </p:nvGraphicFramePr>
        <p:xfrm>
          <a:off x="930275" y="2416175"/>
          <a:ext cx="7283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89800" imgH="889000" progId="Equation.DSMT4">
                  <p:embed/>
                </p:oleObj>
              </mc:Choice>
              <mc:Fallback>
                <p:oleObj name="Equation" r:id="rId4" imgW="7289800" imgH="889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416175"/>
                        <a:ext cx="72834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50186" name="对象 6"/>
          <p:cNvGraphicFramePr>
            <a:graphicFrameLocks noChangeAspect="1"/>
          </p:cNvGraphicFramePr>
          <p:nvPr/>
        </p:nvGraphicFramePr>
        <p:xfrm>
          <a:off x="942975" y="3763963"/>
          <a:ext cx="72580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51700" imgH="889000" progId="Equation.DSMT4">
                  <p:embed/>
                </p:oleObj>
              </mc:Choice>
              <mc:Fallback>
                <p:oleObj name="Equation" r:id="rId6" imgW="7251700" imgH="889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763963"/>
                        <a:ext cx="72580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947738"/>
          </a:xfrm>
        </p:spPr>
        <p:txBody>
          <a:bodyPr/>
          <a:lstStyle/>
          <a:p>
            <a:pPr eaLnBrk="1" hangingPunct="1"/>
            <a:r>
              <a:rPr lang="zh-CN" altLang="en-US" sz="4000"/>
              <a:t>一、复相关系数</a:t>
            </a: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773238"/>
            <a:ext cx="8540750" cy="4325937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000000"/>
                </a:solidFill>
              </a:rPr>
              <a:t>（简单）</a:t>
            </a:r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相关系数度量了一个随机变量</a:t>
            </a:r>
            <a:r>
              <a:rPr lang="en-US" altLang="zh-CN" sz="2800" i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与另一个随机变量</a:t>
            </a:r>
            <a:r>
              <a:rPr lang="en-US" altLang="zh-CN" sz="2800" i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之间线性关系的强弱。</a:t>
            </a:r>
          </a:p>
          <a:p>
            <a:pPr eaLnBrk="1" hangingPunct="1"/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复相关系数度量了一个随机变量</a:t>
            </a:r>
            <a:r>
              <a:rPr lang="en-US" altLang="zh-CN" sz="2800" i="1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与一组随机变量</a:t>
            </a:r>
            <a:r>
              <a:rPr lang="en-US" altLang="zh-CN" sz="2800" i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i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之间线性关系</a:t>
            </a:r>
            <a:r>
              <a:rPr lang="zh-CN" altLang="en-US" sz="2800">
                <a:solidFill>
                  <a:srgbClr val="000000"/>
                </a:solidFill>
              </a:rPr>
              <a:t>的强弱。</a:t>
            </a:r>
            <a:endParaRPr lang="en-US" altLang="zh-CN" sz="2800">
              <a:solidFill>
                <a:srgbClr val="000000"/>
              </a:solidFill>
            </a:endParaRPr>
          </a:p>
          <a:p>
            <a:r>
              <a:rPr lang="zh-CN" altLang="en-US" sz="2800">
                <a:solidFill>
                  <a:srgbClr val="0004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</a:p>
          <a:p>
            <a:pPr eaLnBrk="1" hangingPunct="1"/>
            <a:endParaRPr lang="zh-CN" altLang="en-US" sz="2800">
              <a:solidFill>
                <a:srgbClr val="000000"/>
              </a:solidFill>
            </a:endParaRPr>
          </a:p>
        </p:txBody>
      </p:sp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1644650" y="4006850"/>
          <a:ext cx="57912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2235200" progId="Equation.DSMT4">
                  <p:embed/>
                </p:oleObj>
              </mc:Choice>
              <mc:Fallback>
                <p:oleObj name="Equation" r:id="rId2" imgW="5791200" imgH="2235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006850"/>
                        <a:ext cx="57912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C6150F-7331-4DCB-856F-A5C67F7CFAB6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620713"/>
            <a:ext cx="8540750" cy="5478462"/>
          </a:xfrm>
        </p:spPr>
        <p:txBody>
          <a:bodyPr/>
          <a:lstStyle/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的线性函数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800" b="1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b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间的最大相关系数称为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</a:t>
            </a: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复</a:t>
            </a:r>
            <a:r>
              <a:rPr lang="zh-CN" altLang="en-US" sz="28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800" dirty="0">
                <a:solidFill>
                  <a:srgbClr val="000404"/>
                </a:solidFill>
              </a:rPr>
              <a:t>或</a:t>
            </a:r>
            <a:r>
              <a:rPr lang="zh-CN" altLang="en-US" sz="2800" dirty="0">
                <a:solidFill>
                  <a:schemeClr val="accent6"/>
                </a:solidFill>
              </a:rPr>
              <a:t>多重</a:t>
            </a:r>
            <a:r>
              <a:rPr lang="zh-CN" altLang="en-US" sz="2800" dirty="0">
                <a:solidFill>
                  <a:srgbClr val="000404"/>
                </a:solidFill>
              </a:rPr>
              <a:t>）</a:t>
            </a:r>
            <a:r>
              <a:rPr lang="zh-CN" altLang="en-US" sz="2800" dirty="0">
                <a:solidFill>
                  <a:schemeClr val="accent6"/>
                </a:solidFill>
              </a:rPr>
              <a:t>相关系数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·1,2,</a:t>
            </a:r>
            <a:r>
              <a:rPr lang="en-US" altLang="zh-CN" sz="2800" baseline="-250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，它度量了一个变量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和一组变量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solidFill>
                  <a:srgbClr val="000808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间的相关程度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互不相关，则有</a:t>
            </a:r>
            <a:endParaRPr lang="en-US" altLang="zh-CN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B959CE-BD19-4DF3-B41B-E6D01F2B14A7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1900238" y="2433638"/>
          <a:ext cx="534352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0" imgH="1905000" progId="Equation.DSMT4">
                  <p:embed/>
                </p:oleObj>
              </mc:Choice>
              <mc:Fallback>
                <p:oleObj name="Equation" r:id="rId2" imgW="5334000" imgH="1905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433638"/>
                        <a:ext cx="5343525" cy="192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3800" name="对象 5"/>
          <p:cNvGraphicFramePr>
            <a:graphicFrameLocks noChangeAspect="1"/>
          </p:cNvGraphicFramePr>
          <p:nvPr/>
        </p:nvGraphicFramePr>
        <p:xfrm>
          <a:off x="2268538" y="5035550"/>
          <a:ext cx="4684712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3600" imgH="1193800" progId="Equation.DSMT4">
                  <p:embed/>
                </p:oleObj>
              </mc:Choice>
              <mc:Fallback>
                <p:oleObj name="Equation" r:id="rId4" imgW="4673600" imgH="1193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035550"/>
                        <a:ext cx="4684712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accent6"/>
                </a:solidFill>
              </a:rPr>
              <a:t>例</a:t>
            </a:r>
            <a:r>
              <a:rPr lang="en-US" altLang="zh-CN" sz="2800" dirty="0">
                <a:solidFill>
                  <a:schemeClr val="accent6"/>
                </a:solidFill>
              </a:rPr>
              <a:t>3.4.1</a:t>
            </a: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试证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随机变量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 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的任一线性函数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+⋯+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,⋯, </a:t>
            </a:r>
            <a:r>
              <a:rPr lang="en-US" altLang="zh-CN" sz="28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的复相关系数为</a:t>
            </a:r>
            <a:r>
              <a:rPr lang="en-US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0808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证明</a:t>
            </a:r>
            <a:endParaRPr lang="en-US" altLang="zh-CN" sz="28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86C9FB-295D-4DE3-B3EB-7CD9E470551E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784625"/>
              </p:ext>
            </p:extLst>
          </p:nvPr>
        </p:nvGraphicFramePr>
        <p:xfrm>
          <a:off x="1115616" y="2276872"/>
          <a:ext cx="68453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300" imgH="1701800" progId="Equation.DSMT4">
                  <p:embed/>
                </p:oleObj>
              </mc:Choice>
              <mc:Fallback>
                <p:oleObj name="Equation" r:id="rId2" imgW="6845300" imgH="170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68453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1163638"/>
          </a:xfrm>
        </p:spPr>
        <p:txBody>
          <a:bodyPr/>
          <a:lstStyle/>
          <a:p>
            <a:r>
              <a:rPr lang="en-US" altLang="zh-CN" sz="4000" i="1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4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4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4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</a:t>
            </a:r>
            <a:endParaRPr lang="zh-CN" altLang="en-US" sz="4000"/>
          </a:p>
        </p:txBody>
      </p:sp>
      <p:sp>
        <p:nvSpPr>
          <p:cNvPr id="2458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916113"/>
            <a:ext cx="8540750" cy="453707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设</a:t>
            </a: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altLang="zh-CN" sz="2400" i="1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，则在多元正态的假定下，复相关系数</a:t>
            </a:r>
            <a:r>
              <a:rPr lang="en-US" altLang="zh-CN" sz="2400" i="1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400" b="1" i="1" baseline="-25000" dirty="0" err="1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的极大似然估计为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称为</a:t>
            </a:r>
            <a:r>
              <a:rPr lang="zh-CN" altLang="en-US" sz="24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样本复相关系数</a:t>
            </a: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dirty="0">
              <a:solidFill>
                <a:srgbClr val="000404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000404"/>
                </a:solidFill>
                <a:latin typeface="Times New Roman" pitchFamily="18" charset="0"/>
                <a:cs typeface="Times New Roman" pitchFamily="18" charset="0"/>
              </a:rPr>
              <a:t>                                  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graphicFrame>
        <p:nvGraphicFramePr>
          <p:cNvPr id="35846" name="Object 10"/>
          <p:cNvGraphicFramePr>
            <a:graphicFrameLocks noChangeAspect="1"/>
          </p:cNvGraphicFramePr>
          <p:nvPr/>
        </p:nvGraphicFramePr>
        <p:xfrm>
          <a:off x="730250" y="2419350"/>
          <a:ext cx="765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58100" imgH="965200" progId="Equation.DSMT4">
                  <p:embed/>
                </p:oleObj>
              </mc:Choice>
              <mc:Fallback>
                <p:oleObj name="Equation" r:id="rId2" imgW="7658100" imgH="965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19350"/>
                        <a:ext cx="7658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728854-F718-4716-B6A7-91DF8F5612DD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  <p:sp>
        <p:nvSpPr>
          <p:cNvPr id="358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5849" name="对象 13"/>
          <p:cNvGraphicFramePr>
            <a:graphicFrameLocks noChangeAspect="1"/>
          </p:cNvGraphicFramePr>
          <p:nvPr/>
        </p:nvGraphicFramePr>
        <p:xfrm>
          <a:off x="2925763" y="4508500"/>
          <a:ext cx="3230562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4900" imgH="1003300" progId="Equation.DSMT4">
                  <p:embed/>
                </p:oleObj>
              </mc:Choice>
              <mc:Fallback>
                <p:oleObj name="Equation" r:id="rId4" imgW="3644900" imgH="10033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508500"/>
                        <a:ext cx="3230562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655638"/>
            <a:ext cx="8540750" cy="5443537"/>
          </a:xfrm>
        </p:spPr>
        <p:txBody>
          <a:bodyPr/>
          <a:lstStyle/>
          <a:p>
            <a:pPr>
              <a:defRPr/>
            </a:pPr>
            <a:r>
              <a:rPr lang="zh-CN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3.4.2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今对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个人进行人体测试，考察或测试的七个指标是： 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年龄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体重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肺活量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——1.5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英里跑的时间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休息时的脉搏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跑步时的脉搏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跑步时记录的最大脉搏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数据列于表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3.4.1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可算得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00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的样本复相关系数</a:t>
            </a:r>
            <a:endParaRPr lang="zh-CN" altLang="en-US" sz="2400" dirty="0">
              <a:solidFill>
                <a:srgbClr val="00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B30A2C-413A-4523-B995-D4E24460D6A9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3686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36870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84376"/>
              </p:ext>
            </p:extLst>
          </p:nvPr>
        </p:nvGraphicFramePr>
        <p:xfrm>
          <a:off x="3689350" y="5477222"/>
          <a:ext cx="22225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06080" progId="Equation.DSMT4">
                  <p:embed/>
                </p:oleObj>
              </mc:Choice>
              <mc:Fallback>
                <p:oleObj name="Equation" r:id="rId2" imgW="2222280" imgH="40608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350" y="5477222"/>
                        <a:ext cx="22225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98825"/>
              </p:ext>
            </p:extLst>
          </p:nvPr>
        </p:nvGraphicFramePr>
        <p:xfrm>
          <a:off x="395288" y="804863"/>
          <a:ext cx="8447088" cy="5503872"/>
        </p:xfrm>
        <a:graphic>
          <a:graphicData uri="http://schemas.openxmlformats.org/drawingml/2006/table">
            <a:tbl>
              <a:tblPr firstRow="1" firstCol="1" bandRow="1"/>
              <a:tblGrid>
                <a:gridCol w="1055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5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100" kern="0" dirty="0">
                          <a:solidFill>
                            <a:srgbClr val="000808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编号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i="1" kern="0" dirty="0">
                          <a:solidFill>
                            <a:srgbClr val="000808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100" kern="0" baseline="-2500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44.609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75.07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45.313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10.07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85.84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54.297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8.65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68.15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59.571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89.02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49.874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9.22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44.811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75.98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45.681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81.19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49.091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39.442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81.87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60.055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50.541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87.66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37.388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14.03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66.45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44.754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47.273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83.12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51.855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10.33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81.42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49.156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69.63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40.836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10.95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77.91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46.672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46.774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50.388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10.08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73.37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39.407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79.38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46.08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11.17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76.32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45.441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70.87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54.625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8.92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67.25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45.118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91.63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39.203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12.88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73.71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45.79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10.47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59.08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50.545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9.93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49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76.32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48.673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9.4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61.24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47.92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11.5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176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199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31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52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82.78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47.467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10.5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53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170</a:t>
                      </a:r>
                      <a:endParaRPr lang="zh-CN" sz="1100" kern="10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808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172</a:t>
                      </a:r>
                      <a:endParaRPr lang="zh-CN" sz="1100" kern="100" dirty="0">
                        <a:solidFill>
                          <a:srgbClr val="000808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983" marR="5898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381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FB22C-9F66-4D3E-A26E-AF84D2AC5A15}" type="slidenum">
              <a:rPr lang="en-US" altLang="zh-CN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  <p:sp>
        <p:nvSpPr>
          <p:cNvPr id="38153" name="Rectangle 1"/>
          <p:cNvSpPr>
            <a:spLocks noChangeArrowheads="1"/>
          </p:cNvSpPr>
          <p:nvPr/>
        </p:nvSpPr>
        <p:spPr bwMode="auto">
          <a:xfrm>
            <a:off x="323850" y="404813"/>
            <a:ext cx="5262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3.4.1			    </a:t>
            </a:r>
            <a:r>
              <a:rPr lang="zh-CN" altLang="en-US" sz="2000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  <a:cs typeface="Times New Roman" panose="02020603050405020304" pitchFamily="18" charset="0"/>
              </a:rPr>
              <a:t>人体的测试数据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*</a:t>
            </a:r>
            <a:r>
              <a:rPr lang="zh-CN" altLang="zh-CN" sz="4000" dirty="0"/>
              <a:t>二、最优线性预测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</a:rPr>
              <a:t>1.</a:t>
            </a:r>
            <a:r>
              <a:rPr lang="zh-CN" altLang="en-US" sz="2800" dirty="0">
                <a:solidFill>
                  <a:srgbClr val="000000"/>
                </a:solidFill>
              </a:rPr>
              <a:t>从总体出发</a:t>
            </a:r>
            <a:endParaRPr lang="en-US" altLang="zh-CN" sz="2800" dirty="0">
              <a:solidFill>
                <a:srgbClr val="000000"/>
              </a:solidFill>
            </a:endParaRPr>
          </a:p>
          <a:p>
            <a:r>
              <a:rPr lang="en-US" altLang="zh-CN" sz="2800" dirty="0">
                <a:solidFill>
                  <a:srgbClr val="000000"/>
                </a:solidFill>
              </a:rPr>
              <a:t>2.</a:t>
            </a:r>
            <a:r>
              <a:rPr lang="zh-CN" altLang="en-US" sz="2800" dirty="0">
                <a:solidFill>
                  <a:srgbClr val="000000"/>
                </a:solidFill>
              </a:rPr>
              <a:t>从样本出发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7ADA9-1CCE-43B4-9D8E-86FDA80573C5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36694"/>
      </p:ext>
    </p:extLst>
  </p:cSld>
  <p:clrMapOvr>
    <a:masterClrMapping/>
  </p:clrMapOvr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5207</TotalTime>
  <Words>1828</Words>
  <Application>Microsoft Office PowerPoint</Application>
  <PresentationFormat>全屏显示(4:3)</PresentationFormat>
  <Paragraphs>503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宋体</vt:lpstr>
      <vt:lpstr>Arial</vt:lpstr>
      <vt:lpstr>Calibri</vt:lpstr>
      <vt:lpstr>Times New Roman</vt:lpstr>
      <vt:lpstr>Wingdings</vt:lpstr>
      <vt:lpstr>诗情画意</vt:lpstr>
      <vt:lpstr>Equation</vt:lpstr>
      <vt:lpstr>第三章  多元正态分布</vt:lpstr>
      <vt:lpstr>§3.4  复相关系数和偏相关系数 </vt:lpstr>
      <vt:lpstr>一、复相关系数</vt:lpstr>
      <vt:lpstr>PowerPoint 演示文稿</vt:lpstr>
      <vt:lpstr>PowerPoint 演示文稿</vt:lpstr>
      <vt:lpstr>ρy∙x的极大似然估计</vt:lpstr>
      <vt:lpstr>PowerPoint 演示文稿</vt:lpstr>
      <vt:lpstr>PowerPoint 演示文稿</vt:lpstr>
      <vt:lpstr>*二、最优线性预测</vt:lpstr>
      <vt:lpstr>1.从总体出发</vt:lpstr>
      <vt:lpstr>PowerPoint 演示文稿</vt:lpstr>
      <vt:lpstr>PowerPoint 演示文稿</vt:lpstr>
      <vt:lpstr>2.从样本出发</vt:lpstr>
      <vt:lpstr>PowerPoint 演示文稿</vt:lpstr>
      <vt:lpstr>三、偏相关系数</vt:lpstr>
      <vt:lpstr>PowerPoint 演示文稿</vt:lpstr>
      <vt:lpstr>PowerPoint 演示文稿</vt:lpstr>
      <vt:lpstr>PowerPoint 演示文稿</vt:lpstr>
      <vt:lpstr>2.偏相关系数的定义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多元正态分布</dc:title>
  <dc:creator>王学民</dc:creator>
  <cp:lastModifiedBy>lenovo</cp:lastModifiedBy>
  <cp:revision>312</cp:revision>
  <cp:lastPrinted>2014-02-21T08:56:07Z</cp:lastPrinted>
  <dcterms:created xsi:type="dcterms:W3CDTF">2009-07-04T12:01:02Z</dcterms:created>
  <dcterms:modified xsi:type="dcterms:W3CDTF">2021-03-17T02:42:18Z</dcterms:modified>
</cp:coreProperties>
</file>