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49" r:id="rId2"/>
    <p:sldId id="350" r:id="rId3"/>
    <p:sldId id="838" r:id="rId4"/>
    <p:sldId id="351" r:id="rId5"/>
    <p:sldId id="839" r:id="rId6"/>
    <p:sldId id="833" r:id="rId7"/>
    <p:sldId id="353" r:id="rId8"/>
    <p:sldId id="354" r:id="rId9"/>
    <p:sldId id="355" r:id="rId10"/>
    <p:sldId id="843" r:id="rId11"/>
    <p:sldId id="846" r:id="rId12"/>
    <p:sldId id="852" r:id="rId13"/>
    <p:sldId id="853" r:id="rId14"/>
    <p:sldId id="850" r:id="rId15"/>
    <p:sldId id="849" r:id="rId16"/>
    <p:sldId id="848" r:id="rId17"/>
    <p:sldId id="854" r:id="rId18"/>
    <p:sldId id="855" r:id="rId19"/>
    <p:sldId id="856" r:id="rId20"/>
    <p:sldId id="857" r:id="rId21"/>
    <p:sldId id="858" r:id="rId22"/>
    <p:sldId id="847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6" autoAdjust="0"/>
    <p:restoredTop sz="94637" autoAdjust="0"/>
  </p:normalViewPr>
  <p:slideViewPr>
    <p:cSldViewPr>
      <p:cViewPr varScale="1">
        <p:scale>
          <a:sx n="81" d="100"/>
          <a:sy n="81" d="100"/>
        </p:scale>
        <p:origin x="164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>
            <a:extLst>
              <a:ext uri="{FF2B5EF4-FFF2-40B4-BE49-F238E27FC236}">
                <a16:creationId xmlns:a16="http://schemas.microsoft.com/office/drawing/2014/main" id="{74BC6921-7334-49A5-9D08-40071C2389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2419" name="Rectangle 3">
            <a:extLst>
              <a:ext uri="{FF2B5EF4-FFF2-40B4-BE49-F238E27FC236}">
                <a16:creationId xmlns:a16="http://schemas.microsoft.com/office/drawing/2014/main" id="{324160A8-E100-4813-A74C-EEC49031C0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EBF4C598-A600-45B0-8D35-57504EE2C17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2421" name="Rectangle 5">
            <a:extLst>
              <a:ext uri="{FF2B5EF4-FFF2-40B4-BE49-F238E27FC236}">
                <a16:creationId xmlns:a16="http://schemas.microsoft.com/office/drawing/2014/main" id="{26844F66-66A7-4EEE-95D0-A52C0AAB92C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72422" name="Rectangle 6">
            <a:extLst>
              <a:ext uri="{FF2B5EF4-FFF2-40B4-BE49-F238E27FC236}">
                <a16:creationId xmlns:a16="http://schemas.microsoft.com/office/drawing/2014/main" id="{65485F00-76E6-4DE7-9036-8B3D6133BF6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2423" name="Rectangle 7">
            <a:extLst>
              <a:ext uri="{FF2B5EF4-FFF2-40B4-BE49-F238E27FC236}">
                <a16:creationId xmlns:a16="http://schemas.microsoft.com/office/drawing/2014/main" id="{05602F20-D8EC-44D4-9841-DFF67D3FD7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24873B7-98A0-4D85-AD59-0B8176D58B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ja-JP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A40401-ECDA-421C-829A-F650EF4E75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9E00C-0067-4AFA-9F7F-B8B4CB7C5C7A}" type="datetime1">
              <a:rPr lang="zh-CN" altLang="en-US"/>
              <a:pPr>
                <a:defRPr/>
              </a:pPr>
              <a:t>2021/3/14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0B90F6-9FFD-43CA-AB85-976A7B7160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1522AD-CBE5-419E-9641-CB6B87F374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81C0C-EDA9-4E15-800E-EC1D1DB477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064293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ja-JP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B85F62-0E94-4524-BF62-C70420B3CF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9F554-19A1-4A54-B1F8-E02E3131737B}" type="datetime1">
              <a:rPr lang="zh-CN" altLang="en-US"/>
              <a:pPr>
                <a:defRPr/>
              </a:pPr>
              <a:t>2021/3/14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7287AE-58A4-41ED-8C3C-17D787A7DF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ABFCA6-CBDF-4C41-B1BD-0FBC081C48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0D6A6F-E479-4CAB-9875-0C54D7D62F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227680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ja-JP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790435-3DB2-40FF-B614-297A89E45B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96028-0BA1-4FFD-9BF1-4BB87BB1861D}" type="datetime1">
              <a:rPr lang="zh-CN" altLang="en-US"/>
              <a:pPr>
                <a:defRPr/>
              </a:pPr>
              <a:t>2021/3/14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6119C6-2A3D-497D-8420-ABD82102AC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9273AC-80A3-4BA9-B92F-0B18EF09A1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110EB6-D1C1-41C9-BE32-EECB405357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320546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813" y="274638"/>
            <a:ext cx="7138987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CD0AE-C29A-4DA4-A19F-A1E01E7867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4C328-CE60-4D40-A09F-86E69A77F1A4}" type="datetime1">
              <a:rPr lang="zh-CN" altLang="en-US"/>
              <a:pPr>
                <a:defRPr/>
              </a:pPr>
              <a:t>2021/3/14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8784E6-870D-44CB-B518-4DEB3E8405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450EE-1BC8-4B04-9F05-AF220938A4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72F750-8276-4E9B-A1F9-2AA554944B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2749829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92FEB0-75D0-4083-93DE-6FFA404D59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52831-2CEA-4F13-B19E-0CED92AFE0F2}" type="datetime1">
              <a:rPr lang="zh-CN" altLang="en-US"/>
              <a:pPr>
                <a:defRPr/>
              </a:pPr>
              <a:t>2021/3/14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9F784FB-3C07-46CA-8922-9DEE7386BC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B95D013-025F-444A-ACE3-03BD4FB3C3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653DB8-353F-436B-9ECC-DAF652FDDA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0869956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ja-JP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82FB64-1106-4C97-89A4-238E1AADF4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2DE0B-B0D2-41EC-B38D-1A9F569AC518}" type="datetime1">
              <a:rPr lang="zh-CN" altLang="en-US"/>
              <a:pPr>
                <a:defRPr/>
              </a:pPr>
              <a:t>2021/3/14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AC5EC1-C732-427E-AEC1-8A9313F84A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FF4D3F-B7CB-4B4D-8E0C-3955D6F851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0AAA5-30DA-410E-A193-385BB3E5C6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701980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D58275-C5C8-475E-AF27-0709F92FE0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48B61-2581-4F3A-8A0C-3939E96E46D6}" type="datetime1">
              <a:rPr lang="zh-CN" altLang="en-US"/>
              <a:pPr>
                <a:defRPr/>
              </a:pPr>
              <a:t>2021/3/14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A71A7B-BA12-4E48-8735-B6D985335C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509449-0A11-448F-8BC0-9EFE530201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E38634-C33F-49D0-B25E-A11F468715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98684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ja-JP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670839-EB57-436F-8BB6-DCF1BBD815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151C8-1306-473F-B870-11B6FB7F24A9}" type="datetime1">
              <a:rPr lang="zh-CN" altLang="en-US"/>
              <a:pPr>
                <a:defRPr/>
              </a:pPr>
              <a:t>2021/3/14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1B9F6-4336-4533-AD59-FDB1DA33BD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1A09FB-C825-43CD-9BCB-E97E6237C6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EB9266-D3A7-4D60-895B-D1B8B03590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786171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ja-JP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22224B1-EC72-4741-AAD2-527DFF88E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F3EFE-6D21-4E2C-BCA8-8DA50D078017}" type="datetime1">
              <a:rPr lang="zh-CN" altLang="en-US"/>
              <a:pPr>
                <a:defRPr/>
              </a:pPr>
              <a:t>2021/3/14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5D16C0-3D2A-4960-8B98-002BE6BBFE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004E168-4C08-4FC8-BA17-669CAF9678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CB56C-3B1D-42B9-B5BC-B32625D670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5776383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8E73D4-59EF-4673-A6DC-7B91A2BA41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D9FD-FBC3-4B36-A501-1751A214C495}" type="datetime1">
              <a:rPr lang="zh-CN" altLang="en-US"/>
              <a:pPr>
                <a:defRPr/>
              </a:pPr>
              <a:t>2021/3/14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F4BF03F-499D-4C51-8D8F-0D7351BE96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C88F7A5-C101-4BA2-9833-A1B9879458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FFB0A-C7D5-46BA-AD03-E5E621D05E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362779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F3BFC9D-C893-4E94-90C6-61D62828EA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40038-2340-4748-B67D-A4CCF90DFE1D}" type="datetime1">
              <a:rPr lang="zh-CN" altLang="en-US"/>
              <a:pPr>
                <a:defRPr/>
              </a:pPr>
              <a:t>2021/3/14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200F950-BF36-4FE4-B10C-7C077DF780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B8FE672-3698-4CF1-9D83-A3BEBD7F22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519C0-4E3F-4C4B-9E30-F3C7DAE778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454233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9214DB-B29E-42B9-90B6-C2FC3A6B0A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B2F4E-BA02-478C-B690-6CBD309D0050}" type="datetime1">
              <a:rPr lang="zh-CN" altLang="en-US"/>
              <a:pPr>
                <a:defRPr/>
              </a:pPr>
              <a:t>2021/3/14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6C6AD5-45B1-4DEE-9733-2F9484249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69AF8E-B51A-4A8A-B4F9-E579D1B1EF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D8DC9B-27E4-4FBB-A152-05DF534E4A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676117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252386-EC6A-4D12-9F49-38FCA7A3D1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352A5-1E3D-4BBA-9AA6-69C143B57326}" type="datetime1">
              <a:rPr lang="zh-CN" altLang="en-US"/>
              <a:pPr>
                <a:defRPr/>
              </a:pPr>
              <a:t>2021/3/14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6E2A6-1131-4429-9314-C2D009C57F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254DBC-C5E2-4E36-92D7-A324FAF60C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86D475-8612-46A8-8F2E-9D0F01A6F8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0316268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84E766A-38D1-41C0-821C-88DA2B888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274638"/>
            <a:ext cx="713898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A51514B-7880-4553-B18F-CAE69E2252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39FCF12B-D474-4D4D-A626-7DB661F1999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EAFFFD0E-7936-486F-861C-AD55FF28C54B}" type="datetime1">
              <a:rPr lang="zh-CN" altLang="en-US"/>
              <a:pPr>
                <a:defRPr/>
              </a:pPr>
              <a:t>2021/3/14</a:t>
            </a:fld>
            <a:endParaRPr lang="en-US" altLang="zh-CN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EBD72F55-8BB4-4490-8739-BBA2FF3ACA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337300"/>
            <a:ext cx="4032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中国人民大学六西格玛质量管理研究中心</a:t>
            </a:r>
            <a:endParaRPr lang="en-US" altLang="zh-CN"/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8AECA112-92A6-4C19-956C-2048ABBDC96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09BB6ABE-7B85-4210-9FF9-33960DE444AA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1" name="Picture 7" descr="tb3">
            <a:extLst>
              <a:ext uri="{FF2B5EF4-FFF2-40B4-BE49-F238E27FC236}">
                <a16:creationId xmlns:a16="http://schemas.microsoft.com/office/drawing/2014/main" id="{F31937E6-FD10-4124-8883-75282D057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100806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>
            <a:extLst>
              <a:ext uri="{FF2B5EF4-FFF2-40B4-BE49-F238E27FC236}">
                <a16:creationId xmlns:a16="http://schemas.microsoft.com/office/drawing/2014/main" id="{CF125109-D129-4C52-A81E-EE2A23D76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6237288"/>
            <a:ext cx="8207375" cy="0"/>
          </a:xfrm>
          <a:prstGeom prst="line">
            <a:avLst/>
          </a:prstGeom>
          <a:noFill/>
          <a:ln w="9525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blinds dir="vert"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37DAAE8-2CD4-4B6E-ABEA-882D2AEDE1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260350"/>
            <a:ext cx="7848600" cy="792163"/>
          </a:xfrm>
        </p:spPr>
        <p:txBody>
          <a:bodyPr/>
          <a:lstStyle/>
          <a:p>
            <a:pPr eaLnBrk="1" hangingPunct="1"/>
            <a:r>
              <a:rPr lang="en-US" altLang="zh-CN" b="1" dirty="0"/>
              <a:t>3.3.2  </a:t>
            </a:r>
            <a:r>
              <a:rPr lang="zh-CN" altLang="en-US" b="1" dirty="0"/>
              <a:t>回归方程的显著性检验</a:t>
            </a:r>
          </a:p>
        </p:txBody>
      </p:sp>
      <p:sp>
        <p:nvSpPr>
          <p:cNvPr id="33795" name="日期占位符 3">
            <a:extLst>
              <a:ext uri="{FF2B5EF4-FFF2-40B4-BE49-F238E27FC236}">
                <a16:creationId xmlns:a16="http://schemas.microsoft.com/office/drawing/2014/main" id="{BDE13180-6905-444B-9170-37CFA0DEDB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75562C-1416-480A-ACF3-ABBDD2C91662}" type="datetime1">
              <a:rPr lang="zh-CN" altLang="en-US" sz="1400" smtClean="0">
                <a:solidFill>
                  <a:schemeClr val="bg1"/>
                </a:solidFill>
              </a:rPr>
              <a:pPr eaLnBrk="1" hangingPunct="1"/>
              <a:t>2021/3/14</a:t>
            </a:fld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33796" name="灯片编号占位符 5">
            <a:extLst>
              <a:ext uri="{FF2B5EF4-FFF2-40B4-BE49-F238E27FC236}">
                <a16:creationId xmlns:a16="http://schemas.microsoft.com/office/drawing/2014/main" id="{92CEF5D8-0743-49D4-8E63-CEA1F1AB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48BD2B-BF8E-42C8-9008-B10447D525E6}" type="slidenum">
              <a:rPr lang="en-US" altLang="zh-CN" sz="1400">
                <a:solidFill>
                  <a:schemeClr val="bg1"/>
                </a:solidFill>
              </a:rPr>
              <a:pPr eaLnBrk="1" hangingPunct="1"/>
              <a:t>1</a:t>
            </a:fld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33799" name="Rectangle 5">
            <a:extLst>
              <a:ext uri="{FF2B5EF4-FFF2-40B4-BE49-F238E27FC236}">
                <a16:creationId xmlns:a16="http://schemas.microsoft.com/office/drawing/2014/main" id="{6A0EA0D2-D350-4EF0-8A8D-9B4AA303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524" y="4661817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>
                <a:solidFill>
                  <a:schemeClr val="bg1"/>
                </a:solidFill>
              </a:rPr>
              <a:t> 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33802" name="Rectangle 8">
            <a:extLst>
              <a:ext uri="{FF2B5EF4-FFF2-40B4-BE49-F238E27FC236}">
                <a16:creationId xmlns:a16="http://schemas.microsoft.com/office/drawing/2014/main" id="{E9A597B4-1831-4E10-B55D-0450B9F67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52525"/>
            <a:ext cx="1658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一、</a:t>
            </a:r>
            <a:r>
              <a:rPr lang="en-US" altLang="zh-CN" sz="2400" b="1">
                <a:solidFill>
                  <a:schemeClr val="bg1"/>
                </a:solidFill>
              </a:rPr>
              <a:t>F</a:t>
            </a:r>
            <a:r>
              <a:rPr lang="zh-CN" altLang="en-US" sz="2400" b="1">
                <a:solidFill>
                  <a:schemeClr val="bg1"/>
                </a:solidFill>
              </a:rPr>
              <a:t>检验</a:t>
            </a:r>
            <a:r>
              <a:rPr lang="zh-CN" altLang="en-US" sz="18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3803" name="Rectangle 9">
            <a:extLst>
              <a:ext uri="{FF2B5EF4-FFF2-40B4-BE49-F238E27FC236}">
                <a16:creationId xmlns:a16="http://schemas.microsoft.com/office/drawing/2014/main" id="{6E98A448-3A39-4AAF-81B5-31DD24FD1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2758405"/>
            <a:ext cx="3793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原假设  </a:t>
            </a:r>
            <a:r>
              <a: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i="1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:β</a:t>
            </a:r>
            <a:r>
              <a:rPr lang="en-US" altLang="zh-CN" sz="2400" i="1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=β</a:t>
            </a:r>
            <a:r>
              <a:rPr lang="en-US" altLang="zh-CN" sz="2400" i="1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=…=β</a:t>
            </a:r>
            <a:r>
              <a:rPr lang="en-US" altLang="zh-CN" sz="2400" i="1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33805" name="Object 10">
            <a:extLst>
              <a:ext uri="{FF2B5EF4-FFF2-40B4-BE49-F238E27FC236}">
                <a16:creationId xmlns:a16="http://schemas.microsoft.com/office/drawing/2014/main" id="{FBC9DF0B-5CE9-4FEC-8386-D9569A011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172716"/>
              </p:ext>
            </p:extLst>
          </p:nvPr>
        </p:nvGraphicFramePr>
        <p:xfrm>
          <a:off x="1674986" y="3388641"/>
          <a:ext cx="4951713" cy="844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431800" progId="Equation.DSMT4">
                  <p:embed/>
                </p:oleObj>
              </mc:Choice>
              <mc:Fallback>
                <p:oleObj name="Equation" r:id="rId2" imgW="25146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986" y="3388641"/>
                        <a:ext cx="4951713" cy="844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Rectangle 12">
            <a:extLst>
              <a:ext uri="{FF2B5EF4-FFF2-40B4-BE49-F238E27FC236}">
                <a16:creationId xmlns:a16="http://schemas.microsoft.com/office/drawing/2014/main" id="{4BE39C9D-C221-4561-A01D-18D45CD59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712" y="4391049"/>
            <a:ext cx="2420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SST = SSR + SSE</a:t>
            </a:r>
            <a:r>
              <a:rPr lang="en-US" altLang="zh-CN" sz="18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33808" name="Object 13">
            <a:extLst>
              <a:ext uri="{FF2B5EF4-FFF2-40B4-BE49-F238E27FC236}">
                <a16:creationId xmlns:a16="http://schemas.microsoft.com/office/drawing/2014/main" id="{B5F5D5CF-172B-4594-9360-AF5531D05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660823"/>
              </p:ext>
            </p:extLst>
          </p:nvPr>
        </p:nvGraphicFramePr>
        <p:xfrm>
          <a:off x="1187624" y="4992017"/>
          <a:ext cx="30575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227" imgH="418918" progId="Equation.DSMT4">
                  <p:embed/>
                </p:oleObj>
              </mc:Choice>
              <mc:Fallback>
                <p:oleObj name="Equation" r:id="rId4" imgW="1320227" imgH="418918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992017"/>
                        <a:ext cx="305752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9" name="Text Box 15">
            <a:extLst>
              <a:ext uri="{FF2B5EF4-FFF2-40B4-BE49-F238E27FC236}">
                <a16:creationId xmlns:a16="http://schemas.microsoft.com/office/drawing/2014/main" id="{338C6CB8-9396-4209-8508-A7FFB8342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812" y="5280942"/>
            <a:ext cx="237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bg1"/>
                </a:solidFill>
              </a:rPr>
              <a:t>当</a:t>
            </a: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>
                <a:solidFill>
                  <a:schemeClr val="bg1"/>
                </a:solidFill>
              </a:rPr>
              <a:t>成立时服从</a:t>
            </a:r>
          </a:p>
        </p:txBody>
      </p:sp>
      <p:graphicFrame>
        <p:nvGraphicFramePr>
          <p:cNvPr id="33810" name="Object 16">
            <a:extLst>
              <a:ext uri="{FF2B5EF4-FFF2-40B4-BE49-F238E27FC236}">
                <a16:creationId xmlns:a16="http://schemas.microsoft.com/office/drawing/2014/main" id="{63FA44D1-9C30-498B-8DAE-09132C9378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021956"/>
              </p:ext>
            </p:extLst>
          </p:nvPr>
        </p:nvGraphicFramePr>
        <p:xfrm>
          <a:off x="6413674" y="5280942"/>
          <a:ext cx="22955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392" imgH="203112" progId="Equation.DSMT4">
                  <p:embed/>
                </p:oleObj>
              </mc:Choice>
              <mc:Fallback>
                <p:oleObj name="Equation" r:id="rId6" imgW="939392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674" y="5280942"/>
                        <a:ext cx="22955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1" name="页脚占位符 18">
            <a:extLst>
              <a:ext uri="{FF2B5EF4-FFF2-40B4-BE49-F238E27FC236}">
                <a16:creationId xmlns:a16="http://schemas.microsoft.com/office/drawing/2014/main" id="{030257CA-1FAA-4CE7-ADCE-13392AFF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</a:rPr>
              <a:t>中国人民大学六西格玛质量管理研究中心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3B678045-A0BF-441D-9FFB-54F65ABF3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045791"/>
            <a:ext cx="5113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=β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+β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+β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+…+β</a:t>
            </a:r>
            <a:r>
              <a:rPr lang="en-US" altLang="zh-CN" sz="2800" baseline="-25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+ε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E2E68D3-0754-4CEC-841D-81D5391022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1592845"/>
            <a:ext cx="6213557" cy="566402"/>
          </a:xfrm>
        </p:spPr>
        <p:txBody>
          <a:bodyPr/>
          <a:lstStyle/>
          <a:p>
            <a:pPr algn="l" eaLnBrk="1" hangingPunct="1"/>
            <a:r>
              <a:rPr lang="zh-CN" altLang="en-US" sz="2400" b="1" dirty="0"/>
              <a:t>多元线性回归模型的一般形式</a:t>
            </a:r>
            <a:r>
              <a:rPr lang="zh-CN" altLang="en-US" sz="2400" dirty="0"/>
              <a:t> </a:t>
            </a:r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7BC8E-F136-485B-8B10-1B460A1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3.3.2  </a:t>
            </a:r>
            <a:r>
              <a:rPr lang="zh-CN" altLang="en-US" b="1" dirty="0"/>
              <a:t>回归方程的显著性检验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F03AD463-5645-4743-9F32-C868484B968D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/>
              <a:lstStyle/>
              <a:p>
                <a:r>
                  <a:rPr lang="zh-CN" altLang="en-US" sz="2800" b="1" dirty="0">
                    <a:solidFill>
                      <a:schemeClr val="bg1"/>
                    </a:solidFill>
                  </a:rPr>
                  <a:t>四、拟合优度</a:t>
                </a:r>
                <a:endParaRPr lang="en-US" altLang="zh-CN" sz="2800" b="1" dirty="0">
                  <a:solidFill>
                    <a:schemeClr val="bg1"/>
                  </a:solidFill>
                </a:endParaRPr>
              </a:p>
              <a:p>
                <a:r>
                  <a:rPr lang="zh-CN" altLang="en-US" sz="2800" dirty="0">
                    <a:solidFill>
                      <a:schemeClr val="bg1"/>
                    </a:solidFill>
                  </a:rPr>
                  <a:t>决定系数为：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zh-CN" alt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𝑆𝑆𝑅</m:t>
                        </m:r>
                      </m:num>
                      <m:den>
                        <m:r>
                          <a:rPr lang="zh-CN" alt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  <m:r>
                      <a:rPr lang="zh-CN" altLang="en-US" sz="2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zh-CN" alt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𝑆𝑆𝑇</m:t>
                        </m:r>
                      </m:den>
                    </m:f>
                  </m:oMath>
                </a14:m>
                <a:endParaRPr lang="en-US" altLang="zh-CN" sz="2800" dirty="0"/>
              </a:p>
              <a:p>
                <a:pPr lvl="1" eaLnBrk="1" hangingPunct="1"/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样本决定系数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取值在</a:t>
                </a:r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[0,1]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之间，</a:t>
                </a:r>
                <a:endPara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接近于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说明回归拟合好，</a:t>
                </a:r>
                <a:r>
                  <a:rPr lang="zh-CN" altLang="en-US" sz="2400" dirty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但不一定预测好</a:t>
                </a:r>
                <a:endParaRPr lang="en-US" altLang="zh-CN" sz="2400" dirty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接近</m:t>
                    </m:r>
                    <m:r>
                      <a:rPr lang="zh-CN" alt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于</m:t>
                    </m:r>
                  </m:oMath>
                </a14:m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说明回归拟合的不好</a:t>
                </a:r>
                <a:endParaRPr lang="en-US" altLang="zh-CN" sz="24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可以直观的反映拟合效果，</a:t>
                </a:r>
                <a:r>
                  <a:rPr lang="zh-CN" altLang="en-US" sz="2400" dirty="0">
                    <a:latin typeface="Times New Roman" panose="02020603050405020304" pitchFamily="18" charset="0"/>
                  </a:rPr>
                  <a:t>但不能作为严格的显著性检验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/>
                  <a:t>多大，才算拟合好？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若解释好，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较大</m:t>
                    </m:r>
                  </m:oMath>
                </a14:m>
                <a:r>
                  <a:rPr lang="zh-CN" altLang="en-US" sz="2400" dirty="0"/>
                  <a:t>时，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在</a:t>
                </a:r>
                <a:r>
                  <a:rPr lang="en-US" altLang="zh-CN" sz="2400" dirty="0"/>
                  <a:t>0.7</a:t>
                </a:r>
                <a:r>
                  <a:rPr lang="zh-CN" altLang="en-US" sz="2400" dirty="0"/>
                  <a:t>左右就算好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sz="2400" dirty="0"/>
                  <a:t>变量数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/>
                  <a:t>接近时，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易于为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，慎用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400" dirty="0"/>
              </a:p>
              <a:p>
                <a:r>
                  <a:rPr lang="zh-CN" altLang="en-US" sz="2000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F03AD463-5645-4743-9F32-C868484B9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1333" t="-1887" b="-15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EBA1F-C7F8-45BD-BAAA-172F5FE0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19F554-19A1-4A54-B1F8-E02E3131737B}" type="datetime1">
              <a:rPr lang="zh-CN" altLang="en-US" smtClean="0"/>
              <a:pPr>
                <a:defRPr/>
              </a:pPr>
              <a:t>2021/3/14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C929A-2BB7-4FC4-B85C-D70AAC99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A6F-E479-4CAB-9875-0C54D7D62F8E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975621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日期占位符 3">
            <a:extLst>
              <a:ext uri="{FF2B5EF4-FFF2-40B4-BE49-F238E27FC236}">
                <a16:creationId xmlns:a16="http://schemas.microsoft.com/office/drawing/2014/main" id="{14A75530-9ED5-4F01-B349-9CF95021A3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EDF395-471A-4EDB-B8DA-BC837EF69B32}" type="datetime1">
              <a:rPr lang="zh-CN" altLang="en-US" sz="1400" smtClean="0">
                <a:solidFill>
                  <a:schemeClr val="bg1"/>
                </a:solidFill>
              </a:rPr>
              <a:pPr eaLnBrk="1" hangingPunct="1"/>
              <a:t>2021/3/14</a:t>
            </a:fld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4580" name="灯片编号占位符 5">
            <a:extLst>
              <a:ext uri="{FF2B5EF4-FFF2-40B4-BE49-F238E27FC236}">
                <a16:creationId xmlns:a16="http://schemas.microsoft.com/office/drawing/2014/main" id="{76C63083-1783-4774-BD7D-6143B77B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AD229E-9472-461A-985B-82E52C2FDACA}" type="slidenum">
              <a:rPr lang="en-US" altLang="zh-CN" sz="1400">
                <a:solidFill>
                  <a:schemeClr val="bg1"/>
                </a:solidFill>
              </a:rPr>
              <a:pPr eaLnBrk="1" hangingPunct="1"/>
              <a:t>11</a:t>
            </a:fld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4581" name="页脚占位符 5">
            <a:extLst>
              <a:ext uri="{FF2B5EF4-FFF2-40B4-BE49-F238E27FC236}">
                <a16:creationId xmlns:a16="http://schemas.microsoft.com/office/drawing/2014/main" id="{DDE5806E-BFCD-48E4-86E7-6D193CE2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</a:rPr>
              <a:t>中国人民大学六西格玛质量管理研究中心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15CE666-AF40-4E23-981D-0DF213D0F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AC63AC-25E0-4547-97FD-B6581D630AF3}"/>
              </a:ext>
            </a:extLst>
          </p:cNvPr>
          <p:cNvSpPr/>
          <p:nvPr/>
        </p:nvSpPr>
        <p:spPr bwMode="auto">
          <a:xfrm>
            <a:off x="6553200" y="3212976"/>
            <a:ext cx="539080" cy="122413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1B13A48-7F1F-49A9-9400-C774FBBE3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00" r="42125" b="8000"/>
          <a:stretch/>
        </p:blipFill>
        <p:spPr>
          <a:xfrm>
            <a:off x="757363" y="5280248"/>
            <a:ext cx="7038906" cy="12450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910DC8-F3DD-48DE-BE76-A8D6F013A9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53" r="42774" b="5563"/>
          <a:stretch/>
        </p:blipFill>
        <p:spPr>
          <a:xfrm>
            <a:off x="751010" y="274662"/>
            <a:ext cx="7045259" cy="50265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84C1C6D-C129-42A2-A088-54177A52B8D3}"/>
              </a:ext>
            </a:extLst>
          </p:cNvPr>
          <p:cNvSpPr/>
          <p:nvPr/>
        </p:nvSpPr>
        <p:spPr bwMode="auto">
          <a:xfrm>
            <a:off x="739845" y="5503885"/>
            <a:ext cx="6336704" cy="33144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730808"/>
      </p:ext>
    </p:extLst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97F6A21-4277-4645-8348-D01BB17AE7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600" dirty="0"/>
                  <a:t> </a:t>
                </a:r>
                <a:r>
                  <a:rPr lang="zh-CN" altLang="en-US" sz="3600" dirty="0"/>
                  <a:t>越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 panose="02040503050406030204" pitchFamily="18" charset="0"/>
                      </a:rPr>
                      <m:t>接近于</m:t>
                    </m:r>
                  </m:oMath>
                </a14:m>
                <a:r>
                  <a:rPr lang="en-US" altLang="zh-CN" sz="3600" dirty="0">
                    <a:latin typeface="Times New Roman" panose="02020603050405020304" pitchFamily="18" charset="0"/>
                  </a:rPr>
                  <a:t>1</a:t>
                </a:r>
                <a:r>
                  <a:rPr lang="zh-CN" altLang="en-US" sz="3600" dirty="0">
                    <a:latin typeface="Times New Roman" panose="02020603050405020304" pitchFamily="18" charset="0"/>
                  </a:rPr>
                  <a:t>，说明回归拟合好？</a:t>
                </a:r>
                <a:endParaRPr lang="zh-CN" altLang="en-US" sz="3600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97F6A21-4277-4645-8348-D01BB17AE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250" r="-1708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0BF9D-DF1B-4CBF-A606-589494EFB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library(datasets)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plot(cars)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dist~speed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data=cars)</a:t>
            </a: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abline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(fit)</a:t>
            </a:r>
          </a:p>
          <a:p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86BFF-0C03-4361-8563-BA933DE5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02DE0B-B0D2-41EC-B38D-1A9F569AC518}" type="datetime1">
              <a:rPr lang="zh-CN" altLang="en-US" smtClean="0"/>
              <a:pPr>
                <a:defRPr/>
              </a:pPr>
              <a:t>2021/3/17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2B99F-F064-4457-9249-26F83DE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中国人民大学六西格玛质量管理研究中心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943E2-AE97-4429-9AFC-C1070670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AAA5-30DA-410E-A193-385BB3E5C6E8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AE2CEB-2E04-4D13-9057-EB08DA5CC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400" r="87799" b="5201"/>
          <a:stretch/>
        </p:blipFill>
        <p:spPr>
          <a:xfrm>
            <a:off x="5989858" y="1600200"/>
            <a:ext cx="269694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98002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8A990-7A3C-44C2-9042-59D21065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ECE8A-0918-471C-8517-94A5FD24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25F3A-CC07-4203-AA24-F7A4FCB6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02DE0B-B0D2-41EC-B38D-1A9F569AC518}" type="datetime1">
              <a:rPr lang="zh-CN" altLang="en-US" smtClean="0"/>
              <a:pPr>
                <a:defRPr/>
              </a:pPr>
              <a:t>2021/3/17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61A1A-D8AB-476B-9F82-6D8F09F3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中国人民大学六西格玛质量管理研究中心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2E8E9-8A80-4C88-82FD-AF78EC58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AAA5-30DA-410E-A193-385BB3E5C6E8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C2E65E-C14C-4526-B251-B99C071C72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01" r="51575" b="13600"/>
          <a:stretch/>
        </p:blipFill>
        <p:spPr>
          <a:xfrm>
            <a:off x="423148" y="1481138"/>
            <a:ext cx="8263652" cy="497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0134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D3B00-F8D0-44AE-92E7-6D0DFBC6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5EE2D-8476-450D-8AE9-AE40D36B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44ACB-6AFC-4EA9-B20A-175704A5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02DE0B-B0D2-41EC-B38D-1A9F569AC518}" type="datetime1">
              <a:rPr lang="zh-CN" altLang="en-US" smtClean="0"/>
              <a:pPr>
                <a:defRPr/>
              </a:pPr>
              <a:t>2021/3/17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FC041-059A-4899-8614-B8442AA7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中国人民大学六西格玛质量管理研究中心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34E5B-533F-4685-8746-9B593F4F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AAA5-30DA-410E-A193-385BB3E5C6E8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8D0D54-F02A-452A-B565-D2E48D0B3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75" t="45800" r="19288" b="10800"/>
          <a:stretch/>
        </p:blipFill>
        <p:spPr>
          <a:xfrm>
            <a:off x="1979712" y="927343"/>
            <a:ext cx="4680520" cy="500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66461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A61F5-8886-4DC1-8559-99256C21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AD2A4-6FA8-431E-AFDE-1133188FF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过拟合：仅适用于建模的数据，不适用于其他数据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C167C-9111-4232-B09B-D0D90B1C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02DE0B-B0D2-41EC-B38D-1A9F569AC518}" type="datetime1">
              <a:rPr lang="zh-CN" altLang="en-US" smtClean="0"/>
              <a:pPr>
                <a:defRPr/>
              </a:pPr>
              <a:t>2021/3/17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37272-D6E0-4080-AEFF-822E5EE0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中国人民大学六西格玛质量管理研究中心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220A3-E418-461F-AA20-AE936DD5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AAA5-30DA-410E-A193-385BB3E5C6E8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D1A402-BD6C-4718-9D30-D4000EE45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00" t="19201" r="16139" b="12200"/>
          <a:stretch/>
        </p:blipFill>
        <p:spPr>
          <a:xfrm>
            <a:off x="1114683" y="1199192"/>
            <a:ext cx="7283935" cy="392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62177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7BC8E-F136-485B-8B10-1B460A1F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3.3.2  </a:t>
            </a:r>
            <a:r>
              <a:rPr lang="zh-CN" altLang="en-US" b="1" dirty="0"/>
              <a:t>回归方程的显著性检验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F03AD463-5645-4743-9F32-C868484B968D}"/>
                  </a:ext>
                </a:extLst>
              </p:cNvPr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/>
              <a:lstStyle/>
              <a:p>
                <a:r>
                  <a:rPr lang="en-US" altLang="zh-CN" sz="2800" b="1" dirty="0"/>
                  <a:t>AIC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𝐀𝐈𝐂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𝐥𝐧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acc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altLang="zh-CN" sz="2400" b="1" dirty="0"/>
              </a:p>
              <a:p>
                <a:pPr lvl="1"/>
                <a:r>
                  <a:rPr lang="en-US" altLang="zh-CN" sz="2400" b="1" dirty="0"/>
                  <a:t>    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m:rPr>
                        <m:sty m:val="p"/>
                      </m:rPr>
                      <a:rPr lang="en-US" altLang="zh-CN" sz="2400" b="1" i="1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𝐥𝐧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𝑺𝑺𝑬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2400" b="1" dirty="0"/>
              </a:p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BIC</a:t>
                </a:r>
                <a:endParaRPr lang="en-US" altLang="zh-CN" sz="2800" b="1" dirty="0"/>
              </a:p>
              <a:p>
                <a:pPr lvl="1"/>
                <a:r>
                  <a:rPr lang="en-US" altLang="zh-CN" sz="2400" b="1" dirty="0"/>
                  <a:t>b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𝒊𝒄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𝐥𝐧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acc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altLang="zh-CN" sz="2400" b="1" dirty="0"/>
              </a:p>
              <a:p>
                <a:pPr lvl="1"/>
                <a:r>
                  <a:rPr lang="en-US" altLang="zh-CN" sz="2400" b="1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m:rPr>
                        <m:sty m:val="p"/>
                      </m:rPr>
                      <a:rPr lang="en-US" altLang="zh-CN" sz="2400" b="1" i="1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𝐥𝐧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𝑺𝑺𝑬</m:t>
                            </m:r>
                          </m:num>
                          <m:den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2400" b="1" dirty="0"/>
              </a:p>
              <a:p>
                <a:r>
                  <a:rPr lang="en-US" altLang="zh-CN" sz="2800" b="1" dirty="0"/>
                  <a:t>SSE</a:t>
                </a:r>
                <a:r>
                  <a:rPr lang="zh-CN" altLang="en-US" sz="2800" b="1" dirty="0"/>
                  <a:t>为残差平方和</a:t>
                </a:r>
                <a:endParaRPr lang="en-US" altLang="zh-CN" sz="2800" b="1" dirty="0"/>
              </a:p>
              <a:p>
                <a:r>
                  <a:rPr lang="en-US" altLang="zh-CN" sz="2800" b="1" dirty="0"/>
                  <a:t>AIC</a:t>
                </a:r>
                <a:r>
                  <a:rPr lang="zh-CN" altLang="en-US" sz="2800" b="1" dirty="0"/>
                  <a:t>、</a:t>
                </a:r>
                <a:r>
                  <a:rPr lang="en-US" altLang="zh-CN" sz="2800" b="1" dirty="0"/>
                  <a:t>BIC</a:t>
                </a:r>
                <a:r>
                  <a:rPr lang="zh-CN" altLang="en-US" sz="2800" b="1" dirty="0"/>
                  <a:t>依赖于正态分布的假定</a:t>
                </a:r>
                <a:endParaRPr lang="en-US" altLang="zh-CN" sz="2800" b="1" dirty="0"/>
              </a:p>
              <a:p>
                <a:endParaRPr lang="zh-CN" altLang="en-US" sz="2000" dirty="0">
                  <a:solidFill>
                    <a:schemeClr val="bg1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竖排文字占位符 2">
                <a:extLst>
                  <a:ext uri="{FF2B5EF4-FFF2-40B4-BE49-F238E27FC236}">
                    <a16:creationId xmlns:a16="http://schemas.microsoft.com/office/drawing/2014/main" id="{F03AD463-5645-4743-9F32-C868484B9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EBA1F-C7F8-45BD-BAAA-172F5FE0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19F554-19A1-4A54-B1F8-E02E3131737B}" type="datetime1">
              <a:rPr lang="zh-CN" altLang="en-US" smtClean="0"/>
              <a:pPr>
                <a:defRPr/>
              </a:pPr>
              <a:t>2021/3/17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C929A-2BB7-4FC4-B85C-D70AAC99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A6F-E479-4CAB-9875-0C54D7D62F8E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2303635"/>
      </p:ext>
    </p:extLst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DAC32-A925-4ED2-892F-C391242C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1A4DF9-9221-4D53-B804-65FC952B8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en-US" dirty="0"/>
              <a:t>残差可作为误差的估计</a:t>
            </a:r>
            <a:endParaRPr lang="en-US" altLang="zh-CN" dirty="0"/>
          </a:p>
          <a:p>
            <a:r>
              <a:rPr lang="zh-CN" altLang="en-US" dirty="0"/>
              <a:t>检验残差的正态性</a:t>
            </a:r>
            <a:endParaRPr lang="en-US" altLang="zh-CN" dirty="0"/>
          </a:p>
          <a:p>
            <a:r>
              <a:rPr lang="en-US" altLang="zh-CN" dirty="0"/>
              <a:t>Speed</a:t>
            </a:r>
            <a:r>
              <a:rPr lang="zh-CN" altLang="en-US" dirty="0"/>
              <a:t>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波士顿数据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EC3C9-5E07-45BA-9577-DD9C6AD4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19F554-19A1-4A54-B1F8-E02E3131737B}" type="datetime1">
              <a:rPr lang="zh-CN" altLang="en-US" smtClean="0"/>
              <a:pPr>
                <a:defRPr/>
              </a:pPr>
              <a:t>2021/3/17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E3716-0240-433F-84B0-6E532697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中国人民大学六西格玛质量管理研究中心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1362D-393B-440A-BB9C-783E67B9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A6F-E479-4CAB-9875-0C54D7D62F8E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DCADB1-36AD-432E-8A7C-2E071E2C1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840228"/>
            <a:ext cx="5219700" cy="18192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7064D6-78FF-4302-B9E0-93ADF4CEC0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8"/>
          <a:stretch/>
        </p:blipFill>
        <p:spPr>
          <a:xfrm>
            <a:off x="3563889" y="4751578"/>
            <a:ext cx="52197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90556"/>
      </p:ext>
    </p:extLst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B0159-AA03-4E36-A0E7-5C3A1740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回归诊断图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A6CB8-124F-45D6-82C5-2EEBCFA66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fr-FR" altLang="zh-CN" dirty="0"/>
              <a:t>par(mfrow=c(2,2))</a:t>
            </a:r>
          </a:p>
          <a:p>
            <a:r>
              <a:rPr lang="fr-FR" altLang="zh-CN" dirty="0"/>
              <a:t>plot(fit)#speed</a:t>
            </a:r>
            <a:r>
              <a:rPr lang="zh-CN" altLang="en-US" dirty="0"/>
              <a:t>数据</a:t>
            </a:r>
            <a:endParaRPr lang="fr-FR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94E50-02E0-48E7-9EF0-9B9C7CAE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19F554-19A1-4A54-B1F8-E02E3131737B}" type="datetime1">
              <a:rPr lang="zh-CN" altLang="en-US" smtClean="0"/>
              <a:pPr>
                <a:defRPr/>
              </a:pPr>
              <a:t>2021/3/17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ECB08-EE05-46E5-8C53-0ADA5396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中国人民大学六西格玛质量管理研究中心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FE53B-AC52-42C6-BD9C-9483341A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A6F-E479-4CAB-9875-0C54D7D62F8E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317184"/>
      </p:ext>
    </p:extLst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B0159-AA03-4E36-A0E7-5C3A1740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回归诊断图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A6CB8-124F-45D6-82C5-2EEBCFA66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fr-FR" altLang="zh-CN" dirty="0"/>
              <a:t>par(mfrow=c(2,2))</a:t>
            </a:r>
          </a:p>
          <a:p>
            <a:r>
              <a:rPr lang="fr-FR" altLang="zh-CN" dirty="0"/>
              <a:t>plot(fit)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94E50-02E0-48E7-9EF0-9B9C7CAE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19F554-19A1-4A54-B1F8-E02E3131737B}" type="datetime1">
              <a:rPr lang="zh-CN" altLang="en-US" smtClean="0"/>
              <a:pPr>
                <a:defRPr/>
              </a:pPr>
              <a:t>2021/3/17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ECB08-EE05-46E5-8C53-0ADA5396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中国人民大学六西格玛质量管理研究中心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FE53B-AC52-42C6-BD9C-9483341A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A6F-E479-4CAB-9875-0C54D7D62F8E}" type="slidenum">
              <a:rPr lang="en-US" altLang="zh-CN" smtClean="0"/>
              <a:pPr/>
              <a:t>19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EF78B7-C75A-4BA8-82BA-F40333D5E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5" y="1061168"/>
            <a:ext cx="71056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32572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405" name="Group 101">
            <a:extLst>
              <a:ext uri="{FF2B5EF4-FFF2-40B4-BE49-F238E27FC236}">
                <a16:creationId xmlns:a16="http://schemas.microsoft.com/office/drawing/2014/main" id="{165DA681-B5D8-4585-8CE3-C9F7116E7DC6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1700213"/>
          <a:ext cx="8135937" cy="1657350"/>
        </p:xfrm>
        <a:graphic>
          <a:graphicData uri="http://schemas.openxmlformats.org/drawingml/2006/table">
            <a:tbl>
              <a:tblPr/>
              <a:tblGrid>
                <a:gridCol w="12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4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方差来源</a:t>
                      </a:r>
                      <a:endParaRPr kumimoji="0" lang="zh-CN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自由度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平方和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均方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值</a:t>
                      </a:r>
                      <a:endParaRPr kumimoji="0" lang="zh-CN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值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9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回归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残差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总和</a:t>
                      </a:r>
                      <a:endParaRPr kumimoji="0" lang="zh-CN" altLang="en-US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endParaRPr kumimoji="0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n-p-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n-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4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SSR</a:t>
                      </a:r>
                      <a:endParaRPr kumimoji="0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SSE</a:t>
                      </a:r>
                      <a:endParaRPr kumimoji="0" lang="en-US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SST</a:t>
                      </a:r>
                      <a:endParaRPr kumimoji="0" lang="en-US" altLang="zh-CN" sz="4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SSR/p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SSE/(n-p-1)</a:t>
                      </a:r>
                      <a:endParaRPr kumimoji="0" lang="en-US" altLang="zh-CN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P(F&gt;F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值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值</a:t>
                      </a:r>
                      <a:endParaRPr kumimoji="0" lang="zh-CN" altLang="en-US" sz="4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41" name="Rectangle 2">
            <a:extLst>
              <a:ext uri="{FF2B5EF4-FFF2-40B4-BE49-F238E27FC236}">
                <a16:creationId xmlns:a16="http://schemas.microsoft.com/office/drawing/2014/main" id="{A514AA0D-033D-47BA-8728-E7484C3AABA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260350"/>
            <a:ext cx="7848600" cy="792163"/>
          </a:xfrm>
        </p:spPr>
        <p:txBody>
          <a:bodyPr/>
          <a:lstStyle/>
          <a:p>
            <a:pPr eaLnBrk="1" hangingPunct="1"/>
            <a:r>
              <a:rPr lang="en-US" altLang="zh-CN" b="1" dirty="0"/>
              <a:t>3.3.2  </a:t>
            </a:r>
            <a:r>
              <a:rPr lang="zh-CN" altLang="en-US" b="1" dirty="0"/>
              <a:t>回归方程的显著性检验</a:t>
            </a:r>
          </a:p>
        </p:txBody>
      </p:sp>
      <p:sp>
        <p:nvSpPr>
          <p:cNvPr id="34842" name="日期占位符 3">
            <a:extLst>
              <a:ext uri="{FF2B5EF4-FFF2-40B4-BE49-F238E27FC236}">
                <a16:creationId xmlns:a16="http://schemas.microsoft.com/office/drawing/2014/main" id="{AA22BAC5-F6F8-41C2-B1A7-670670FD586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BC925C-AD93-43B0-9A6B-042C54F74A94}" type="datetime1">
              <a:rPr lang="zh-CN" altLang="en-US" sz="1400" smtClean="0">
                <a:solidFill>
                  <a:schemeClr val="bg1"/>
                </a:solidFill>
              </a:rPr>
              <a:pPr eaLnBrk="1" hangingPunct="1"/>
              <a:t>2021/3/14</a:t>
            </a:fld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34843" name="灯片编号占位符 5">
            <a:extLst>
              <a:ext uri="{FF2B5EF4-FFF2-40B4-BE49-F238E27FC236}">
                <a16:creationId xmlns:a16="http://schemas.microsoft.com/office/drawing/2014/main" id="{9905EFFE-0C6F-419B-B57A-5004F353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B605BF-6A1E-4345-94B1-79955A14CB59}" type="slidenum">
              <a:rPr lang="en-US" altLang="zh-CN" sz="1400">
                <a:solidFill>
                  <a:schemeClr val="bg1"/>
                </a:solidFill>
              </a:rPr>
              <a:pPr eaLnBrk="1" hangingPunct="1"/>
              <a:t>2</a:t>
            </a:fld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34844" name="Rectangle 3">
            <a:extLst>
              <a:ext uri="{FF2B5EF4-FFF2-40B4-BE49-F238E27FC236}">
                <a16:creationId xmlns:a16="http://schemas.microsoft.com/office/drawing/2014/main" id="{0277729D-2B7E-4077-AC4D-D12DEE158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32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845" name="Rectangle 4">
            <a:extLst>
              <a:ext uri="{FF2B5EF4-FFF2-40B4-BE49-F238E27FC236}">
                <a16:creationId xmlns:a16="http://schemas.microsoft.com/office/drawing/2014/main" id="{3C6603AD-1356-44F0-8FA9-80F69C00C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846" name="Rectangle 5">
            <a:extLst>
              <a:ext uri="{FF2B5EF4-FFF2-40B4-BE49-F238E27FC236}">
                <a16:creationId xmlns:a16="http://schemas.microsoft.com/office/drawing/2014/main" id="{CBEA2A05-7906-4B14-B163-DB2D35E74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530600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>
                <a:solidFill>
                  <a:schemeClr val="bg1"/>
                </a:solidFill>
              </a:rPr>
              <a:t> 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34847" name="Rectangle 6">
            <a:extLst>
              <a:ext uri="{FF2B5EF4-FFF2-40B4-BE49-F238E27FC236}">
                <a16:creationId xmlns:a16="http://schemas.microsoft.com/office/drawing/2014/main" id="{FA7B8911-6151-4544-BF1D-9E376534C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848" name="Rectangle 7">
            <a:extLst>
              <a:ext uri="{FF2B5EF4-FFF2-40B4-BE49-F238E27FC236}">
                <a16:creationId xmlns:a16="http://schemas.microsoft.com/office/drawing/2014/main" id="{8514D398-B48F-493E-9DAA-C2691D78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51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849" name="Rectangle 8">
            <a:extLst>
              <a:ext uri="{FF2B5EF4-FFF2-40B4-BE49-F238E27FC236}">
                <a16:creationId xmlns:a16="http://schemas.microsoft.com/office/drawing/2014/main" id="{F1749E93-9B6F-4453-A70B-D953CDA9A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52525"/>
            <a:ext cx="1658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一、</a:t>
            </a:r>
            <a:r>
              <a:rPr lang="en-US" altLang="zh-CN" sz="2400" b="1">
                <a:solidFill>
                  <a:schemeClr val="bg1"/>
                </a:solidFill>
              </a:rPr>
              <a:t>F</a:t>
            </a:r>
            <a:r>
              <a:rPr lang="zh-CN" altLang="en-US" sz="2400" b="1">
                <a:solidFill>
                  <a:schemeClr val="bg1"/>
                </a:solidFill>
              </a:rPr>
              <a:t>检验</a:t>
            </a:r>
            <a:r>
              <a:rPr lang="zh-CN" altLang="en-US" sz="18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4850" name="Rectangle 10">
            <a:extLst>
              <a:ext uri="{FF2B5EF4-FFF2-40B4-BE49-F238E27FC236}">
                <a16:creationId xmlns:a16="http://schemas.microsoft.com/office/drawing/2014/main" id="{4D23571E-E8D3-4C97-8920-2565B68F1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851" name="Rectangle 13">
            <a:extLst>
              <a:ext uri="{FF2B5EF4-FFF2-40B4-BE49-F238E27FC236}">
                <a16:creationId xmlns:a16="http://schemas.microsoft.com/office/drawing/2014/main" id="{445084F3-A0F9-40AC-93B3-06D9956DA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4852" name="Rectangle 28">
            <a:extLst>
              <a:ext uri="{FF2B5EF4-FFF2-40B4-BE49-F238E27FC236}">
                <a16:creationId xmlns:a16="http://schemas.microsoft.com/office/drawing/2014/main" id="{16C5ED8D-3C52-4D4A-89AE-1EDCD9464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63" y="30495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4853" name="Object 17">
            <a:extLst>
              <a:ext uri="{FF2B5EF4-FFF2-40B4-BE49-F238E27FC236}">
                <a16:creationId xmlns:a16="http://schemas.microsoft.com/office/drawing/2014/main" id="{471AE5AF-8879-4A69-A25D-B8398046F0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2420938"/>
          <a:ext cx="17272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90600" imgH="419100" progId="Equation.3">
                  <p:embed/>
                </p:oleObj>
              </mc:Choice>
              <mc:Fallback>
                <p:oleObj name="公式" r:id="rId2" imgW="990600" imgH="419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420938"/>
                        <a:ext cx="172720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4" name="页脚占位符 15">
            <a:extLst>
              <a:ext uri="{FF2B5EF4-FFF2-40B4-BE49-F238E27FC236}">
                <a16:creationId xmlns:a16="http://schemas.microsoft.com/office/drawing/2014/main" id="{9835011A-36F8-4217-9733-0B50DED4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</a:rPr>
              <a:t>中国人民大学六西格玛质量管理研究中心</a:t>
            </a:r>
            <a:endParaRPr lang="en-US" altLang="zh-CN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B0159-AA03-4E36-A0E7-5C3A1740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回归诊断图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A6CB8-124F-45D6-82C5-2EEBCFA66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fr-FR" altLang="zh-CN" dirty="0"/>
              <a:t>par(mfrow=c(2,2))</a:t>
            </a:r>
          </a:p>
          <a:p>
            <a:r>
              <a:rPr lang="fr-FR" altLang="zh-CN" dirty="0"/>
              <a:t>plot(</a:t>
            </a:r>
            <a:r>
              <a:rPr lang="en-US" altLang="zh-CN" dirty="0"/>
              <a:t>a</a:t>
            </a:r>
            <a:r>
              <a:rPr lang="fr-FR" altLang="zh-CN" dirty="0"/>
              <a:t>)</a:t>
            </a:r>
            <a:r>
              <a:rPr lang="en-US" altLang="zh-CN" dirty="0"/>
              <a:t>#</a:t>
            </a:r>
            <a:r>
              <a:rPr lang="zh-CN" altLang="en-US" dirty="0"/>
              <a:t>波士顿数据</a:t>
            </a:r>
            <a:endParaRPr lang="fr-FR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94E50-02E0-48E7-9EF0-9B9C7CAE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19F554-19A1-4A54-B1F8-E02E3131737B}" type="datetime1">
              <a:rPr lang="zh-CN" altLang="en-US" smtClean="0"/>
              <a:pPr>
                <a:defRPr/>
              </a:pPr>
              <a:t>2021/3/17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ECB08-EE05-46E5-8C53-0ADA5396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中国人民大学六西格玛质量管理研究中心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FE53B-AC52-42C6-BD9C-9483341A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A6F-E479-4CAB-9875-0C54D7D62F8E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263976"/>
      </p:ext>
    </p:extLst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B0159-AA03-4E36-A0E7-5C3A1740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回归诊断图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A6CB8-124F-45D6-82C5-2EEBCFA66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fr-FR" altLang="zh-CN" dirty="0"/>
              <a:t>par(mfrow=c(2,2))</a:t>
            </a:r>
          </a:p>
          <a:p>
            <a:r>
              <a:rPr lang="fr-FR" altLang="zh-CN" dirty="0"/>
              <a:t>plot(a)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94E50-02E0-48E7-9EF0-9B9C7CAE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19F554-19A1-4A54-B1F8-E02E3131737B}" type="datetime1">
              <a:rPr lang="zh-CN" altLang="en-US" smtClean="0"/>
              <a:pPr>
                <a:defRPr/>
              </a:pPr>
              <a:t>2021/3/17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0ECB08-EE05-46E5-8C53-0ADA5396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中国人民大学六西格玛质量管理研究中心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FE53B-AC52-42C6-BD9C-9483341A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D6A6F-E479-4CAB-9875-0C54D7D62F8E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1A1439-EA82-40D2-A094-60C862229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8" y="1171575"/>
            <a:ext cx="71437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09647"/>
      </p:ext>
    </p:extLst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7F3D3-B6C0-4750-BCAF-41BC0519D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813" y="274639"/>
            <a:ext cx="7138987" cy="346050"/>
          </a:xfrm>
        </p:spPr>
        <p:txBody>
          <a:bodyPr/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corrplot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corrplot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(w[,-5]), type="lower")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73E687-ED58-4737-AFE8-7059D026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35D9FD-FBC3-4B36-A501-1751A214C495}" type="datetime1">
              <a:rPr lang="zh-CN" altLang="en-US" smtClean="0"/>
              <a:pPr>
                <a:defRPr/>
              </a:pPr>
              <a:t>2021/3/14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C14617-46CD-4551-9C78-E0038CF7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中国人民大学六西格玛质量管理研究中心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9C617D-649A-4475-BDD7-703756C8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FFB0A-C7D5-46BA-AD03-E5E621D05E96}" type="slidenum">
              <a:rPr lang="en-US" altLang="zh-CN" smtClean="0"/>
              <a:pPr/>
              <a:t>22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26A095-C23D-40DB-8CCB-10352FDA6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13" t="5603" r="23226" b="12200"/>
          <a:stretch/>
        </p:blipFill>
        <p:spPr>
          <a:xfrm>
            <a:off x="1524000" y="658211"/>
            <a:ext cx="5946145" cy="59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34057"/>
      </p:ext>
    </p:extLst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日期占位符 3">
            <a:extLst>
              <a:ext uri="{FF2B5EF4-FFF2-40B4-BE49-F238E27FC236}">
                <a16:creationId xmlns:a16="http://schemas.microsoft.com/office/drawing/2014/main" id="{14A75530-9ED5-4F01-B349-9CF95021A3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EDF395-471A-4EDB-B8DA-BC837EF69B32}" type="datetime1">
              <a:rPr lang="zh-CN" altLang="en-US" sz="1400" smtClean="0">
                <a:solidFill>
                  <a:schemeClr val="bg1"/>
                </a:solidFill>
              </a:rPr>
              <a:pPr eaLnBrk="1" hangingPunct="1"/>
              <a:t>2021/3/14</a:t>
            </a:fld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4580" name="灯片编号占位符 5">
            <a:extLst>
              <a:ext uri="{FF2B5EF4-FFF2-40B4-BE49-F238E27FC236}">
                <a16:creationId xmlns:a16="http://schemas.microsoft.com/office/drawing/2014/main" id="{76C63083-1783-4774-BD7D-6143B77B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AD229E-9472-461A-985B-82E52C2FDACA}" type="slidenum">
              <a:rPr lang="en-US" altLang="zh-CN" sz="1400">
                <a:solidFill>
                  <a:schemeClr val="bg1"/>
                </a:solidFill>
              </a:rPr>
              <a:pPr eaLnBrk="1" hangingPunct="1"/>
              <a:t>3</a:t>
            </a:fld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4581" name="页脚占位符 5">
            <a:extLst>
              <a:ext uri="{FF2B5EF4-FFF2-40B4-BE49-F238E27FC236}">
                <a16:creationId xmlns:a16="http://schemas.microsoft.com/office/drawing/2014/main" id="{DDE5806E-BFCD-48E4-86E7-6D193CE2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</a:rPr>
              <a:t>中国人民大学六西格玛质量管理研究中心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15CE666-AF40-4E23-981D-0DF213D0F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AC63AC-25E0-4547-97FD-B6581D630AF3}"/>
              </a:ext>
            </a:extLst>
          </p:cNvPr>
          <p:cNvSpPr/>
          <p:nvPr/>
        </p:nvSpPr>
        <p:spPr bwMode="auto">
          <a:xfrm>
            <a:off x="6553200" y="3212976"/>
            <a:ext cx="539080" cy="122413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07C5860-AB4D-4844-A5AF-383341232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00" r="42125" b="8000"/>
          <a:stretch/>
        </p:blipFill>
        <p:spPr>
          <a:xfrm>
            <a:off x="757363" y="5280248"/>
            <a:ext cx="7038906" cy="12450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84C1C6D-C129-42A2-A088-54177A52B8D3}"/>
              </a:ext>
            </a:extLst>
          </p:cNvPr>
          <p:cNvSpPr/>
          <p:nvPr/>
        </p:nvSpPr>
        <p:spPr bwMode="auto">
          <a:xfrm>
            <a:off x="757363" y="5733256"/>
            <a:ext cx="6478933" cy="343817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076AD6-02E8-44C4-8300-A1CB0DF942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53" r="42774" b="5563"/>
          <a:stretch/>
        </p:blipFill>
        <p:spPr>
          <a:xfrm>
            <a:off x="751010" y="274662"/>
            <a:ext cx="7045259" cy="50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77351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3BE7971-F059-43B6-8D32-5631120FF2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260350"/>
            <a:ext cx="7848600" cy="792163"/>
          </a:xfrm>
        </p:spPr>
        <p:txBody>
          <a:bodyPr/>
          <a:lstStyle/>
          <a:p>
            <a:pPr eaLnBrk="1" hangingPunct="1"/>
            <a:r>
              <a:rPr lang="en-US" altLang="zh-CN" b="1" dirty="0"/>
              <a:t>3.3.2  </a:t>
            </a:r>
            <a:r>
              <a:rPr lang="zh-CN" altLang="en-US" b="1" dirty="0"/>
              <a:t>回归方程的显著性检验</a:t>
            </a:r>
          </a:p>
        </p:txBody>
      </p:sp>
      <p:sp>
        <p:nvSpPr>
          <p:cNvPr id="36867" name="日期占位符 3">
            <a:extLst>
              <a:ext uri="{FF2B5EF4-FFF2-40B4-BE49-F238E27FC236}">
                <a16:creationId xmlns:a16="http://schemas.microsoft.com/office/drawing/2014/main" id="{53DD96AB-3E7C-4370-98B0-E81349AB0B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995D96-9C37-4E09-BA2F-4D01B79D0E4E}" type="datetime1">
              <a:rPr lang="zh-CN" altLang="en-US" sz="1400" smtClean="0">
                <a:solidFill>
                  <a:schemeClr val="bg1"/>
                </a:solidFill>
              </a:rPr>
              <a:pPr eaLnBrk="1" hangingPunct="1"/>
              <a:t>2021/3/14</a:t>
            </a:fld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36868" name="灯片编号占位符 5">
            <a:extLst>
              <a:ext uri="{FF2B5EF4-FFF2-40B4-BE49-F238E27FC236}">
                <a16:creationId xmlns:a16="http://schemas.microsoft.com/office/drawing/2014/main" id="{A03F3415-556B-42D5-A34B-D62DFA32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B09AEA-B401-4406-91F1-95498540E8B0}" type="slidenum">
              <a:rPr lang="en-US" altLang="zh-CN" sz="1400">
                <a:solidFill>
                  <a:schemeClr val="bg1"/>
                </a:solidFill>
              </a:rPr>
              <a:pPr eaLnBrk="1" hangingPunct="1"/>
              <a:t>4</a:t>
            </a:fld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81B6C74C-0F6C-4892-88BF-85F1FB759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870" name="Rectangle 5">
            <a:extLst>
              <a:ext uri="{FF2B5EF4-FFF2-40B4-BE49-F238E27FC236}">
                <a16:creationId xmlns:a16="http://schemas.microsoft.com/office/drawing/2014/main" id="{B66D4803-934D-407E-B669-F9E813FAA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530600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>
                <a:solidFill>
                  <a:schemeClr val="bg1"/>
                </a:solidFill>
              </a:rPr>
              <a:t> 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36871" name="Rectangle 6">
            <a:extLst>
              <a:ext uri="{FF2B5EF4-FFF2-40B4-BE49-F238E27FC236}">
                <a16:creationId xmlns:a16="http://schemas.microsoft.com/office/drawing/2014/main" id="{F733F8A8-D699-48AD-B406-6A48FEEA2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872" name="Rectangle 8">
            <a:extLst>
              <a:ext uri="{FF2B5EF4-FFF2-40B4-BE49-F238E27FC236}">
                <a16:creationId xmlns:a16="http://schemas.microsoft.com/office/drawing/2014/main" id="{6E7FFB5D-F1B2-4F29-ACBB-08D8EAD64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52525"/>
            <a:ext cx="4659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</a:rPr>
              <a:t>二、回归系数的显著性检验</a:t>
            </a:r>
            <a:r>
              <a:rPr lang="en-US" altLang="zh-CN" sz="2400" b="1" dirty="0">
                <a:solidFill>
                  <a:schemeClr val="bg1"/>
                </a:solidFill>
              </a:rPr>
              <a:t>(t</a:t>
            </a:r>
            <a:r>
              <a:rPr lang="zh-CN" altLang="en-US" b="1" dirty="0">
                <a:solidFill>
                  <a:schemeClr val="bg1"/>
                </a:solidFill>
              </a:rPr>
              <a:t>检验</a:t>
            </a:r>
            <a:r>
              <a:rPr lang="en-US" altLang="zh-CN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873" name="Rectangle 9">
            <a:extLst>
              <a:ext uri="{FF2B5EF4-FFF2-40B4-BE49-F238E27FC236}">
                <a16:creationId xmlns:a16="http://schemas.microsoft.com/office/drawing/2014/main" id="{31F4E9D7-0D73-42B3-8849-B4C5C1A12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874" name="Rectangle 10">
            <a:extLst>
              <a:ext uri="{FF2B5EF4-FFF2-40B4-BE49-F238E27FC236}">
                <a16:creationId xmlns:a16="http://schemas.microsoft.com/office/drawing/2014/main" id="{1C78FD9F-9A17-4DD6-BBB8-6E8DDD594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875" name="Rectangle 11">
            <a:extLst>
              <a:ext uri="{FF2B5EF4-FFF2-40B4-BE49-F238E27FC236}">
                <a16:creationId xmlns:a16="http://schemas.microsoft.com/office/drawing/2014/main" id="{A75B10B3-E11B-4CEB-9098-AE0A6D3AC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754188"/>
            <a:ext cx="2990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0j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:β</a:t>
            </a:r>
            <a:r>
              <a:rPr lang="en-US" altLang="zh-CN" sz="240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=0,      j=1,2,…,p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77" name="Object 13">
                <a:extLst>
                  <a:ext uri="{FF2B5EF4-FFF2-40B4-BE49-F238E27FC236}">
                    <a16:creationId xmlns:a16="http://schemas.microsoft.com/office/drawing/2014/main" id="{5D769DDA-25EB-4516-AB07-33516F2F26DC}"/>
                  </a:ext>
                </a:extLst>
              </p:cNvPr>
              <p:cNvSpPr txBox="1"/>
              <p:nvPr/>
            </p:nvSpPr>
            <p:spPr bwMode="auto">
              <a:xfrm>
                <a:off x="755650" y="2418656"/>
                <a:ext cx="7416478" cy="505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由于</m:t>
                    </m:r>
                    <m:acc>
                      <m:accPr>
                        <m:chr m:val="̂"/>
                        <m:ctrlPr>
                          <a:rPr lang="zh-CN" altLang="en-US" sz="28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chemeClr val="bg1"/>
                    </a:solidFill>
                  </a:rPr>
                  <a:t>，</a:t>
                </a:r>
                <a:r>
                  <a:rPr lang="zh-CN" altLang="en-US" sz="28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记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lang="en-US" altLang="zh-CN" sz="2800" i="1" dirty="0" err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i,j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=0,1,2,… ,</a:t>
                </a:r>
                <a:r>
                  <a:rPr lang="en-US" altLang="zh-CN" sz="2800" i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p</a:t>
                </a:r>
              </a:p>
              <a:p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877" name="Object 13">
                <a:extLst>
                  <a:ext uri="{FF2B5EF4-FFF2-40B4-BE49-F238E27FC236}">
                    <a16:creationId xmlns:a16="http://schemas.microsoft.com/office/drawing/2014/main" id="{5D769DDA-25EB-4516-AB07-33516F2F2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2418656"/>
                <a:ext cx="7416478" cy="505520"/>
              </a:xfrm>
              <a:prstGeom prst="rect">
                <a:avLst/>
              </a:prstGeom>
              <a:blipFill>
                <a:blip r:embed="rId2"/>
                <a:stretch>
                  <a:fillRect l="-1726" t="-15663" b="-1289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878" name="Rectangle 15">
                <a:extLst>
                  <a:ext uri="{FF2B5EF4-FFF2-40B4-BE49-F238E27FC236}">
                    <a16:creationId xmlns:a16="http://schemas.microsoft.com/office/drawing/2014/main" id="{558C96B8-4910-4053-A85C-1F0E16239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9832" y="2894289"/>
                <a:ext cx="3820657" cy="591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solidFill>
                      <a:schemeClr val="bg1"/>
                    </a:solidFill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zh-CN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  <m:sSup>
                      <m:sSupPr>
                        <m:ctrlPr>
                          <a:rPr lang="en-US" altLang="zh-CN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i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878" name="Rectangle 15">
                <a:extLst>
                  <a:ext uri="{FF2B5EF4-FFF2-40B4-BE49-F238E27FC236}">
                    <a16:creationId xmlns:a16="http://schemas.microsoft.com/office/drawing/2014/main" id="{558C96B8-4910-4053-A85C-1F0E16239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9832" y="2894289"/>
                <a:ext cx="3820657" cy="591187"/>
              </a:xfrm>
              <a:prstGeom prst="rect">
                <a:avLst/>
              </a:prstGeom>
              <a:blipFill>
                <a:blip r:embed="rId3"/>
                <a:stretch>
                  <a:fillRect l="-3349" t="-10309" b="-175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79" name="Rectangle 16">
            <a:extLst>
              <a:ext uri="{FF2B5EF4-FFF2-40B4-BE49-F238E27FC236}">
                <a16:creationId xmlns:a16="http://schemas.microsoft.com/office/drawing/2014/main" id="{E314B126-F136-4C98-840F-967CA166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931772"/>
            <a:ext cx="34474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所以构造</a:t>
            </a:r>
            <a:r>
              <a:rPr lang="en-US" altLang="zh-CN" sz="2800" dirty="0">
                <a:solidFill>
                  <a:schemeClr val="bg1"/>
                </a:solidFill>
              </a:rPr>
              <a:t>t</a:t>
            </a:r>
            <a:r>
              <a:rPr lang="zh-CN" altLang="en-US" sz="2800" dirty="0">
                <a:solidFill>
                  <a:schemeClr val="bg1"/>
                </a:solidFill>
              </a:rPr>
              <a:t>统计量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6880" name="Rectangle 18">
            <a:extLst>
              <a:ext uri="{FF2B5EF4-FFF2-40B4-BE49-F238E27FC236}">
                <a16:creationId xmlns:a16="http://schemas.microsoft.com/office/drawing/2014/main" id="{02E888E7-113A-49C9-B49E-95C479888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6881" name="Object 17">
            <a:extLst>
              <a:ext uri="{FF2B5EF4-FFF2-40B4-BE49-F238E27FC236}">
                <a16:creationId xmlns:a16="http://schemas.microsoft.com/office/drawing/2014/main" id="{85A8A02F-5D71-489A-A54E-B0E448EE63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799622"/>
              </p:ext>
            </p:extLst>
          </p:nvPr>
        </p:nvGraphicFramePr>
        <p:xfrm>
          <a:off x="3663429" y="3613150"/>
          <a:ext cx="1844675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600" imgH="520700" progId="Equation.DSMT4">
                  <p:embed/>
                </p:oleObj>
              </mc:Choice>
              <mc:Fallback>
                <p:oleObj name="Equation" r:id="rId4" imgW="736600" imgH="520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429" y="3613150"/>
                        <a:ext cx="1844675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2" name="Rectangle 19">
            <a:extLst>
              <a:ext uri="{FF2B5EF4-FFF2-40B4-BE49-F238E27FC236}">
                <a16:creationId xmlns:a16="http://schemas.microsoft.com/office/drawing/2014/main" id="{D8BF3C7B-E86D-4E7B-90FE-732784780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18160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</a:rPr>
              <a:t>其中</a:t>
            </a:r>
          </a:p>
        </p:txBody>
      </p:sp>
      <p:sp>
        <p:nvSpPr>
          <p:cNvPr id="36883" name="Rectangle 21">
            <a:extLst>
              <a:ext uri="{FF2B5EF4-FFF2-40B4-BE49-F238E27FC236}">
                <a16:creationId xmlns:a16="http://schemas.microsoft.com/office/drawing/2014/main" id="{4D1F98ED-79B7-4FF4-B2BF-F1E3E53DC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6884" name="Object 20">
            <a:extLst>
              <a:ext uri="{FF2B5EF4-FFF2-40B4-BE49-F238E27FC236}">
                <a16:creationId xmlns:a16="http://schemas.microsoft.com/office/drawing/2014/main" id="{4FE18EEC-1439-4B27-9288-662E82ADAD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5638" y="5013325"/>
          <a:ext cx="6075362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57500" imgH="482600" progId="Equation.DSMT4">
                  <p:embed/>
                </p:oleObj>
              </mc:Choice>
              <mc:Fallback>
                <p:oleObj name="Equation" r:id="rId6" imgW="2857500" imgH="482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5013325"/>
                        <a:ext cx="6075362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5" name="页脚占位符 20">
            <a:extLst>
              <a:ext uri="{FF2B5EF4-FFF2-40B4-BE49-F238E27FC236}">
                <a16:creationId xmlns:a16="http://schemas.microsoft.com/office/drawing/2014/main" id="{8587E8F5-D0A0-4C6C-9DF1-FB844100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</a:rPr>
              <a:t>中国人民大学六西格玛质量管理研究中心</a:t>
            </a:r>
            <a:endParaRPr lang="en-US" altLang="zh-CN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日期占位符 3">
            <a:extLst>
              <a:ext uri="{FF2B5EF4-FFF2-40B4-BE49-F238E27FC236}">
                <a16:creationId xmlns:a16="http://schemas.microsoft.com/office/drawing/2014/main" id="{14A75530-9ED5-4F01-B349-9CF95021A3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EDF395-471A-4EDB-B8DA-BC837EF69B32}" type="datetime1">
              <a:rPr lang="zh-CN" altLang="en-US" sz="1400" smtClean="0">
                <a:solidFill>
                  <a:schemeClr val="bg1"/>
                </a:solidFill>
              </a:rPr>
              <a:pPr eaLnBrk="1" hangingPunct="1"/>
              <a:t>2021/3/14</a:t>
            </a:fld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4580" name="灯片编号占位符 5">
            <a:extLst>
              <a:ext uri="{FF2B5EF4-FFF2-40B4-BE49-F238E27FC236}">
                <a16:creationId xmlns:a16="http://schemas.microsoft.com/office/drawing/2014/main" id="{76C63083-1783-4774-BD7D-6143B77B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AD229E-9472-461A-985B-82E52C2FDACA}" type="slidenum">
              <a:rPr lang="en-US" altLang="zh-CN" sz="1400">
                <a:solidFill>
                  <a:schemeClr val="bg1"/>
                </a:solidFill>
              </a:rPr>
              <a:pPr eaLnBrk="1" hangingPunct="1"/>
              <a:t>5</a:t>
            </a:fld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4581" name="页脚占位符 5">
            <a:extLst>
              <a:ext uri="{FF2B5EF4-FFF2-40B4-BE49-F238E27FC236}">
                <a16:creationId xmlns:a16="http://schemas.microsoft.com/office/drawing/2014/main" id="{DDE5806E-BFCD-48E4-86E7-6D193CE2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</a:rPr>
              <a:t>中国人民大学六西格玛质量管理研究中心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15CE666-AF40-4E23-981D-0DF213D0F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B18695-6249-4B42-A628-13274DD7D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00" r="42125" b="8000"/>
          <a:stretch/>
        </p:blipFill>
        <p:spPr>
          <a:xfrm>
            <a:off x="757363" y="5280248"/>
            <a:ext cx="7038906" cy="12450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1A69420-416C-4371-9045-442B53A12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53" r="42774" b="5563"/>
          <a:stretch/>
        </p:blipFill>
        <p:spPr>
          <a:xfrm>
            <a:off x="751010" y="274662"/>
            <a:ext cx="7045259" cy="502654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2AC63AC-25E0-4547-97FD-B6581D630AF3}"/>
              </a:ext>
            </a:extLst>
          </p:cNvPr>
          <p:cNvSpPr/>
          <p:nvPr/>
        </p:nvSpPr>
        <p:spPr bwMode="auto">
          <a:xfrm>
            <a:off x="4716016" y="2060847"/>
            <a:ext cx="1296144" cy="2820219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931157"/>
      </p:ext>
    </p:extLst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938" name="内容占位符 2">
                <a:extLst>
                  <a:ext uri="{FF2B5EF4-FFF2-40B4-BE49-F238E27FC236}">
                    <a16:creationId xmlns:a16="http://schemas.microsoft.com/office/drawing/2014/main" id="{361AD252-077A-44B0-A274-38E7661D6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zh-CN" altLang="en-US" dirty="0"/>
                  <a:t>在多元线性回归中，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检验与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检验不等价</a:t>
                </a:r>
                <a:endParaRPr lang="en-US" altLang="zh-CN" dirty="0"/>
              </a:p>
              <a:p>
                <a:pPr eaLnBrk="1" hangingPunct="1"/>
                <a:r>
                  <a:rPr lang="en-US" altLang="zh-CN" dirty="0"/>
                  <a:t>F</a:t>
                </a:r>
                <a:r>
                  <a:rPr lang="zh-CN" altLang="en-US" dirty="0"/>
                  <a:t>检验显著说明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整体</m:t>
                    </m:r>
                  </m:oMath>
                </a14:m>
                <a:r>
                  <a:rPr lang="zh-CN" altLang="en-US" dirty="0"/>
                  <a:t>回归效果显著；但不一定意味着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对每个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都</m:t>
                    </m:r>
                  </m:oMath>
                </a14:m>
                <a:r>
                  <a:rPr lang="zh-CN" altLang="en-US" dirty="0"/>
                  <a:t>显著</a:t>
                </a:r>
                <a:endParaRPr lang="en-US" altLang="zh-CN" dirty="0"/>
              </a:p>
              <a:p>
                <a:pPr eaLnBrk="1" hangingPunct="1"/>
                <a:r>
                  <a:rPr lang="en-US" altLang="zh-CN" dirty="0"/>
                  <a:t>T</a:t>
                </a:r>
                <a:r>
                  <a:rPr lang="zh-CN" altLang="en-US" dirty="0"/>
                  <a:t>检验中某个或某几个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显著，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检验可能不显著</a:t>
                </a:r>
                <a:endParaRPr lang="en-US" altLang="zh-CN" dirty="0"/>
              </a:p>
              <a:p>
                <a:pPr eaLnBrk="1" hangingPunct="1"/>
                <a:endParaRPr lang="zh-CN" altLang="en-US" dirty="0"/>
              </a:p>
            </p:txBody>
          </p:sp>
        </mc:Choice>
        <mc:Fallback xmlns="">
          <p:sp>
            <p:nvSpPr>
              <p:cNvPr id="39938" name="内容占位符 2">
                <a:extLst>
                  <a:ext uri="{FF2B5EF4-FFF2-40B4-BE49-F238E27FC236}">
                    <a16:creationId xmlns:a16="http://schemas.microsoft.com/office/drawing/2014/main" id="{361AD252-077A-44B0-A274-38E7661D6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9" name="日期占位符 3">
            <a:extLst>
              <a:ext uri="{FF2B5EF4-FFF2-40B4-BE49-F238E27FC236}">
                <a16:creationId xmlns:a16="http://schemas.microsoft.com/office/drawing/2014/main" id="{2C9DB1DF-8733-495B-889F-62B12FC2DC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F3B1CC-68FC-4CE7-8639-5B99FF91492B}" type="datetime1">
              <a:rPr lang="zh-CN" altLang="en-US" sz="1400" smtClean="0">
                <a:solidFill>
                  <a:schemeClr val="bg1"/>
                </a:solidFill>
              </a:rPr>
              <a:pPr eaLnBrk="1" hangingPunct="1"/>
              <a:t>2021/3/14</a:t>
            </a:fld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39940" name="灯片编号占位符 4">
            <a:extLst>
              <a:ext uri="{FF2B5EF4-FFF2-40B4-BE49-F238E27FC236}">
                <a16:creationId xmlns:a16="http://schemas.microsoft.com/office/drawing/2014/main" id="{F7FA7476-31FD-4CFF-B433-385A41AC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F4B674-D164-42A3-9B55-8F8E75BC75C0}" type="slidenum">
              <a:rPr lang="en-US" altLang="zh-CN" sz="1400">
                <a:solidFill>
                  <a:schemeClr val="bg1"/>
                </a:solidFill>
              </a:rPr>
              <a:pPr eaLnBrk="1" hangingPunct="1"/>
              <a:t>6</a:t>
            </a:fld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39942" name="页脚占位符 6">
            <a:extLst>
              <a:ext uri="{FF2B5EF4-FFF2-40B4-BE49-F238E27FC236}">
                <a16:creationId xmlns:a16="http://schemas.microsoft.com/office/drawing/2014/main" id="{E9C6A6B7-4219-4584-ACEA-493C6F3E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</a:rPr>
              <a:t>中国人民大学六西格玛质量管理研究中心</a:t>
            </a:r>
            <a:endParaRPr lang="en-US" altLang="zh-CN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3B4282C-07F5-472C-BBD1-B9A7865F906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260350"/>
            <a:ext cx="7848600" cy="792163"/>
          </a:xfrm>
        </p:spPr>
        <p:txBody>
          <a:bodyPr/>
          <a:lstStyle/>
          <a:p>
            <a:pPr eaLnBrk="1" hangingPunct="1"/>
            <a:r>
              <a:rPr lang="en-US" altLang="zh-CN" b="1" dirty="0"/>
              <a:t>3.3.2  </a:t>
            </a:r>
            <a:r>
              <a:rPr lang="zh-CN" altLang="en-US" b="1" dirty="0"/>
              <a:t>回归方程的显著性检验</a:t>
            </a:r>
          </a:p>
        </p:txBody>
      </p:sp>
      <p:sp>
        <p:nvSpPr>
          <p:cNvPr id="40963" name="日期占位符 3">
            <a:extLst>
              <a:ext uri="{FF2B5EF4-FFF2-40B4-BE49-F238E27FC236}">
                <a16:creationId xmlns:a16="http://schemas.microsoft.com/office/drawing/2014/main" id="{FF40324B-C985-435B-8D43-9D5DD5F29C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8978A09-67ED-4E92-8552-77B83FD655D9}" type="datetime1">
              <a:rPr lang="zh-CN" altLang="en-US" sz="1400" smtClean="0">
                <a:solidFill>
                  <a:schemeClr val="bg1"/>
                </a:solidFill>
              </a:rPr>
              <a:pPr eaLnBrk="1" hangingPunct="1"/>
              <a:t>2021/3/14</a:t>
            </a:fld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40964" name="灯片编号占位符 5">
            <a:extLst>
              <a:ext uri="{FF2B5EF4-FFF2-40B4-BE49-F238E27FC236}">
                <a16:creationId xmlns:a16="http://schemas.microsoft.com/office/drawing/2014/main" id="{3CD8AB2B-B3AC-46B5-8B2C-699741BB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29E25F-322F-4FEE-9143-32FA5B03813D}" type="slidenum">
              <a:rPr lang="en-US" altLang="zh-CN" sz="1400">
                <a:solidFill>
                  <a:schemeClr val="bg1"/>
                </a:solidFill>
              </a:rPr>
              <a:pPr eaLnBrk="1" hangingPunct="1"/>
              <a:t>7</a:t>
            </a:fld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6ED1CE9D-76C5-40F3-81E6-092B6E82A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966" name="Rectangle 4">
            <a:extLst>
              <a:ext uri="{FF2B5EF4-FFF2-40B4-BE49-F238E27FC236}">
                <a16:creationId xmlns:a16="http://schemas.microsoft.com/office/drawing/2014/main" id="{BBFCD0CB-5DC3-4ACE-89F3-A15FEB316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530600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>
                <a:solidFill>
                  <a:schemeClr val="bg1"/>
                </a:solidFill>
              </a:rPr>
              <a:t> 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40967" name="Rectangle 5">
            <a:extLst>
              <a:ext uri="{FF2B5EF4-FFF2-40B4-BE49-F238E27FC236}">
                <a16:creationId xmlns:a16="http://schemas.microsoft.com/office/drawing/2014/main" id="{2610D5CC-9146-45D1-BF28-C3B9C9EA3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968" name="Rectangle 11">
            <a:extLst>
              <a:ext uri="{FF2B5EF4-FFF2-40B4-BE49-F238E27FC236}">
                <a16:creationId xmlns:a16="http://schemas.microsoft.com/office/drawing/2014/main" id="{75A948BC-24D8-4E27-B3AF-8805981E9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52525"/>
            <a:ext cx="392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二、回归系数的显著性检验</a:t>
            </a:r>
            <a:r>
              <a:rPr lang="zh-CN" altLang="en-US" sz="18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969" name="Rectangle 12">
            <a:extLst>
              <a:ext uri="{FF2B5EF4-FFF2-40B4-BE49-F238E27FC236}">
                <a16:creationId xmlns:a16="http://schemas.microsoft.com/office/drawing/2014/main" id="{08B04D9D-EE4E-452D-B885-6E1E8832D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00213"/>
            <a:ext cx="7777162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从另外一个角度考虑自变量</a:t>
            </a: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的显著性。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对自变量</a:t>
            </a: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,…,</a:t>
            </a:r>
            <a:r>
              <a:rPr lang="en-US" altLang="zh-CN" sz="2400" i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线性回归的残差平方和为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SSE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，回归平方和为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SSR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，在剔除掉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后，用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对其余的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p-1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个自变量做回归，记所得的残差平方和为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SSE</a:t>
            </a:r>
            <a:r>
              <a:rPr lang="zh-CN" altLang="en-US" sz="240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40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，回归平方和为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SSR</a:t>
            </a:r>
            <a:r>
              <a:rPr lang="zh-CN" altLang="en-US" sz="240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40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，则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         自变量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对回归的贡献为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ΔSSR</a:t>
            </a:r>
            <a:r>
              <a:rPr lang="zh-CN" altLang="en-US" sz="240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40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=SSR-SSR</a:t>
            </a:r>
            <a:r>
              <a:rPr lang="zh-CN" altLang="en-US" sz="240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40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称为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的偏回归平方和。由此构造偏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统计量</a:t>
            </a:r>
          </a:p>
        </p:txBody>
      </p:sp>
      <p:sp>
        <p:nvSpPr>
          <p:cNvPr id="40970" name="页脚占位符 9">
            <a:extLst>
              <a:ext uri="{FF2B5EF4-FFF2-40B4-BE49-F238E27FC236}">
                <a16:creationId xmlns:a16="http://schemas.microsoft.com/office/drawing/2014/main" id="{B95FC147-7F41-4562-AA22-5E917CF7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</a:rPr>
              <a:t>中国人民大学六西格玛质量管理研究中心</a:t>
            </a:r>
            <a:endParaRPr lang="en-US" altLang="zh-CN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7526396-C2DE-43D0-87A1-0B5B117BEB6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260350"/>
            <a:ext cx="7848600" cy="792163"/>
          </a:xfrm>
        </p:spPr>
        <p:txBody>
          <a:bodyPr/>
          <a:lstStyle/>
          <a:p>
            <a:pPr eaLnBrk="1" hangingPunct="1"/>
            <a:r>
              <a:rPr lang="en-US" altLang="zh-CN" b="1" dirty="0"/>
              <a:t>3.3.2  </a:t>
            </a:r>
            <a:r>
              <a:rPr lang="zh-CN" altLang="en-US" b="1" dirty="0"/>
              <a:t>回归方程的显著性检验</a:t>
            </a:r>
          </a:p>
        </p:txBody>
      </p:sp>
      <p:sp>
        <p:nvSpPr>
          <p:cNvPr id="41987" name="日期占位符 3">
            <a:extLst>
              <a:ext uri="{FF2B5EF4-FFF2-40B4-BE49-F238E27FC236}">
                <a16:creationId xmlns:a16="http://schemas.microsoft.com/office/drawing/2014/main" id="{F0DEC203-084E-4DB0-AE83-BBA1C8F4FE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0498E0-0F4B-48CD-AD94-BFBCEB6C3F4D}" type="datetime1">
              <a:rPr lang="zh-CN" altLang="en-US" sz="1400" smtClean="0">
                <a:solidFill>
                  <a:schemeClr val="bg1"/>
                </a:solidFill>
              </a:rPr>
              <a:pPr eaLnBrk="1" hangingPunct="1"/>
              <a:t>2021/3/14</a:t>
            </a:fld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41988" name="灯片编号占位符 5">
            <a:extLst>
              <a:ext uri="{FF2B5EF4-FFF2-40B4-BE49-F238E27FC236}">
                <a16:creationId xmlns:a16="http://schemas.microsoft.com/office/drawing/2014/main" id="{8D3F1FFA-2E86-4A02-8E52-1A4091D0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7EF06F-A8D3-4A8E-8AF6-32EF6A534F79}" type="slidenum">
              <a:rPr lang="en-US" altLang="zh-CN" sz="1400">
                <a:solidFill>
                  <a:schemeClr val="bg1"/>
                </a:solidFill>
              </a:rPr>
              <a:pPr eaLnBrk="1" hangingPunct="1"/>
              <a:t>8</a:t>
            </a:fld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B7F5844F-728C-4B18-BF3D-60DB1A70E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990" name="Rectangle 4">
            <a:extLst>
              <a:ext uri="{FF2B5EF4-FFF2-40B4-BE49-F238E27FC236}">
                <a16:creationId xmlns:a16="http://schemas.microsoft.com/office/drawing/2014/main" id="{DB789402-000A-47E0-9041-B13C87504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530600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>
                <a:solidFill>
                  <a:schemeClr val="bg1"/>
                </a:solidFill>
              </a:rPr>
              <a:t> 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41991" name="Rectangle 5">
            <a:extLst>
              <a:ext uri="{FF2B5EF4-FFF2-40B4-BE49-F238E27FC236}">
                <a16:creationId xmlns:a16="http://schemas.microsoft.com/office/drawing/2014/main" id="{DA378253-7BB3-4D80-BD66-ABD78B492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992" name="Rectangle 6">
            <a:extLst>
              <a:ext uri="{FF2B5EF4-FFF2-40B4-BE49-F238E27FC236}">
                <a16:creationId xmlns:a16="http://schemas.microsoft.com/office/drawing/2014/main" id="{7665FAFE-A37F-4A5D-9F0E-551480A6A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993" name="Rectangle 7">
            <a:extLst>
              <a:ext uri="{FF2B5EF4-FFF2-40B4-BE49-F238E27FC236}">
                <a16:creationId xmlns:a16="http://schemas.microsoft.com/office/drawing/2014/main" id="{61A9B3F3-E177-4C83-8388-CE77AB688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994" name="Rectangle 8">
            <a:extLst>
              <a:ext uri="{FF2B5EF4-FFF2-40B4-BE49-F238E27FC236}">
                <a16:creationId xmlns:a16="http://schemas.microsoft.com/office/drawing/2014/main" id="{FC3CF87C-2BA7-4EDB-B275-651EA2184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995" name="Rectangle 9">
            <a:extLst>
              <a:ext uri="{FF2B5EF4-FFF2-40B4-BE49-F238E27FC236}">
                <a16:creationId xmlns:a16="http://schemas.microsoft.com/office/drawing/2014/main" id="{991E87D9-6C17-4D76-9A05-670CF6E06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996" name="Rectangle 10">
            <a:extLst>
              <a:ext uri="{FF2B5EF4-FFF2-40B4-BE49-F238E27FC236}">
                <a16:creationId xmlns:a16="http://schemas.microsoft.com/office/drawing/2014/main" id="{DE7F7737-4969-48F1-9478-6AF64F1B7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52525"/>
            <a:ext cx="392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二、回归系数的显著性检验</a:t>
            </a:r>
            <a:r>
              <a:rPr lang="zh-CN" altLang="en-US" sz="18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1997" name="Rectangle 12">
            <a:extLst>
              <a:ext uri="{FF2B5EF4-FFF2-40B4-BE49-F238E27FC236}">
                <a16:creationId xmlns:a16="http://schemas.microsoft.com/office/drawing/2014/main" id="{AF14E504-DD35-4B75-BABD-C6CB2D202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85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1998" name="Object 11">
            <a:extLst>
              <a:ext uri="{FF2B5EF4-FFF2-40B4-BE49-F238E27FC236}">
                <a16:creationId xmlns:a16="http://schemas.microsoft.com/office/drawing/2014/main" id="{9EE0EC89-F14B-4C09-A36E-2ABFED760B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6025" y="1930400"/>
          <a:ext cx="302101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310" imgH="431613" progId="Equation.DSMT4">
                  <p:embed/>
                </p:oleObj>
              </mc:Choice>
              <mc:Fallback>
                <p:oleObj name="Equation" r:id="rId2" imgW="1358310" imgH="43161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1930400"/>
                        <a:ext cx="3021013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9" name="Rectangle 13">
            <a:extLst>
              <a:ext uri="{FF2B5EF4-FFF2-40B4-BE49-F238E27FC236}">
                <a16:creationId xmlns:a16="http://schemas.microsoft.com/office/drawing/2014/main" id="{DB9CA5DE-2458-49E4-A3E6-817A2A7C3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213100"/>
            <a:ext cx="79914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</a:rPr>
              <a:t>当原假设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</a:rPr>
              <a:t>H</a:t>
            </a:r>
            <a:r>
              <a:rPr lang="en-US" altLang="zh-CN" sz="2400" baseline="-25000">
                <a:solidFill>
                  <a:schemeClr val="bg1"/>
                </a:solidFill>
                <a:latin typeface="宋体" panose="02010600030101010101" pitchFamily="2" charset="-122"/>
              </a:rPr>
              <a:t>0j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</a:rPr>
              <a:t>β</a:t>
            </a:r>
            <a:r>
              <a:rPr lang="en-US" altLang="zh-CN" sz="2400" i="1" baseline="-25000">
                <a:solidFill>
                  <a:schemeClr val="bg1"/>
                </a:solidFill>
                <a:latin typeface="宋体" panose="02010600030101010101" pitchFamily="2" charset="-122"/>
              </a:rPr>
              <a:t>j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</a:rPr>
              <a:t>=0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</a:rPr>
              <a:t>成立时，（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</a:rPr>
              <a:t>3.42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</a:rPr>
              <a:t>）式的偏</a:t>
            </a:r>
            <a:r>
              <a:rPr lang="en-US" altLang="zh-CN" sz="2400" i="1">
                <a:solidFill>
                  <a:schemeClr val="bg1"/>
                </a:solidFill>
                <a:latin typeface="宋体" panose="02010600030101010101" pitchFamily="2" charset="-122"/>
              </a:rPr>
              <a:t>F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</a:rPr>
              <a:t>统计量</a:t>
            </a:r>
            <a:r>
              <a:rPr lang="en-US" altLang="zh-CN" sz="2400" i="1">
                <a:solidFill>
                  <a:schemeClr val="bg1"/>
                </a:solidFill>
                <a:latin typeface="宋体" panose="02010600030101010101" pitchFamily="2" charset="-122"/>
              </a:rPr>
              <a:t>F</a:t>
            </a:r>
            <a:r>
              <a:rPr lang="en-US" altLang="zh-CN" sz="2400" i="1" baseline="-25000">
                <a:solidFill>
                  <a:schemeClr val="bg1"/>
                </a:solidFill>
                <a:latin typeface="宋体" panose="02010600030101010101" pitchFamily="2" charset="-122"/>
              </a:rPr>
              <a:t>j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</a:rPr>
              <a:t>服从自由度为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</a:rPr>
              <a:t>(1,n-p-1)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</a:rPr>
              <a:t>F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</a:rPr>
              <a:t>分布，此</a:t>
            </a:r>
            <a:r>
              <a:rPr lang="en-US" altLang="zh-CN" sz="2400" i="1">
                <a:solidFill>
                  <a:schemeClr val="bg1"/>
                </a:solidFill>
                <a:latin typeface="宋体" panose="02010600030101010101" pitchFamily="2" charset="-122"/>
              </a:rPr>
              <a:t>F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</a:rPr>
              <a:t>检验与（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</a:rPr>
              <a:t>3.40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</a:rPr>
              <a:t>）式的</a:t>
            </a:r>
            <a:r>
              <a:rPr lang="en-US" altLang="zh-CN" sz="2400" i="1">
                <a:solidFill>
                  <a:schemeClr val="bg1"/>
                </a:solidFill>
                <a:latin typeface="宋体" panose="02010600030101010101" pitchFamily="2" charset="-122"/>
              </a:rPr>
              <a:t>t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</a:rPr>
              <a:t>检验是一致的，可以证明</a:t>
            </a:r>
            <a:r>
              <a:rPr lang="en-US" altLang="zh-CN" sz="2400" i="1">
                <a:solidFill>
                  <a:schemeClr val="bg1"/>
                </a:solidFill>
                <a:latin typeface="宋体" panose="02010600030101010101" pitchFamily="2" charset="-122"/>
              </a:rPr>
              <a:t>F</a:t>
            </a:r>
            <a:r>
              <a:rPr lang="en-US" altLang="zh-CN" sz="2400" i="1" baseline="-25000">
                <a:solidFill>
                  <a:schemeClr val="bg1"/>
                </a:solidFill>
                <a:latin typeface="宋体" panose="02010600030101010101" pitchFamily="2" charset="-122"/>
              </a:rPr>
              <a:t>j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</a:rPr>
              <a:t>=</a:t>
            </a:r>
            <a:r>
              <a:rPr lang="en-US" altLang="zh-CN" sz="2400" i="1">
                <a:solidFill>
                  <a:schemeClr val="bg1"/>
                </a:solidFill>
                <a:latin typeface="宋体" panose="02010600030101010101" pitchFamily="2" charset="-122"/>
              </a:rPr>
              <a:t>t</a:t>
            </a:r>
            <a:r>
              <a:rPr lang="en-US" altLang="zh-CN" sz="2400" i="1" baseline="-25000">
                <a:solidFill>
                  <a:schemeClr val="bg1"/>
                </a:solidFill>
                <a:latin typeface="宋体" panose="02010600030101010101" pitchFamily="2" charset="-122"/>
              </a:rPr>
              <a:t>j</a:t>
            </a:r>
            <a:r>
              <a:rPr lang="en-US" altLang="zh-CN" sz="2400" baseline="3000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</a:p>
        </p:txBody>
      </p:sp>
      <p:sp>
        <p:nvSpPr>
          <p:cNvPr id="42000" name="Text Box 15">
            <a:extLst>
              <a:ext uri="{FF2B5EF4-FFF2-40B4-BE49-F238E27FC236}">
                <a16:creationId xmlns:a16="http://schemas.microsoft.com/office/drawing/2014/main" id="{50530E76-060E-4E2A-B64B-24ABC65FD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2205038"/>
            <a:ext cx="118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3.42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42001" name="页脚占位符 16">
            <a:extLst>
              <a:ext uri="{FF2B5EF4-FFF2-40B4-BE49-F238E27FC236}">
                <a16:creationId xmlns:a16="http://schemas.microsoft.com/office/drawing/2014/main" id="{618746F2-1643-4C63-A3DE-BE0BA797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</a:rPr>
              <a:t>中国人民大学六西格玛质量管理研究中心</a:t>
            </a:r>
            <a:endParaRPr lang="en-US" altLang="zh-CN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64D216F-75D1-4B3D-9F4D-678DDABD15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260350"/>
            <a:ext cx="7848600" cy="792163"/>
          </a:xfrm>
        </p:spPr>
        <p:txBody>
          <a:bodyPr/>
          <a:lstStyle/>
          <a:p>
            <a:pPr eaLnBrk="1" hangingPunct="1"/>
            <a:r>
              <a:rPr lang="en-US" altLang="zh-CN" b="1" dirty="0"/>
              <a:t>3.3.2  </a:t>
            </a:r>
            <a:r>
              <a:rPr lang="zh-CN" altLang="en-US" b="1" dirty="0"/>
              <a:t>回归方程的显著性检验</a:t>
            </a:r>
          </a:p>
        </p:txBody>
      </p:sp>
      <p:sp>
        <p:nvSpPr>
          <p:cNvPr id="43011" name="日期占位符 3">
            <a:extLst>
              <a:ext uri="{FF2B5EF4-FFF2-40B4-BE49-F238E27FC236}">
                <a16:creationId xmlns:a16="http://schemas.microsoft.com/office/drawing/2014/main" id="{B150026F-9D22-4C5E-9123-31CE8C157D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5BB66F-A46C-42F8-8FA2-13FD69C4B847}" type="datetime1">
              <a:rPr lang="zh-CN" altLang="en-US" sz="1400" smtClean="0">
                <a:solidFill>
                  <a:schemeClr val="bg1"/>
                </a:solidFill>
              </a:rPr>
              <a:pPr eaLnBrk="1" hangingPunct="1"/>
              <a:t>2021/3/14</a:t>
            </a:fld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43012" name="灯片编号占位符 5">
            <a:extLst>
              <a:ext uri="{FF2B5EF4-FFF2-40B4-BE49-F238E27FC236}">
                <a16:creationId xmlns:a16="http://schemas.microsoft.com/office/drawing/2014/main" id="{D5C6B4C5-1972-476D-988C-BFB59D24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38FEA9-C559-4894-9638-EE66F92BD734}" type="slidenum">
              <a:rPr lang="en-US" altLang="zh-CN" sz="1400">
                <a:solidFill>
                  <a:schemeClr val="bg1"/>
                </a:solidFill>
              </a:rPr>
              <a:pPr eaLnBrk="1" hangingPunct="1"/>
              <a:t>9</a:t>
            </a:fld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4417C503-BCA1-445A-A562-DD7B1A03C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014" name="Rectangle 4">
            <a:extLst>
              <a:ext uri="{FF2B5EF4-FFF2-40B4-BE49-F238E27FC236}">
                <a16:creationId xmlns:a16="http://schemas.microsoft.com/office/drawing/2014/main" id="{0E907162-1765-4CC1-AFDE-991604596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3530600"/>
            <a:ext cx="2222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>
                <a:solidFill>
                  <a:schemeClr val="bg1"/>
                </a:solidFill>
              </a:rPr>
              <a:t> 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43015" name="Rectangle 5">
            <a:extLst>
              <a:ext uri="{FF2B5EF4-FFF2-40B4-BE49-F238E27FC236}">
                <a16:creationId xmlns:a16="http://schemas.microsoft.com/office/drawing/2014/main" id="{7B894A17-A158-4409-8BEC-75B6E12E8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016" name="Rectangle 6">
            <a:extLst>
              <a:ext uri="{FF2B5EF4-FFF2-40B4-BE49-F238E27FC236}">
                <a16:creationId xmlns:a16="http://schemas.microsoft.com/office/drawing/2014/main" id="{8FF005FF-A7E0-417E-9D4E-7B5B8ED43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017" name="Rectangle 7">
            <a:extLst>
              <a:ext uri="{FF2B5EF4-FFF2-40B4-BE49-F238E27FC236}">
                <a16:creationId xmlns:a16="http://schemas.microsoft.com/office/drawing/2014/main" id="{664275CA-8460-48BC-A3CA-C89CD703A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27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018" name="Rectangle 8">
            <a:extLst>
              <a:ext uri="{FF2B5EF4-FFF2-40B4-BE49-F238E27FC236}">
                <a16:creationId xmlns:a16="http://schemas.microsoft.com/office/drawing/2014/main" id="{BE907DD5-C428-4EA7-97BD-5170BF6F0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019" name="Rectangle 9">
            <a:extLst>
              <a:ext uri="{FF2B5EF4-FFF2-40B4-BE49-F238E27FC236}">
                <a16:creationId xmlns:a16="http://schemas.microsoft.com/office/drawing/2014/main" id="{527DE12A-F853-4544-B9D4-AABA4D502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020" name="Rectangle 10">
            <a:extLst>
              <a:ext uri="{FF2B5EF4-FFF2-40B4-BE49-F238E27FC236}">
                <a16:creationId xmlns:a16="http://schemas.microsoft.com/office/drawing/2014/main" id="{2A8D4E7B-F3DC-4391-9EAD-A5AFC57C9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52525"/>
            <a:ext cx="355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</a:rPr>
              <a:t>三、回归系数的置信区间</a:t>
            </a:r>
          </a:p>
        </p:txBody>
      </p:sp>
      <p:sp>
        <p:nvSpPr>
          <p:cNvPr id="43021" name="Rectangle 12">
            <a:extLst>
              <a:ext uri="{FF2B5EF4-FFF2-40B4-BE49-F238E27FC236}">
                <a16:creationId xmlns:a16="http://schemas.microsoft.com/office/drawing/2014/main" id="{5C8CBE74-C375-4D42-9CF2-7EC0920CF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3022" name="Object 11">
            <a:extLst>
              <a:ext uri="{FF2B5EF4-FFF2-40B4-BE49-F238E27FC236}">
                <a16:creationId xmlns:a16="http://schemas.microsoft.com/office/drawing/2014/main" id="{98E95BFE-6403-496E-BC2C-B989503282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2163" y="1741488"/>
          <a:ext cx="30988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520700" progId="Equation.DSMT4">
                  <p:embed/>
                </p:oleObj>
              </mc:Choice>
              <mc:Fallback>
                <p:oleObj name="Equation" r:id="rId2" imgW="1600200" imgH="520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1741488"/>
                        <a:ext cx="30988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Rectangle 13">
            <a:extLst>
              <a:ext uri="{FF2B5EF4-FFF2-40B4-BE49-F238E27FC236}">
                <a16:creationId xmlns:a16="http://schemas.microsoft.com/office/drawing/2014/main" id="{39713BB8-7F29-4852-8470-56CB4AD7F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728913"/>
            <a:ext cx="5946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可得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β</a:t>
            </a:r>
            <a:r>
              <a:rPr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的置信度为</a:t>
            </a:r>
            <a:r>
              <a:rPr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1-α</a:t>
            </a:r>
            <a:r>
              <a:rPr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的置信区间为：</a:t>
            </a:r>
          </a:p>
        </p:txBody>
      </p:sp>
      <p:sp>
        <p:nvSpPr>
          <p:cNvPr id="43024" name="Rectangle 15">
            <a:extLst>
              <a:ext uri="{FF2B5EF4-FFF2-40B4-BE49-F238E27FC236}">
                <a16:creationId xmlns:a16="http://schemas.microsoft.com/office/drawing/2014/main" id="{C5D88868-DEEB-4AD6-BA15-EB0B2CF8E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3025" name="Object 14">
            <a:extLst>
              <a:ext uri="{FF2B5EF4-FFF2-40B4-BE49-F238E27FC236}">
                <a16:creationId xmlns:a16="http://schemas.microsoft.com/office/drawing/2014/main" id="{A73243F4-CB5E-4F45-8159-EAB4AAD2E1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7650" y="3429000"/>
          <a:ext cx="46116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20900" imgH="279400" progId="Equation.DSMT4">
                  <p:embed/>
                </p:oleObj>
              </mc:Choice>
              <mc:Fallback>
                <p:oleObj name="Equation" r:id="rId4" imgW="2120900" imgH="279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429000"/>
                        <a:ext cx="461168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6" name="页脚占位符 17">
            <a:extLst>
              <a:ext uri="{FF2B5EF4-FFF2-40B4-BE49-F238E27FC236}">
                <a16:creationId xmlns:a16="http://schemas.microsoft.com/office/drawing/2014/main" id="{8844E158-260F-4DA2-A484-D3154A81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chemeClr val="bg1"/>
                </a:solidFill>
              </a:rPr>
              <a:t>中国人民大学六西格玛质量管理研究中心</a:t>
            </a:r>
            <a:endParaRPr lang="en-US" altLang="zh-CN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主题1">
  <a:themeElements>
    <a:clrScheme name="六西格玛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六西格玛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六西格玛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六西格玛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六西格玛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六西格玛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六西格玛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六西格玛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六西格玛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六西格玛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六西格玛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六西格玛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六西格玛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六西格玛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17295</TotalTime>
  <Words>920</Words>
  <Application>Microsoft Office PowerPoint</Application>
  <PresentationFormat>全屏显示(4:3)</PresentationFormat>
  <Paragraphs>174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宋体</vt:lpstr>
      <vt:lpstr>Arial</vt:lpstr>
      <vt:lpstr>Cambria Math</vt:lpstr>
      <vt:lpstr>Times New Roman</vt:lpstr>
      <vt:lpstr>主题1</vt:lpstr>
      <vt:lpstr>Equation</vt:lpstr>
      <vt:lpstr>公式</vt:lpstr>
      <vt:lpstr>3.3.2  回归方程的显著性检验</vt:lpstr>
      <vt:lpstr>3.3.2  回归方程的显著性检验</vt:lpstr>
      <vt:lpstr>PowerPoint 演示文稿</vt:lpstr>
      <vt:lpstr>3.3.2  回归方程的显著性检验</vt:lpstr>
      <vt:lpstr>PowerPoint 演示文稿</vt:lpstr>
      <vt:lpstr>PowerPoint 演示文稿</vt:lpstr>
      <vt:lpstr>3.3.2  回归方程的显著性检验</vt:lpstr>
      <vt:lpstr>3.3.2  回归方程的显著性检验</vt:lpstr>
      <vt:lpstr>3.3.2  回归方程的显著性检验</vt:lpstr>
      <vt:lpstr>3.3.2  回归方程的显著性检验</vt:lpstr>
      <vt:lpstr>PowerPoint 演示文稿</vt:lpstr>
      <vt:lpstr>R^2 越接近于1，说明回归拟合好？</vt:lpstr>
      <vt:lpstr>PowerPoint 演示文稿</vt:lpstr>
      <vt:lpstr>PowerPoint 演示文稿</vt:lpstr>
      <vt:lpstr>过拟合</vt:lpstr>
      <vt:lpstr>3.3.2  回归方程的显著性检验</vt:lpstr>
      <vt:lpstr>PowerPoint 演示文稿</vt:lpstr>
      <vt:lpstr>回归诊断图</vt:lpstr>
      <vt:lpstr>回归诊断图</vt:lpstr>
      <vt:lpstr>回归诊断图</vt:lpstr>
      <vt:lpstr>回归诊断图</vt:lpstr>
      <vt:lpstr>corrplot::corrplot(corr=cor(w[,-5]), type="lower")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应用回归分析</dc:title>
  <dc:creator>liu wq</dc:creator>
  <cp:lastModifiedBy>lenovo</cp:lastModifiedBy>
  <cp:revision>246</cp:revision>
  <dcterms:created xsi:type="dcterms:W3CDTF">2007-08-28T05:47:29Z</dcterms:created>
  <dcterms:modified xsi:type="dcterms:W3CDTF">2021-03-17T05:00:09Z</dcterms:modified>
</cp:coreProperties>
</file>