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D3346-EF78-4FB5-A5E4-9B1FE81D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32745"/>
            <a:ext cx="10572000" cy="882992"/>
          </a:xfrm>
        </p:spPr>
        <p:txBody>
          <a:bodyPr/>
          <a:lstStyle/>
          <a:p>
            <a:r>
              <a:rPr lang="ru-RU" dirty="0"/>
              <a:t>Практическая работа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898C91-2C63-414B-A27E-C45AB271C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59144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Выявление мошенничества с помощью c помощью платформы </a:t>
            </a:r>
            <a:r>
              <a:rPr lang="ru-RU" dirty="0" err="1"/>
              <a:t>Knime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37293B-751C-4BAD-AF44-FCA85D0D7C9F}"/>
              </a:ext>
            </a:extLst>
          </p:cNvPr>
          <p:cNvSpPr txBox="1">
            <a:spLocks/>
          </p:cNvSpPr>
          <p:nvPr/>
        </p:nvSpPr>
        <p:spPr>
          <a:xfrm>
            <a:off x="809999" y="1115737"/>
            <a:ext cx="10572000" cy="187074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/>
              <a:t>По предмету «Технологии интеллектуального анализа данных мониторинга безопасности»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AF35201-3BBB-48A0-A154-9A51033ABEEB}"/>
              </a:ext>
            </a:extLst>
          </p:cNvPr>
          <p:cNvSpPr txBox="1">
            <a:spLocks/>
          </p:cNvSpPr>
          <p:nvPr/>
        </p:nvSpPr>
        <p:spPr>
          <a:xfrm>
            <a:off x="8430937" y="3557986"/>
            <a:ext cx="3682766" cy="3837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Выполнил: Воронцов С. А.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22F6326-6F86-4A4A-A706-5A257D580C27}"/>
              </a:ext>
            </a:extLst>
          </p:cNvPr>
          <p:cNvSpPr txBox="1">
            <a:spLocks/>
          </p:cNvSpPr>
          <p:nvPr/>
        </p:nvSpPr>
        <p:spPr>
          <a:xfrm>
            <a:off x="8430936" y="4129490"/>
            <a:ext cx="3682765" cy="3837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/>
              <a:t>Проверил: Латыпова О. В.</a:t>
            </a:r>
          </a:p>
        </p:txBody>
      </p:sp>
    </p:spTree>
    <p:extLst>
      <p:ext uri="{BB962C8B-B14F-4D97-AF65-F5344CB8AC3E}">
        <p14:creationId xmlns:p14="http://schemas.microsoft.com/office/powerpoint/2010/main" val="18114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FEABB-E703-4B51-8B5F-731DD04E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841A1F-4349-46BE-9B9D-B4A1FB06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7523"/>
            <a:ext cx="12192000" cy="4970477"/>
          </a:xfrm>
        </p:spPr>
        <p:txBody>
          <a:bodyPr/>
          <a:lstStyle/>
          <a:p>
            <a:r>
              <a:rPr lang="ru-RU" dirty="0"/>
              <a:t>Изучить данную выборку данных и модель машинного обучения;</a:t>
            </a:r>
          </a:p>
          <a:p>
            <a:r>
              <a:rPr lang="ru-RU" dirty="0"/>
              <a:t>Модифицировать модель машинного обучения и посмотреть на изменения;</a:t>
            </a:r>
          </a:p>
          <a:p>
            <a:r>
              <a:rPr lang="ru-RU" dirty="0"/>
              <a:t>Модифицировать модель машинного обучения.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1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9D678-79D0-4F63-884B-EECD8655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33086-3FBB-48B3-A251-FE018BD6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Выборка данных крайне несбалансированная;</a:t>
            </a:r>
          </a:p>
          <a:p>
            <a:r>
              <a:rPr lang="ru-RU" dirty="0"/>
              <a:t>Выборка имеет 31 характеристику;</a:t>
            </a:r>
          </a:p>
          <a:p>
            <a:r>
              <a:rPr lang="ru-RU" dirty="0"/>
              <a:t>Характеристики имеют выбросы;</a:t>
            </a:r>
          </a:p>
          <a:p>
            <a:r>
              <a:rPr lang="ru-RU" dirty="0"/>
              <a:t>Выборка была модифицирована с помощью метода главных компонент, чтобы скрыть чувствительную информацию.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05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5604E-5774-420D-9547-B6C7AECC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машинного обучения №1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A82C1A-E44D-4D1A-B0AA-5AA9AF076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702013"/>
          </a:xfrm>
        </p:spPr>
        <p:txBody>
          <a:bodyPr/>
          <a:lstStyle/>
          <a:p>
            <a:r>
              <a:rPr lang="ru-RU" dirty="0"/>
              <a:t>Модель основана на алгоритме Случайного леса;</a:t>
            </a:r>
          </a:p>
          <a:p>
            <a:r>
              <a:rPr lang="ru-RU" dirty="0"/>
              <a:t>Алгоритм настроен на 100 деревьев, глубиной в 10 уровней;</a:t>
            </a:r>
          </a:p>
          <a:p>
            <a:r>
              <a:rPr lang="ru-RU" dirty="0"/>
              <a:t>Результирующий порог классификации был понижен до 0.3;</a:t>
            </a:r>
          </a:p>
          <a:p>
            <a:r>
              <a:rPr lang="ru-RU" dirty="0"/>
              <a:t>Выборка была разделена 30/70 на тестовую и обучающую.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CE1AD3-2B27-4DC4-8CF5-57767758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4130462"/>
            <a:ext cx="5095551" cy="1838538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98A79D7A-3B3F-4E16-8891-41AFF1F35967}"/>
              </a:ext>
            </a:extLst>
          </p:cNvPr>
          <p:cNvSpPr txBox="1">
            <a:spLocks/>
          </p:cNvSpPr>
          <p:nvPr/>
        </p:nvSpPr>
        <p:spPr>
          <a:xfrm>
            <a:off x="395287" y="6021323"/>
            <a:ext cx="5095551" cy="3076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Визуализация модели в </a:t>
            </a:r>
            <a:r>
              <a:rPr lang="en-US" dirty="0" err="1"/>
              <a:t>Knime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352585-B403-41F1-822C-7D0CEF2F3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0" y="3894569"/>
            <a:ext cx="4540686" cy="2316408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76ED9F2B-1CD8-4660-BE36-CA4B5AC71845}"/>
              </a:ext>
            </a:extLst>
          </p:cNvPr>
          <p:cNvSpPr txBox="1">
            <a:spLocks/>
          </p:cNvSpPr>
          <p:nvPr/>
        </p:nvSpPr>
        <p:spPr>
          <a:xfrm>
            <a:off x="6832600" y="6205712"/>
            <a:ext cx="5095551" cy="3076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Результаты обучения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128967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3B481-F9D2-4A92-8A42-6D0EA9CC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Модификация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86AB0-5F0D-4262-B57A-1D9A8880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762484"/>
          </a:xfrm>
        </p:spPr>
        <p:txBody>
          <a:bodyPr/>
          <a:lstStyle/>
          <a:p>
            <a:r>
              <a:rPr lang="ru-RU" dirty="0"/>
              <a:t>Количество деревьев было уменьшено до 50;</a:t>
            </a:r>
          </a:p>
          <a:p>
            <a:r>
              <a:rPr lang="ru-RU" dirty="0"/>
              <a:t>Обучающая и тестовая выборка была поделена в соотношении 50/50;</a:t>
            </a:r>
          </a:p>
          <a:p>
            <a:r>
              <a:rPr lang="ru-RU" dirty="0"/>
              <a:t>Порог был уменьшен до 0.2.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15738A-5A70-4C51-A70A-E857712D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6" y="4591950"/>
            <a:ext cx="3974868" cy="14838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819DA-1A53-453F-9C3F-45B73D4F2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54" y="4591950"/>
            <a:ext cx="3333750" cy="148380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021CAE52-2238-483E-B769-C3223CFF2CBA}"/>
              </a:ext>
            </a:extLst>
          </p:cNvPr>
          <p:cNvSpPr txBox="1">
            <a:spLocks/>
          </p:cNvSpPr>
          <p:nvPr/>
        </p:nvSpPr>
        <p:spPr>
          <a:xfrm>
            <a:off x="1436193" y="6075757"/>
            <a:ext cx="5095551" cy="3076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Настройки модели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A5742A-0AD6-44B5-A7D0-CF263D30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46" y="3778643"/>
            <a:ext cx="4390238" cy="229711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EAA9D8A9-0D12-4901-BEB0-8F2D6AFEE27F}"/>
              </a:ext>
            </a:extLst>
          </p:cNvPr>
          <p:cNvSpPr txBox="1">
            <a:spLocks/>
          </p:cNvSpPr>
          <p:nvPr/>
        </p:nvSpPr>
        <p:spPr>
          <a:xfrm>
            <a:off x="7318289" y="6103134"/>
            <a:ext cx="5095551" cy="3076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Результаты обучения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276973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53BE1-6222-4B99-951D-0F9996E6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машинного обучения №2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5424595-EA39-4241-96D9-C719AE46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2246154"/>
            <a:ext cx="10553700" cy="1965120"/>
          </a:xfrm>
        </p:spPr>
        <p:txBody>
          <a:bodyPr/>
          <a:lstStyle/>
          <a:p>
            <a:r>
              <a:rPr lang="ru-RU" dirty="0"/>
              <a:t>Модель основана на наивном алгоритме Байеса;</a:t>
            </a:r>
          </a:p>
          <a:p>
            <a:r>
              <a:rPr lang="ru-RU" dirty="0"/>
              <a:t>Параметры алгоритма были подобраны итеративно и отображены ниже;</a:t>
            </a:r>
          </a:p>
          <a:p>
            <a:r>
              <a:rPr lang="ru-RU" dirty="0"/>
              <a:t>Результирующий порог классификации был понижен до 0.3;</a:t>
            </a:r>
          </a:p>
          <a:p>
            <a:r>
              <a:rPr lang="ru-RU" dirty="0"/>
              <a:t>Выборка была разделена 30/70 на тестовую и обучающую.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5E33BC-0DD8-40DF-810D-E8ED0212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56" y="4211274"/>
            <a:ext cx="4086662" cy="23321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007283-B208-4F3F-B415-995F3AF9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78" y="4211274"/>
            <a:ext cx="4393994" cy="2295882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65D647A4-E057-466E-9BD6-4BD7238FD162}"/>
              </a:ext>
            </a:extLst>
          </p:cNvPr>
          <p:cNvSpPr txBox="1">
            <a:spLocks/>
          </p:cNvSpPr>
          <p:nvPr/>
        </p:nvSpPr>
        <p:spPr>
          <a:xfrm>
            <a:off x="501011" y="6543428"/>
            <a:ext cx="5095551" cy="3076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Результаты обучения модели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ED0429B-BB12-48C8-B5CC-DB84BA538E1C}"/>
              </a:ext>
            </a:extLst>
          </p:cNvPr>
          <p:cNvSpPr txBox="1">
            <a:spLocks/>
          </p:cNvSpPr>
          <p:nvPr/>
        </p:nvSpPr>
        <p:spPr>
          <a:xfrm>
            <a:off x="5114299" y="6507156"/>
            <a:ext cx="5095551" cy="3076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Настройки модели</a:t>
            </a:r>
          </a:p>
        </p:txBody>
      </p:sp>
    </p:spTree>
    <p:extLst>
      <p:ext uri="{BB962C8B-B14F-4D97-AF65-F5344CB8AC3E}">
        <p14:creationId xmlns:p14="http://schemas.microsoft.com/office/powerpoint/2010/main" val="262175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53BE1-6222-4B99-951D-0F9996E6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машинного обучения №3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5424595-EA39-4241-96D9-C719AE46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49" y="2246154"/>
            <a:ext cx="10553700" cy="1965120"/>
          </a:xfrm>
        </p:spPr>
        <p:txBody>
          <a:bodyPr/>
          <a:lstStyle/>
          <a:p>
            <a:r>
              <a:rPr lang="ru-RU" dirty="0"/>
              <a:t>Модель основана на наивном алгоритме Деревьев решений;</a:t>
            </a:r>
          </a:p>
          <a:p>
            <a:r>
              <a:rPr lang="ru-RU" dirty="0"/>
              <a:t>Параметры алгоритма представлены ниже;</a:t>
            </a:r>
          </a:p>
          <a:p>
            <a:r>
              <a:rPr lang="ru-RU" dirty="0"/>
              <a:t>Результирующий порог классификации был понижен до 0.3;</a:t>
            </a:r>
          </a:p>
          <a:p>
            <a:r>
              <a:rPr lang="ru-RU" dirty="0"/>
              <a:t>Выборка была разделена 30/70 на тестовую и обучающую.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5D647A4-E057-466E-9BD6-4BD7238FD162}"/>
              </a:ext>
            </a:extLst>
          </p:cNvPr>
          <p:cNvSpPr txBox="1">
            <a:spLocks/>
          </p:cNvSpPr>
          <p:nvPr/>
        </p:nvSpPr>
        <p:spPr>
          <a:xfrm>
            <a:off x="501011" y="6543428"/>
            <a:ext cx="5095551" cy="3076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Результаты обучения модели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ED0429B-BB12-48C8-B5CC-DB84BA538E1C}"/>
              </a:ext>
            </a:extLst>
          </p:cNvPr>
          <p:cNvSpPr txBox="1">
            <a:spLocks/>
          </p:cNvSpPr>
          <p:nvPr/>
        </p:nvSpPr>
        <p:spPr>
          <a:xfrm>
            <a:off x="5114299" y="6507156"/>
            <a:ext cx="5095551" cy="3076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Настройки модели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1C6510-0191-4210-8BF2-FE5942C5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401" y="5039790"/>
            <a:ext cx="4048125" cy="1314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D9D431-588A-4988-A7E9-8061D654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59" y="4285444"/>
            <a:ext cx="4008016" cy="2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5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BCA95-4578-400F-BD7C-AFF225C0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1BC07-9540-4EC4-9934-F9B75915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выполнения данной практической работы был изучен и реализован метод кластерного анализа с применением алгоритма К-средних.</a:t>
            </a:r>
          </a:p>
        </p:txBody>
      </p:sp>
    </p:spTree>
    <p:extLst>
      <p:ext uri="{BB962C8B-B14F-4D97-AF65-F5344CB8AC3E}">
        <p14:creationId xmlns:p14="http://schemas.microsoft.com/office/powerpoint/2010/main" val="91495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268</TotalTime>
  <Words>270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Цитаты</vt:lpstr>
      <vt:lpstr>Практическая работа 2</vt:lpstr>
      <vt:lpstr>Цели и задачи работы</vt:lpstr>
      <vt:lpstr>Выборка</vt:lpstr>
      <vt:lpstr>Модель машинного обучения №1</vt:lpstr>
      <vt:lpstr>Модификация модели</vt:lpstr>
      <vt:lpstr>Модель машинного обучения №2</vt:lpstr>
      <vt:lpstr>Модель машинного обучения №3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1</dc:title>
  <dc:creator>Степан Воронцов</dc:creator>
  <cp:lastModifiedBy>Степан Воронцов</cp:lastModifiedBy>
  <cp:revision>20</cp:revision>
  <dcterms:created xsi:type="dcterms:W3CDTF">2021-09-30T15:29:52Z</dcterms:created>
  <dcterms:modified xsi:type="dcterms:W3CDTF">2021-10-19T16:53:12Z</dcterms:modified>
</cp:coreProperties>
</file>