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D3346-EF78-4FB5-A5E4-9B1FE81D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32745"/>
            <a:ext cx="10572000" cy="882992"/>
          </a:xfrm>
        </p:spPr>
        <p:txBody>
          <a:bodyPr/>
          <a:lstStyle/>
          <a:p>
            <a:r>
              <a:rPr lang="ru-RU" dirty="0"/>
              <a:t>Практическая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98C91-2C63-414B-A27E-C45AB27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5914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ИСПОЛЬЗОВАНИЕ МЕТОДОВ КЛАСТЕРНОГО АНАЛИЗА ДЛЯ ОПТИМИЗАЦИИ КАЧЕСТВЕННОЙ ОЦЕНКИ РИСКОВ ИНФОРМАЦИОННОЙ БЕЗОПАСНОСТИ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37293B-751C-4BAD-AF44-FCA85D0D7C9F}"/>
              </a:ext>
            </a:extLst>
          </p:cNvPr>
          <p:cNvSpPr txBox="1">
            <a:spLocks/>
          </p:cNvSpPr>
          <p:nvPr/>
        </p:nvSpPr>
        <p:spPr>
          <a:xfrm>
            <a:off x="809999" y="1115737"/>
            <a:ext cx="10572000" cy="18707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По предмету «Технологии интеллектуального анализа данных мониторинга безопасности»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AF35201-3BBB-48A0-A154-9A51033ABEEB}"/>
              </a:ext>
            </a:extLst>
          </p:cNvPr>
          <p:cNvSpPr txBox="1">
            <a:spLocks/>
          </p:cNvSpPr>
          <p:nvPr/>
        </p:nvSpPr>
        <p:spPr>
          <a:xfrm>
            <a:off x="8430937" y="3557986"/>
            <a:ext cx="3682766" cy="3837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Выполнил: Воронцов С. 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22F6326-6F86-4A4A-A706-5A257D580C27}"/>
              </a:ext>
            </a:extLst>
          </p:cNvPr>
          <p:cNvSpPr txBox="1">
            <a:spLocks/>
          </p:cNvSpPr>
          <p:nvPr/>
        </p:nvSpPr>
        <p:spPr>
          <a:xfrm>
            <a:off x="8430936" y="4129490"/>
            <a:ext cx="3682765" cy="3837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Проверил: Латыпова О. В.</a:t>
            </a:r>
          </a:p>
        </p:txBody>
      </p:sp>
    </p:spTree>
    <p:extLst>
      <p:ext uri="{BB962C8B-B14F-4D97-AF65-F5344CB8AC3E}">
        <p14:creationId xmlns:p14="http://schemas.microsoft.com/office/powerpoint/2010/main" val="18114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EABB-E703-4B51-8B5F-731DD04E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41A1F-4349-46BE-9B9D-B4A1FB06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7523"/>
            <a:ext cx="12192000" cy="4970477"/>
          </a:xfrm>
        </p:spPr>
        <p:txBody>
          <a:bodyPr/>
          <a:lstStyle/>
          <a:p>
            <a:r>
              <a:rPr lang="ru-RU" dirty="0"/>
              <a:t>Описать ситуацию возникновения риска для информации;</a:t>
            </a:r>
          </a:p>
          <a:p>
            <a:r>
              <a:rPr lang="ru-RU" dirty="0"/>
              <a:t>Описать и оценить угрозы и их степень на влияние информационного актива;</a:t>
            </a:r>
          </a:p>
          <a:p>
            <a:r>
              <a:rPr lang="ru-RU" dirty="0"/>
              <a:t>Реализовать один из методов кластерного анализа для оценки рисков информационной безопасности.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1BC4A-3861-4614-A328-1388F9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уязвимостей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28709-9EFD-4300-92D8-14E5F72F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0804"/>
            <a:ext cx="12192000" cy="47271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некотором здравоохранительном предприятия в результате неправильно проведенных технических и организационных работ по обеспечению информационной безопасности появились следующие уязвимости средств критической информационной инфраструктуры:</a:t>
            </a:r>
          </a:p>
          <a:p>
            <a:r>
              <a:rPr lang="ru-RU" dirty="0"/>
              <a:t>неправильная инсталляция запоминающих сред;</a:t>
            </a:r>
          </a:p>
          <a:p>
            <a:r>
              <a:rPr lang="ru-RU" dirty="0"/>
              <a:t>отсутствие контроля за эффективным изменением конфигурации;</a:t>
            </a:r>
          </a:p>
          <a:p>
            <a:r>
              <a:rPr lang="ru-RU" dirty="0"/>
              <a:t>отсутствие механизмов идентификации и аутентификации, например аутентификации пользователей;</a:t>
            </a:r>
          </a:p>
          <a:p>
            <a:r>
              <a:rPr lang="ru-RU" dirty="0"/>
              <a:t>неконтролируемая загрузка и использование программного обеспечения;</a:t>
            </a:r>
          </a:p>
          <a:p>
            <a:r>
              <a:rPr lang="ru-RU" dirty="0"/>
              <a:t>плохое управление паролями;</a:t>
            </a:r>
          </a:p>
          <a:p>
            <a:r>
              <a:rPr lang="ru-RU" dirty="0"/>
              <a:t>отсутствие резервных копий;</a:t>
            </a:r>
          </a:p>
          <a:p>
            <a:r>
              <a:rPr lang="ru-RU" dirty="0"/>
              <a:t>незащищенные линии связи;</a:t>
            </a:r>
          </a:p>
          <a:p>
            <a:r>
              <a:rPr lang="ru-RU" dirty="0"/>
              <a:t>неадекватное управление сетью.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6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9A992-3FE9-4E01-B130-66E964A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5EE30-CF18-404D-96C2-292432B8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1471"/>
            <a:ext cx="12192000" cy="46265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Исходя из выявленных уязвимостей, были определены следующие угрозы:</a:t>
            </a:r>
          </a:p>
          <a:p>
            <a:pPr>
              <a:buFont typeface="+mj-lt"/>
              <a:buAutoNum type="arabicPeriod"/>
            </a:pPr>
            <a:r>
              <a:rPr lang="ru-RU" dirty="0"/>
              <a:t>аппаратные отказы;</a:t>
            </a:r>
          </a:p>
          <a:p>
            <a:pPr>
              <a:buFont typeface="+mj-lt"/>
              <a:buAutoNum type="arabicPeriod"/>
            </a:pPr>
            <a:r>
              <a:rPr lang="ru-RU" dirty="0"/>
              <a:t>несанкционированное использование носителей данных;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программные сбои;</a:t>
            </a:r>
          </a:p>
          <a:p>
            <a:pPr>
              <a:buFont typeface="+mj-lt"/>
              <a:buAutoNum type="arabicPeriod"/>
            </a:pPr>
            <a:r>
              <a:rPr lang="ru-RU" dirty="0"/>
              <a:t>использование программного обеспечения несанкционированными пользователями;</a:t>
            </a:r>
          </a:p>
          <a:p>
            <a:pPr>
              <a:buFont typeface="+mj-lt"/>
              <a:buAutoNum type="arabicPeriod"/>
            </a:pPr>
            <a:r>
              <a:rPr lang="ru-RU" dirty="0"/>
              <a:t>использование программного обеспечения несанкционированным способом;</a:t>
            </a:r>
          </a:p>
          <a:p>
            <a:pPr>
              <a:buFont typeface="+mj-lt"/>
              <a:buAutoNum type="arabicPeriod"/>
            </a:pPr>
            <a:r>
              <a:rPr lang="ru-RU" dirty="0"/>
              <a:t>нелегальное проникновение злоумышленников под видом санкционированных пользователей;</a:t>
            </a:r>
          </a:p>
          <a:p>
            <a:pPr>
              <a:buFont typeface="+mj-lt"/>
              <a:buAutoNum type="arabicPeriod"/>
            </a:pPr>
            <a:r>
              <a:rPr lang="ru-RU" dirty="0"/>
              <a:t>ошибка операторов;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перегруженный трафик;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перехват информации;</a:t>
            </a:r>
          </a:p>
          <a:p>
            <a:pPr>
              <a:buFont typeface="+mj-lt"/>
              <a:buAutoNum type="arabicPeriod"/>
            </a:pPr>
            <a:r>
              <a:rPr lang="ru-RU" dirty="0"/>
              <a:t>анализ трафика.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3244C-8833-49C4-A560-CCC8CCD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3BF7D-0895-41F3-8B5D-7B841670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90862"/>
            <a:ext cx="12192000" cy="4467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Оценка угроз производилась согласно методикам из документа ИСО/МЭК ТО 13335-3-2007 «МЕТОДЫ И СРЕДСТВА ОБЕСПЕЧЕНИЯ БЕЗОПАСНОСТИ. Часть 3 «Методы менеджмента безопасности информационных технологий».</a:t>
            </a:r>
          </a:p>
          <a:p>
            <a:pPr marL="0" indent="0">
              <a:buNone/>
            </a:pPr>
            <a:r>
              <a:rPr lang="ru-RU" sz="1400" dirty="0"/>
              <a:t>Угрозы оценивались на степень реализации (первая цифра) и степень влияния на информационный актив КИИ предприятия (вторая цифра) по 10 бальной шкале. Номер угрозы совпадает с ее порядковым номером из предыдущего слайда:</a:t>
            </a:r>
          </a:p>
          <a:p>
            <a:r>
              <a:rPr lang="ru-RU" sz="1400" dirty="0"/>
              <a:t>1 (5, 8);</a:t>
            </a:r>
          </a:p>
          <a:p>
            <a:r>
              <a:rPr lang="ru-RU" sz="1400" dirty="0"/>
              <a:t>2 (5, 7);</a:t>
            </a:r>
          </a:p>
          <a:p>
            <a:r>
              <a:rPr lang="ru-RU" sz="1400" dirty="0"/>
              <a:t>3 (3, 2);</a:t>
            </a:r>
          </a:p>
          <a:p>
            <a:r>
              <a:rPr lang="ru-RU" sz="1400" dirty="0"/>
              <a:t>4 (4, 10);</a:t>
            </a:r>
          </a:p>
          <a:p>
            <a:r>
              <a:rPr lang="en-US" sz="1400" dirty="0"/>
              <a:t>5 (7, 10);</a:t>
            </a:r>
          </a:p>
          <a:p>
            <a:r>
              <a:rPr lang="en-US" sz="1400" dirty="0"/>
              <a:t>6 (10,10);</a:t>
            </a:r>
          </a:p>
          <a:p>
            <a:r>
              <a:rPr lang="en-US" sz="1400" dirty="0"/>
              <a:t>7 (8, 4);</a:t>
            </a:r>
          </a:p>
          <a:p>
            <a:r>
              <a:rPr lang="en-US" sz="1400" dirty="0"/>
              <a:t>8 (7, 7);</a:t>
            </a:r>
          </a:p>
          <a:p>
            <a:r>
              <a:rPr lang="en-US" sz="1400" dirty="0"/>
              <a:t>9 (6, 10);</a:t>
            </a:r>
          </a:p>
          <a:p>
            <a:r>
              <a:rPr lang="en-US" sz="1400" dirty="0"/>
              <a:t>10 (9,1);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375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284F6-93E9-4530-BEF0-4E48FE2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 кластерного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DF675-5772-42A9-85BC-5E282B2F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метода кластерного анализа был выбран алгоритм К-средних. Суть алгоритма заключается в разбиение точек на кластеры на основании их близости к центру кластера. Центр кластера каждый раз пересчитывается, чтобы более точнее соответствовать точкам на координатной плоскости. Количество кластеров, как и возможные значения его центров, задаются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35023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F347-DD3F-4DFD-9E61-11576935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метода кластерного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B7B6E-315B-4C91-AAF1-D519F42B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366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наиболее точного определения количества кластеров, был использован «метод локтя». Данный метод заключается в поиске оптимального количества кластеров. Он подразумевает многократное циклическое исполнение алгоритма с увеличением количества выбираемых кластеров, а также последующим откладыванием на графике балла кластеризации, вычисленного как функция от количества кластеров.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B990FB-F10D-439B-9DB0-A3F2D779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858936"/>
            <a:ext cx="3466925" cy="2960883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99BECCA9-E980-413B-ABA0-EA54C8F861A2}"/>
              </a:ext>
            </a:extLst>
          </p:cNvPr>
          <p:cNvSpPr txBox="1">
            <a:spLocks/>
          </p:cNvSpPr>
          <p:nvPr/>
        </p:nvSpPr>
        <p:spPr>
          <a:xfrm>
            <a:off x="4420998" y="3858935"/>
            <a:ext cx="6881112" cy="27613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/>
              <a:t>Из графика можно заметить, что оптимальное количеством кластеров будет в районе 6 – 7 штук.</a:t>
            </a:r>
          </a:p>
        </p:txBody>
      </p:sp>
    </p:spTree>
    <p:extLst>
      <p:ext uri="{BB962C8B-B14F-4D97-AF65-F5344CB8AC3E}">
        <p14:creationId xmlns:p14="http://schemas.microsoft.com/office/powerpoint/2010/main" val="16355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0046-95D6-470B-B7E6-9A3BC7C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метода кластерного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20958-B522-4846-A5C3-257CCCD1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7857"/>
            <a:ext cx="11373286" cy="39209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 работы метода кластерного анализа представлен на графике ниже.</a:t>
            </a:r>
            <a:br>
              <a:rPr lang="ru-RU" dirty="0"/>
            </a:br>
            <a:r>
              <a:rPr lang="ru-RU" dirty="0"/>
              <a:t>Были выделены 6 кластеров:</a:t>
            </a:r>
          </a:p>
          <a:p>
            <a:r>
              <a:rPr lang="ru-RU" dirty="0"/>
              <a:t>К 1 (угроза 3);</a:t>
            </a:r>
          </a:p>
          <a:p>
            <a:r>
              <a:rPr lang="ru-RU" dirty="0"/>
              <a:t>К 2 (угрозы 4, 5, 9);</a:t>
            </a:r>
          </a:p>
          <a:p>
            <a:r>
              <a:rPr lang="ru-RU" dirty="0"/>
              <a:t>К 3 (угрозы 1, 2, 8);</a:t>
            </a:r>
          </a:p>
          <a:p>
            <a:r>
              <a:rPr lang="ru-RU" dirty="0"/>
              <a:t>К 4 (угроза 7);</a:t>
            </a:r>
          </a:p>
          <a:p>
            <a:r>
              <a:rPr lang="ru-RU" dirty="0"/>
              <a:t>К 5 (угроза 10);</a:t>
            </a:r>
          </a:p>
          <a:p>
            <a:r>
              <a:rPr lang="ru-RU" dirty="0"/>
              <a:t>К 6 (угроза 6).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8BB0-3F21-4D34-AF73-9140C9E3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474" y="3755791"/>
            <a:ext cx="3395050" cy="292512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77D719A-E285-41CC-8530-E40A2D0DC6E3}"/>
              </a:ext>
            </a:extLst>
          </p:cNvPr>
          <p:cNvSpPr txBox="1">
            <a:spLocks/>
          </p:cNvSpPr>
          <p:nvPr/>
        </p:nvSpPr>
        <p:spPr>
          <a:xfrm>
            <a:off x="8345648" y="3656520"/>
            <a:ext cx="3027638" cy="29251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/>
              <a:t>В результате большого разброса точек на координатной плоскости, большинство кластеров оказались одиночными, те состоящими из одной точки.</a:t>
            </a:r>
          </a:p>
        </p:txBody>
      </p:sp>
    </p:spTree>
    <p:extLst>
      <p:ext uri="{BB962C8B-B14F-4D97-AF65-F5344CB8AC3E}">
        <p14:creationId xmlns:p14="http://schemas.microsoft.com/office/powerpoint/2010/main" val="12373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BCA95-4578-400F-BD7C-AFF225C0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1BC07-9540-4EC4-9934-F9B75915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выполнения данной практической работы был изучен и реализован метод кластерного анализа с применением алгоритма К-средних.</a:t>
            </a:r>
          </a:p>
        </p:txBody>
      </p:sp>
    </p:spTree>
    <p:extLst>
      <p:ext uri="{BB962C8B-B14F-4D97-AF65-F5344CB8AC3E}">
        <p14:creationId xmlns:p14="http://schemas.microsoft.com/office/powerpoint/2010/main" val="9149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83</TotalTime>
  <Words>504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Практическая работа 1</vt:lpstr>
      <vt:lpstr>Цели и задачи работы</vt:lpstr>
      <vt:lpstr>Выявление уязвимостей</vt:lpstr>
      <vt:lpstr>Выявление угроз</vt:lpstr>
      <vt:lpstr>Оценка угроз</vt:lpstr>
      <vt:lpstr>Выбор метода кластерного анализа</vt:lpstr>
      <vt:lpstr>Реализация метода кластерного анализа</vt:lpstr>
      <vt:lpstr>Применение метода кластерного анализа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</dc:title>
  <dc:creator>Степан Воронцов</dc:creator>
  <cp:lastModifiedBy>Степан Воронцов</cp:lastModifiedBy>
  <cp:revision>9</cp:revision>
  <dcterms:created xsi:type="dcterms:W3CDTF">2021-09-30T15:29:52Z</dcterms:created>
  <dcterms:modified xsi:type="dcterms:W3CDTF">2021-09-30T16:53:19Z</dcterms:modified>
</cp:coreProperties>
</file>